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 id="2147484141" r:id="rId2"/>
  </p:sldMasterIdLst>
  <p:notesMasterIdLst>
    <p:notesMasterId r:id="rId40"/>
  </p:notesMasterIdLst>
  <p:sldIdLst>
    <p:sldId id="363" r:id="rId3"/>
    <p:sldId id="364" r:id="rId4"/>
    <p:sldId id="366" r:id="rId5"/>
    <p:sldId id="383" r:id="rId6"/>
    <p:sldId id="389" r:id="rId7"/>
    <p:sldId id="390" r:id="rId8"/>
    <p:sldId id="369" r:id="rId9"/>
    <p:sldId id="300" r:id="rId10"/>
    <p:sldId id="385" r:id="rId11"/>
    <p:sldId id="370" r:id="rId12"/>
    <p:sldId id="283" r:id="rId13"/>
    <p:sldId id="284" r:id="rId14"/>
    <p:sldId id="358" r:id="rId15"/>
    <p:sldId id="372" r:id="rId16"/>
    <p:sldId id="388" r:id="rId17"/>
    <p:sldId id="394" r:id="rId18"/>
    <p:sldId id="359" r:id="rId19"/>
    <p:sldId id="293" r:id="rId20"/>
    <p:sldId id="391" r:id="rId21"/>
    <p:sldId id="309" r:id="rId22"/>
    <p:sldId id="319" r:id="rId23"/>
    <p:sldId id="379" r:id="rId24"/>
    <p:sldId id="375" r:id="rId25"/>
    <p:sldId id="327" r:id="rId26"/>
    <p:sldId id="337" r:id="rId27"/>
    <p:sldId id="338" r:id="rId28"/>
    <p:sldId id="342" r:id="rId29"/>
    <p:sldId id="349" r:id="rId30"/>
    <p:sldId id="376" r:id="rId31"/>
    <p:sldId id="353" r:id="rId32"/>
    <p:sldId id="381" r:id="rId33"/>
    <p:sldId id="377" r:id="rId34"/>
    <p:sldId id="314" r:id="rId35"/>
    <p:sldId id="315" r:id="rId36"/>
    <p:sldId id="382" r:id="rId37"/>
    <p:sldId id="392" r:id="rId38"/>
    <p:sldId id="378"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2111D45-6A72-4062-94C7-5E4CB6BF9347}">
          <p14:sldIdLst>
            <p14:sldId id="363"/>
            <p14:sldId id="364"/>
          </p14:sldIdLst>
        </p14:section>
        <p14:section name="XAML" id="{690C442B-2414-4706-AD68-C1F4F392D006}">
          <p14:sldIdLst>
            <p14:sldId id="366"/>
            <p14:sldId id="383"/>
            <p14:sldId id="389"/>
            <p14:sldId id="390"/>
            <p14:sldId id="369"/>
            <p14:sldId id="300"/>
            <p14:sldId id="385"/>
            <p14:sldId id="370"/>
          </p14:sldIdLst>
        </p14:section>
        <p14:section name="Perf" id="{4704957B-A898-4393-BBE2-4B65E259EF0D}">
          <p14:sldIdLst>
            <p14:sldId id="283"/>
            <p14:sldId id="284"/>
            <p14:sldId id="358"/>
            <p14:sldId id="372"/>
            <p14:sldId id="388"/>
            <p14:sldId id="394"/>
            <p14:sldId id="359"/>
          </p14:sldIdLst>
        </p14:section>
        <p14:section name="Tools" id="{E51601E3-1A36-42E2-AE72-432E8AECE704}">
          <p14:sldIdLst>
            <p14:sldId id="293"/>
            <p14:sldId id="391"/>
            <p14:sldId id="309"/>
            <p14:sldId id="319"/>
            <p14:sldId id="379"/>
          </p14:sldIdLst>
        </p14:section>
        <p14:section name="AppModel" id="{48478340-9E3B-4161-8F8C-CEC8D4D15AC0}">
          <p14:sldIdLst>
            <p14:sldId id="375"/>
            <p14:sldId id="327"/>
            <p14:sldId id="337"/>
            <p14:sldId id="338"/>
            <p14:sldId id="342"/>
            <p14:sldId id="349"/>
            <p14:sldId id="376"/>
            <p14:sldId id="353"/>
            <p14:sldId id="381"/>
          </p14:sldIdLst>
        </p14:section>
        <p14:section name=".Net Native" id="{CFC8551C-97B1-4877-98D3-0DBD192B5E04}">
          <p14:sldIdLst>
            <p14:sldId id="377"/>
            <p14:sldId id="314"/>
            <p14:sldId id="315"/>
            <p14:sldId id="382"/>
          </p14:sldIdLst>
        </p14:section>
        <p14:section name="Close" id="{045C2668-EEDA-4E92-BA7C-103C6BA206B2}">
          <p14:sldIdLst>
            <p14:sldId id="392"/>
            <p14:sldId id="3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9" autoAdjust="0"/>
    <p:restoredTop sz="55099" autoAdjust="0"/>
  </p:normalViewPr>
  <p:slideViewPr>
    <p:cSldViewPr snapToGrid="0">
      <p:cViewPr varScale="1">
        <p:scale>
          <a:sx n="60" d="100"/>
          <a:sy n="60" d="100"/>
        </p:scale>
        <p:origin x="2484"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45510089927283"/>
          <c:y val="4.9108222711829727E-2"/>
          <c:w val="0.79518806898374628"/>
          <c:h val="0.75095070902476801"/>
        </c:manualLayout>
      </c:layout>
      <c:barChart>
        <c:barDir val="col"/>
        <c:grouping val="clustered"/>
        <c:varyColors val="0"/>
        <c:ser>
          <c:idx val="0"/>
          <c:order val="0"/>
          <c:tx>
            <c:strRef>
              <c:f>Sheet1!$B$1</c:f>
              <c:strCache>
                <c:ptCount val="1"/>
                <c:pt idx="0">
                  <c:v>8.1</c:v>
                </c:pt>
              </c:strCache>
            </c:strRef>
          </c:tx>
          <c:spPr>
            <a:solidFill>
              <a:schemeClr val="accent1">
                <a:shade val="80000"/>
                <a:satMod val="180000"/>
              </a:schemeClr>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Hello World (M)</c:v>
                </c:pt>
                <c:pt idx="1">
                  <c:v>Dialer (M)</c:v>
                </c:pt>
                <c:pt idx="2">
                  <c:v>Calc (PC)</c:v>
                </c:pt>
              </c:strCache>
            </c:strRef>
          </c:cat>
          <c:val>
            <c:numRef>
              <c:f>Sheet1!$B$2:$B$4</c:f>
              <c:numCache>
                <c:formatCode>General</c:formatCode>
                <c:ptCount val="3"/>
                <c:pt idx="0">
                  <c:v>345</c:v>
                </c:pt>
                <c:pt idx="1">
                  <c:v>609</c:v>
                </c:pt>
                <c:pt idx="2">
                  <c:v>663</c:v>
                </c:pt>
              </c:numCache>
            </c:numRef>
          </c:val>
          <c:extLst>
            <c:ext xmlns:c16="http://schemas.microsoft.com/office/drawing/2014/chart" uri="{C3380CC4-5D6E-409C-BE32-E72D297353CC}">
              <c16:uniqueId val="{00000000-F999-4570-994B-1357E546BEA6}"/>
            </c:ext>
          </c:extLst>
        </c:ser>
        <c:ser>
          <c:idx val="1"/>
          <c:order val="1"/>
          <c:tx>
            <c:strRef>
              <c:f>Sheet1!$C$1</c:f>
              <c:strCache>
                <c:ptCount val="1"/>
                <c:pt idx="0">
                  <c:v>10</c:v>
                </c:pt>
              </c:strCache>
            </c:strRef>
          </c:tx>
          <c:spPr>
            <a:solidFill>
              <a:schemeClr val="accent2">
                <a:shade val="80000"/>
                <a:satMod val="180000"/>
              </a:schemeClr>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Hello World (M)</c:v>
                </c:pt>
                <c:pt idx="1">
                  <c:v>Dialer (M)</c:v>
                </c:pt>
                <c:pt idx="2">
                  <c:v>Calc (PC)</c:v>
                </c:pt>
              </c:strCache>
            </c:strRef>
          </c:cat>
          <c:val>
            <c:numRef>
              <c:f>Sheet1!$C$2:$C$4</c:f>
              <c:numCache>
                <c:formatCode>General</c:formatCode>
                <c:ptCount val="3"/>
                <c:pt idx="0">
                  <c:v>277</c:v>
                </c:pt>
                <c:pt idx="1">
                  <c:v>510</c:v>
                </c:pt>
                <c:pt idx="2">
                  <c:v>511</c:v>
                </c:pt>
              </c:numCache>
            </c:numRef>
          </c:val>
          <c:extLst>
            <c:ext xmlns:c16="http://schemas.microsoft.com/office/drawing/2014/chart" uri="{C3380CC4-5D6E-409C-BE32-E72D297353CC}">
              <c16:uniqueId val="{00000001-F999-4570-994B-1357E546BEA6}"/>
            </c:ext>
          </c:extLst>
        </c:ser>
        <c:dLbls>
          <c:dLblPos val="outEnd"/>
          <c:showLegendKey val="0"/>
          <c:showVal val="1"/>
          <c:showCatName val="0"/>
          <c:showSerName val="0"/>
          <c:showPercent val="0"/>
          <c:showBubbleSize val="0"/>
        </c:dLbls>
        <c:gapWidth val="100"/>
        <c:overlap val="-24"/>
        <c:axId val="247451504"/>
        <c:axId val="247446408"/>
      </c:barChart>
      <c:catAx>
        <c:axId val="2474515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47446408"/>
        <c:crosses val="autoZero"/>
        <c:auto val="1"/>
        <c:lblAlgn val="ctr"/>
        <c:lblOffset val="100"/>
        <c:noMultiLvlLbl val="0"/>
      </c:catAx>
      <c:valAx>
        <c:axId val="24744640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Time in  </a:t>
                </a:r>
                <a:r>
                  <a:rPr lang="en-US" dirty="0" err="1" smtClean="0"/>
                  <a:t>ms</a:t>
                </a:r>
                <a:endParaRPr lang="en-US" dirty="0"/>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474515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0655516946125"/>
          <c:y val="4.8944526571621856E-2"/>
          <c:w val="0.83172722122588294"/>
          <c:h val="0.75961177634914179"/>
        </c:manualLayout>
      </c:layout>
      <c:barChart>
        <c:barDir val="col"/>
        <c:grouping val="clustered"/>
        <c:varyColors val="0"/>
        <c:ser>
          <c:idx val="0"/>
          <c:order val="0"/>
          <c:tx>
            <c:strRef>
              <c:f>Sheet1!$B$1</c:f>
              <c:strCache>
                <c:ptCount val="1"/>
                <c:pt idx="0">
                  <c:v>8.1</c:v>
                </c:pt>
              </c:strCache>
            </c:strRef>
          </c:tx>
          <c:spPr>
            <a:solidFill>
              <a:schemeClr val="accent1">
                <a:shade val="80000"/>
                <a:satMod val="180000"/>
              </a:schemeClr>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Hello World (M)</c:v>
                </c:pt>
                <c:pt idx="1">
                  <c:v>Dialer (M)</c:v>
                </c:pt>
                <c:pt idx="2">
                  <c:v>Calc (PC)</c:v>
                </c:pt>
              </c:strCache>
            </c:strRef>
          </c:cat>
          <c:val>
            <c:numRef>
              <c:f>Sheet1!$B$2:$B$4</c:f>
              <c:numCache>
                <c:formatCode>General</c:formatCode>
                <c:ptCount val="3"/>
                <c:pt idx="0">
                  <c:v>7.5</c:v>
                </c:pt>
                <c:pt idx="1">
                  <c:v>12.6</c:v>
                </c:pt>
                <c:pt idx="2">
                  <c:v>18.399999999999999</c:v>
                </c:pt>
              </c:numCache>
            </c:numRef>
          </c:val>
          <c:extLst>
            <c:ext xmlns:c16="http://schemas.microsoft.com/office/drawing/2014/chart" uri="{C3380CC4-5D6E-409C-BE32-E72D297353CC}">
              <c16:uniqueId val="{00000000-2F5D-452E-B4E1-B44C23FCC726}"/>
            </c:ext>
          </c:extLst>
        </c:ser>
        <c:ser>
          <c:idx val="1"/>
          <c:order val="1"/>
          <c:tx>
            <c:strRef>
              <c:f>Sheet1!$C$1</c:f>
              <c:strCache>
                <c:ptCount val="1"/>
                <c:pt idx="0">
                  <c:v>10</c:v>
                </c:pt>
              </c:strCache>
            </c:strRef>
          </c:tx>
          <c:spPr>
            <a:solidFill>
              <a:schemeClr val="accent2">
                <a:shade val="80000"/>
                <a:satMod val="180000"/>
              </a:schemeClr>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Hello World (M)</c:v>
                </c:pt>
                <c:pt idx="1">
                  <c:v>Dialer (M)</c:v>
                </c:pt>
                <c:pt idx="2">
                  <c:v>Calc (PC)</c:v>
                </c:pt>
              </c:strCache>
            </c:strRef>
          </c:cat>
          <c:val>
            <c:numRef>
              <c:f>Sheet1!$C$2:$C$4</c:f>
              <c:numCache>
                <c:formatCode>General</c:formatCode>
                <c:ptCount val="3"/>
                <c:pt idx="0">
                  <c:v>4.2</c:v>
                </c:pt>
                <c:pt idx="1">
                  <c:v>7</c:v>
                </c:pt>
                <c:pt idx="2">
                  <c:v>12.5</c:v>
                </c:pt>
              </c:numCache>
            </c:numRef>
          </c:val>
          <c:extLst>
            <c:ext xmlns:c16="http://schemas.microsoft.com/office/drawing/2014/chart" uri="{C3380CC4-5D6E-409C-BE32-E72D297353CC}">
              <c16:uniqueId val="{00000001-2F5D-452E-B4E1-B44C23FCC726}"/>
            </c:ext>
          </c:extLst>
        </c:ser>
        <c:dLbls>
          <c:dLblPos val="outEnd"/>
          <c:showLegendKey val="0"/>
          <c:showVal val="1"/>
          <c:showCatName val="0"/>
          <c:showSerName val="0"/>
          <c:showPercent val="0"/>
          <c:showBubbleSize val="0"/>
        </c:dLbls>
        <c:gapWidth val="100"/>
        <c:overlap val="-24"/>
        <c:axId val="247459736"/>
        <c:axId val="247458168"/>
      </c:barChart>
      <c:catAx>
        <c:axId val="24745973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47458168"/>
        <c:crosses val="autoZero"/>
        <c:auto val="1"/>
        <c:lblAlgn val="ctr"/>
        <c:lblOffset val="100"/>
        <c:noMultiLvlLbl val="0"/>
      </c:catAx>
      <c:valAx>
        <c:axId val="24745816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197" b="1" i="0" u="none" strike="noStrike" kern="1200" baseline="0">
                    <a:solidFill>
                      <a:srgbClr val="44546A"/>
                    </a:solidFill>
                    <a:latin typeface="+mn-lt"/>
                    <a:ea typeface="+mn-ea"/>
                    <a:cs typeface="+mn-cs"/>
                  </a:defRPr>
                </a:pPr>
                <a:r>
                  <a:rPr lang="en-US" sz="1200" b="1" i="0" baseline="0" dirty="0" smtClean="0">
                    <a:effectLst/>
                  </a:rPr>
                  <a:t>Dynamic  in  MB</a:t>
                </a:r>
                <a:endParaRPr lang="en-US" sz="1000" dirty="0"/>
              </a:p>
            </c:rich>
          </c:tx>
          <c:layout/>
          <c:overlay val="0"/>
          <c:spPr>
            <a:noFill/>
            <a:ln>
              <a:noFill/>
            </a:ln>
            <a:effectLst/>
          </c:spPr>
          <c:txPr>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197" b="1" i="0" u="none" strike="noStrike" kern="1200" baseline="0">
                  <a:solidFill>
                    <a:srgbClr val="44546A"/>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474597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4E75D0-674B-46BF-BF4F-AC5D8AC63B47}" type="datetimeFigureOut">
              <a:rPr lang="en-US" smtClean="0"/>
              <a:t>6/29/2015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F41728-C250-4803-8081-8B5D63707D37}" type="slidenum">
              <a:rPr lang="en-US" smtClean="0"/>
              <a:t>‹#›</a:t>
            </a:fld>
            <a:endParaRPr lang="en-US"/>
          </a:p>
        </p:txBody>
      </p:sp>
    </p:spTree>
    <p:extLst>
      <p:ext uri="{BB962C8B-B14F-4D97-AF65-F5344CB8AC3E}">
        <p14:creationId xmlns:p14="http://schemas.microsoft.com/office/powerpoint/2010/main" val="2138892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Universal Windows platform allows cross device family development with one unified set of APIs and development tools</a:t>
            </a:r>
          </a:p>
          <a:p>
            <a:endParaRPr lang="en-US" baseline="0" dirty="0" smtClean="0"/>
          </a:p>
        </p:txBody>
      </p:sp>
      <p:sp>
        <p:nvSpPr>
          <p:cNvPr id="4" name="Slide Number Placeholder 3"/>
          <p:cNvSpPr>
            <a:spLocks noGrp="1"/>
          </p:cNvSpPr>
          <p:nvPr>
            <p:ph type="sldNum" sz="quarter" idx="10"/>
          </p:nvPr>
        </p:nvSpPr>
        <p:spPr/>
        <p:txBody>
          <a:bodyPr/>
          <a:lstStyle/>
          <a:p>
            <a:fld id="{83F41728-C250-4803-8081-8B5D63707D37}" type="slidenum">
              <a:rPr lang="en-US" smtClean="0"/>
              <a:t>1</a:t>
            </a:fld>
            <a:endParaRPr lang="en-US"/>
          </a:p>
        </p:txBody>
      </p:sp>
    </p:spTree>
    <p:extLst>
      <p:ext uri="{BB962C8B-B14F-4D97-AF65-F5344CB8AC3E}">
        <p14:creationId xmlns:p14="http://schemas.microsoft.com/office/powerpoint/2010/main" val="656686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10</a:t>
            </a:fld>
            <a:endParaRPr lang="en-US"/>
          </a:p>
        </p:txBody>
      </p:sp>
    </p:spTree>
    <p:extLst>
      <p:ext uri="{BB962C8B-B14F-4D97-AF65-F5344CB8AC3E}">
        <p14:creationId xmlns:p14="http://schemas.microsoft.com/office/powerpoint/2010/main" val="3422968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Building</a:t>
            </a:r>
            <a:r>
              <a:rPr lang="en-US" baseline="0" dirty="0" smtClean="0"/>
              <a:t> new controls and capabilities is nothing if it’s not performant. No mater how cool and easy it is to make something, if the performance is not great, it breaks the experience for the users and ultimately hurts you. So performance is very </a:t>
            </a:r>
            <a:r>
              <a:rPr lang="en-US" baseline="0" dirty="0" err="1" smtClean="0"/>
              <a:t>imprant</a:t>
            </a:r>
            <a:r>
              <a:rPr lang="en-US" baseline="0" dirty="0" smtClean="0"/>
              <a:t> to us.</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11</a:t>
            </a:fld>
            <a:endParaRPr lang="en-US"/>
          </a:p>
        </p:txBody>
      </p:sp>
    </p:spTree>
    <p:extLst>
      <p:ext uri="{BB962C8B-B14F-4D97-AF65-F5344CB8AC3E}">
        <p14:creationId xmlns:p14="http://schemas.microsoft.com/office/powerpoint/2010/main" val="4099512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we</a:t>
            </a:r>
            <a:r>
              <a:rPr lang="en-US" baseline="0" dirty="0" smtClean="0"/>
              <a:t> can prove it. We are using the exact same features in Windows and first party applications. If that is not showing confidence in the platform, I don’t know what does.</a:t>
            </a:r>
          </a:p>
          <a:p>
            <a:endParaRPr lang="en-US" baseline="0" dirty="0" smtClean="0"/>
          </a:p>
          <a:p>
            <a:r>
              <a:rPr lang="en-US" baseline="0" dirty="0" smtClean="0"/>
              <a:t>And the benefit here is not just performance. We can move quickly to make sure the development tools are as best they can be. We are making the same controls available to you as we are using. For example, the calendar control you saw this morning at the keynote is the same exact control used in the office applications and through all other applications on the platform</a:t>
            </a:r>
            <a:endParaRPr lang="en-US" dirty="0" smtClean="0"/>
          </a:p>
          <a:p>
            <a:endParaRPr lang="en-US" dirty="0" smtClean="0"/>
          </a:p>
          <a:p>
            <a:r>
              <a:rPr lang="en-US" dirty="0" smtClean="0"/>
              <a:t>We</a:t>
            </a:r>
            <a:r>
              <a:rPr lang="en-US" baseline="0" dirty="0" smtClean="0"/>
              <a:t> are using the same XAML in the shell and our apps. We are making sure we get the most performance as possible</a:t>
            </a: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Build 2015</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6/29/2015 1:43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641385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t>
            </a:r>
            <a:r>
              <a:rPr lang="en-US" dirty="0" err="1" smtClean="0"/>
              <a:t>recompile.ing</a:t>
            </a:r>
            <a:r>
              <a:rPr lang="en-US" dirty="0" smtClean="0"/>
              <a:t> your project from 8.X,</a:t>
            </a:r>
            <a:r>
              <a:rPr lang="en-US" baseline="0" dirty="0" smtClean="0"/>
              <a:t> you get the benefit of the busted performance. </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13</a:t>
            </a:fld>
            <a:endParaRPr lang="en-US"/>
          </a:p>
        </p:txBody>
      </p:sp>
    </p:spTree>
    <p:extLst>
      <p:ext uri="{BB962C8B-B14F-4D97-AF65-F5344CB8AC3E}">
        <p14:creationId xmlns:p14="http://schemas.microsoft.com/office/powerpoint/2010/main" val="3317809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a:t>
            </a:r>
            <a:r>
              <a:rPr lang="en-US" baseline="0" dirty="0" smtClean="0"/>
              <a:t> method uses reflection, very slow, feedback received. A lot of plumbing just for binding and we have been looking for ways to solve that.</a:t>
            </a:r>
          </a:p>
          <a:p>
            <a:endParaRPr lang="en-US" baseline="0" dirty="0" smtClean="0"/>
          </a:p>
          <a:p>
            <a:r>
              <a:rPr lang="en-US" baseline="0" dirty="0" smtClean="0"/>
              <a:t>Compiled binding makes this performance issues a non issue. Different between compiled binding and not binding at all is almost non existent. And there are other benefits too. The ability to do develop time feedback, </a:t>
            </a:r>
            <a:r>
              <a:rPr lang="en-US" baseline="0" dirty="0" err="1" smtClean="0"/>
              <a:t>intelisence</a:t>
            </a:r>
            <a:r>
              <a:rPr lang="en-US" baseline="0" dirty="0" smtClean="0"/>
              <a:t> and compile time errors save so much time.</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14</a:t>
            </a:fld>
            <a:endParaRPr lang="en-US"/>
          </a:p>
        </p:txBody>
      </p:sp>
    </p:spTree>
    <p:extLst>
      <p:ext uri="{BB962C8B-B14F-4D97-AF65-F5344CB8AC3E}">
        <p14:creationId xmlns:p14="http://schemas.microsoft.com/office/powerpoint/2010/main" val="2512071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of the most performance </a:t>
            </a:r>
            <a:r>
              <a:rPr lang="en-US" baseline="0" dirty="0" err="1" smtClean="0"/>
              <a:t>hiting</a:t>
            </a:r>
            <a:r>
              <a:rPr lang="en-US" baseline="0" dirty="0" smtClean="0"/>
              <a:t> issues is loading thousands elements at the same time in a non specific order. X:phase allows you to set priority to loading items in a list. If a specific element should load before other elements, you can sat priority order</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15</a:t>
            </a:fld>
            <a:endParaRPr lang="en-US"/>
          </a:p>
        </p:txBody>
      </p:sp>
    </p:spTree>
    <p:extLst>
      <p:ext uri="{BB962C8B-B14F-4D97-AF65-F5344CB8AC3E}">
        <p14:creationId xmlns:p14="http://schemas.microsoft.com/office/powerpoint/2010/main" val="3565577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you can do something similar to an entire element</a:t>
            </a:r>
            <a:r>
              <a:rPr lang="en-US" baseline="0" dirty="0" smtClean="0"/>
              <a:t> tree by using x:defer. If a piece of UI is not required to be loaded immediately loaded it later</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16</a:t>
            </a:fld>
            <a:endParaRPr lang="en-US"/>
          </a:p>
        </p:txBody>
      </p:sp>
    </p:spTree>
    <p:extLst>
      <p:ext uri="{BB962C8B-B14F-4D97-AF65-F5344CB8AC3E}">
        <p14:creationId xmlns:p14="http://schemas.microsoft.com/office/powerpoint/2010/main" val="2162498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we’ve done many improvements in the tools that allow you to easily test your application and find problems. What is the first thing you do when something is not working.</a:t>
            </a:r>
          </a:p>
          <a:p>
            <a:endParaRPr lang="en-US" baseline="0" dirty="0" smtClean="0"/>
          </a:p>
          <a:p>
            <a:r>
              <a:rPr lang="en-US" baseline="0" dirty="0" smtClean="0"/>
              <a:t>Try again, it might just work.</a:t>
            </a:r>
          </a:p>
          <a:p>
            <a:endParaRPr lang="en-US" baseline="0" dirty="0" smtClean="0"/>
          </a:p>
          <a:p>
            <a:r>
              <a:rPr lang="en-US" baseline="0" dirty="0" smtClean="0"/>
              <a:t>Then you put a print statement to see what is breaking.</a:t>
            </a:r>
          </a:p>
          <a:p>
            <a:endParaRPr lang="en-US" baseline="0" dirty="0" smtClean="0"/>
          </a:p>
          <a:p>
            <a:r>
              <a:rPr lang="en-US" baseline="0" dirty="0" smtClean="0"/>
              <a:t>And then you use the debugging and performance tools to analyze and fix your code</a:t>
            </a:r>
          </a:p>
          <a:p>
            <a:endParaRPr lang="en-US" baseline="0" dirty="0" smtClean="0"/>
          </a:p>
          <a:p>
            <a:r>
              <a:rPr lang="en-US" baseline="0" dirty="0" smtClean="0"/>
              <a:t>And we’ve made many </a:t>
            </a:r>
            <a:r>
              <a:rPr lang="en-US" baseline="0" dirty="0" err="1" smtClean="0"/>
              <a:t>improvents</a:t>
            </a:r>
            <a:r>
              <a:rPr lang="en-US" baseline="0" dirty="0" smtClean="0"/>
              <a:t> in the tools to make this super easy</a:t>
            </a:r>
          </a:p>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17</a:t>
            </a:fld>
            <a:endParaRPr lang="en-US"/>
          </a:p>
        </p:txBody>
      </p:sp>
    </p:spTree>
    <p:extLst>
      <p:ext uri="{BB962C8B-B14F-4D97-AF65-F5344CB8AC3E}">
        <p14:creationId xmlns:p14="http://schemas.microsoft.com/office/powerpoint/2010/main" val="4169707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let’s talk about tools</a:t>
            </a:r>
          </a:p>
        </p:txBody>
      </p:sp>
      <p:sp>
        <p:nvSpPr>
          <p:cNvPr id="4" name="Slide Number Placeholder 3"/>
          <p:cNvSpPr>
            <a:spLocks noGrp="1"/>
          </p:cNvSpPr>
          <p:nvPr>
            <p:ph type="sldNum" sz="quarter" idx="10"/>
          </p:nvPr>
        </p:nvSpPr>
        <p:spPr/>
        <p:txBody>
          <a:bodyPr/>
          <a:lstStyle/>
          <a:p>
            <a:fld id="{83F41728-C250-4803-8081-8B5D63707D37}" type="slidenum">
              <a:rPr lang="en-US" smtClean="0"/>
              <a:t>18</a:t>
            </a:fld>
            <a:endParaRPr lang="en-US"/>
          </a:p>
        </p:txBody>
      </p:sp>
    </p:spTree>
    <p:extLst>
      <p:ext uri="{BB962C8B-B14F-4D97-AF65-F5344CB8AC3E}">
        <p14:creationId xmlns:p14="http://schemas.microsoft.com/office/powerpoint/2010/main" val="3411161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idea here is to switch to Visual Studio for each point</a:t>
            </a:r>
          </a:p>
          <a:p>
            <a:endParaRPr lang="en-US" dirty="0" smtClean="0"/>
          </a:p>
          <a:p>
            <a:r>
              <a:rPr lang="en-US" dirty="0" smtClean="0"/>
              <a:t>What to show in VS</a:t>
            </a:r>
          </a:p>
          <a:p>
            <a:pPr marL="228600" indent="-228600">
              <a:buAutoNum type="arabicPeriod"/>
            </a:pPr>
            <a:r>
              <a:rPr lang="en-US" dirty="0" smtClean="0"/>
              <a:t>Continuing</a:t>
            </a:r>
            <a:r>
              <a:rPr lang="en-US" baseline="0" dirty="0" smtClean="0"/>
              <a:t> from the previous demo app, Open </a:t>
            </a:r>
            <a:r>
              <a:rPr lang="en-US" baseline="0" dirty="0" err="1" smtClean="0"/>
              <a:t>MainPage.xaml</a:t>
            </a:r>
            <a:r>
              <a:rPr lang="en-US" baseline="0" dirty="0" smtClean="0"/>
              <a:t> add a Button with a click handler and use peek to add the code behind without opening the .</a:t>
            </a:r>
            <a:r>
              <a:rPr lang="en-US" baseline="0" dirty="0" err="1" smtClean="0"/>
              <a:t>cs</a:t>
            </a:r>
            <a:endParaRPr lang="en-US" baseline="0" dirty="0" smtClean="0"/>
          </a:p>
          <a:p>
            <a:pPr marL="0" indent="0">
              <a:buNone/>
            </a:pPr>
            <a:endParaRPr lang="en-US" baseline="0" dirty="0" smtClean="0"/>
          </a:p>
          <a:p>
            <a:pPr marL="0" indent="0">
              <a:buNone/>
            </a:pPr>
            <a:r>
              <a:rPr lang="en-US" baseline="0" dirty="0" smtClean="0"/>
              <a:t>&lt;Switch to Interior Design demo from this point. Make sure breakpoint is set on line 165 in </a:t>
            </a:r>
            <a:r>
              <a:rPr lang="en-US" baseline="0" dirty="0" err="1" smtClean="0"/>
              <a:t>DesignPage.xaml.cs</a:t>
            </a:r>
            <a:r>
              <a:rPr lang="en-US" baseline="0" dirty="0" smtClean="0"/>
              <a:t>&gt;</a:t>
            </a:r>
          </a:p>
          <a:p>
            <a:pPr marL="0" indent="0">
              <a:buNone/>
            </a:pPr>
            <a:endParaRPr lang="en-US" baseline="0" dirty="0" smtClean="0"/>
          </a:p>
          <a:p>
            <a:pPr marL="0" indent="0">
              <a:buNone/>
            </a:pPr>
            <a:r>
              <a:rPr lang="en-US" dirty="0" smtClean="0"/>
              <a:t>2. In</a:t>
            </a:r>
            <a:r>
              <a:rPr lang="en-US" baseline="0" dirty="0" smtClean="0"/>
              <a:t> </a:t>
            </a:r>
            <a:r>
              <a:rPr lang="en-US" baseline="0" dirty="0" err="1" smtClean="0"/>
              <a:t>MainPage.xaml</a:t>
            </a:r>
            <a:r>
              <a:rPr lang="en-US" baseline="0" dirty="0" smtClean="0"/>
              <a:t>, switch to designer and show the drop down for the different devices, show the view by switching few states</a:t>
            </a:r>
          </a:p>
          <a:p>
            <a:pPr marL="0" indent="0">
              <a:buNone/>
            </a:pPr>
            <a:r>
              <a:rPr lang="en-US" baseline="0" dirty="0" smtClean="0"/>
              <a:t>3. Run the app, and go to the organize page Use the visual tree inspector to select a </a:t>
            </a:r>
            <a:r>
              <a:rPr lang="en-US" baseline="0" dirty="0" err="1" smtClean="0"/>
              <a:t>textblock</a:t>
            </a:r>
            <a:r>
              <a:rPr lang="en-US" baseline="0" dirty="0" smtClean="0"/>
              <a:t> in one of the list items and change the font size. Notice size changes on all.</a:t>
            </a:r>
          </a:p>
          <a:p>
            <a:pPr marL="0" indent="0">
              <a:buNone/>
            </a:pPr>
            <a:r>
              <a:rPr lang="en-US" dirty="0" smtClean="0"/>
              <a:t>4.</a:t>
            </a:r>
            <a:r>
              <a:rPr lang="en-US" baseline="0" dirty="0" smtClean="0"/>
              <a:t> </a:t>
            </a:r>
            <a:r>
              <a:rPr lang="en-US" dirty="0" smtClean="0"/>
              <a:t>Go back</a:t>
            </a:r>
            <a:r>
              <a:rPr lang="en-US" baseline="0" dirty="0" smtClean="0"/>
              <a:t> to the running app and show the profiling tools. In the app, go to Design and click the import button. The breakpoint will be hit. Step over once and show the Diagnostic Tools Debugger events</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19</a:t>
            </a:fld>
            <a:endParaRPr lang="en-US"/>
          </a:p>
        </p:txBody>
      </p:sp>
    </p:spTree>
    <p:extLst>
      <p:ext uri="{BB962C8B-B14F-4D97-AF65-F5344CB8AC3E}">
        <p14:creationId xmlns:p14="http://schemas.microsoft.com/office/powerpoint/2010/main" val="222352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 lot of information to cover, so we are going to move fast</a:t>
            </a:r>
          </a:p>
          <a:p>
            <a:endParaRPr lang="en-US" dirty="0" smtClean="0"/>
          </a:p>
          <a:p>
            <a:r>
              <a:rPr lang="en-US" dirty="0" smtClean="0"/>
              <a:t>XAML</a:t>
            </a:r>
            <a:r>
              <a:rPr lang="en-US" baseline="0" dirty="0" smtClean="0"/>
              <a:t> has been one of the areas where we have made a lot of investments</a:t>
            </a:r>
          </a:p>
          <a:p>
            <a:endParaRPr lang="en-US" baseline="0" dirty="0" smtClean="0"/>
          </a:p>
          <a:p>
            <a:r>
              <a:rPr lang="en-US" baseline="0" dirty="0" smtClean="0"/>
              <a:t>And we’ve focused a lot on making the development platform performant</a:t>
            </a:r>
          </a:p>
          <a:p>
            <a:endParaRPr lang="en-US" baseline="0" dirty="0" smtClean="0"/>
          </a:p>
          <a:p>
            <a:r>
              <a:rPr lang="en-US" baseline="0" dirty="0" smtClean="0"/>
              <a:t>To help with that, we’ve added many new tools and capabilities in Visual Studio</a:t>
            </a:r>
          </a:p>
          <a:p>
            <a:endParaRPr lang="en-US" baseline="0" dirty="0" smtClean="0"/>
          </a:p>
          <a:p>
            <a:r>
              <a:rPr lang="en-US" baseline="0" dirty="0" smtClean="0"/>
              <a:t>We’ve added many new functionalities and APIs available to developers</a:t>
            </a:r>
          </a:p>
          <a:p>
            <a:endParaRPr lang="en-US" baseline="0" dirty="0" smtClean="0"/>
          </a:p>
          <a:p>
            <a:r>
              <a:rPr lang="en-US" baseline="0" dirty="0" smtClean="0"/>
              <a:t>And we’ve made sure that applications you write can run the best they can on any device no mater how small</a:t>
            </a:r>
            <a:endParaRPr lang="en-US" dirty="0" smtClean="0"/>
          </a:p>
        </p:txBody>
      </p:sp>
      <p:sp>
        <p:nvSpPr>
          <p:cNvPr id="4" name="Slide Number Placeholder 3"/>
          <p:cNvSpPr>
            <a:spLocks noGrp="1"/>
          </p:cNvSpPr>
          <p:nvPr>
            <p:ph type="sldNum" sz="quarter" idx="10"/>
          </p:nvPr>
        </p:nvSpPr>
        <p:spPr/>
        <p:txBody>
          <a:bodyPr/>
          <a:lstStyle/>
          <a:p>
            <a:fld id="{BB2309DB-33F8-4DBF-BF1B-D70F41D2D890}"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2882812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Blend is an amazing tool, who here has</a:t>
            </a:r>
            <a:r>
              <a:rPr lang="en-US" baseline="0" dirty="0" smtClean="0"/>
              <a:t> used Blend at one point.</a:t>
            </a:r>
          </a:p>
          <a:p>
            <a:endParaRPr lang="en-US" baseline="0" dirty="0" smtClean="0"/>
          </a:p>
          <a:p>
            <a:r>
              <a:rPr lang="en-US" baseline="0" dirty="0" smtClean="0"/>
              <a:t>Who here loves working with Blend and Visual Studio at the same time?</a:t>
            </a:r>
          </a:p>
          <a:p>
            <a:endParaRPr lang="en-US" baseline="0" dirty="0" smtClean="0"/>
          </a:p>
          <a:p>
            <a:endParaRPr lang="en-US" dirty="0"/>
          </a:p>
        </p:txBody>
      </p:sp>
      <p:sp>
        <p:nvSpPr>
          <p:cNvPr id="4" name="Header Placeholder 3"/>
          <p:cNvSpPr>
            <a:spLocks noGrp="1"/>
          </p:cNvSpPr>
          <p:nvPr>
            <p:ph type="hdr" sz="quarter" idx="10"/>
          </p:nvPr>
        </p:nvSpPr>
        <p:spPr/>
        <p:txBody>
          <a:bodyPr/>
          <a:lstStyle/>
          <a:p>
            <a:r>
              <a:rPr lang="en-US" smtClean="0"/>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6/29/2015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011816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common core set of APIs</a:t>
            </a:r>
            <a:r>
              <a:rPr lang="en-US" baseline="0" dirty="0" smtClean="0"/>
              <a:t> is very large, and in covers most </a:t>
            </a:r>
            <a:r>
              <a:rPr lang="en-US" baseline="0" dirty="0" err="1" smtClean="0"/>
              <a:t>api</a:t>
            </a:r>
            <a:r>
              <a:rPr lang="en-US" baseline="0" dirty="0" smtClean="0"/>
              <a:t> requirements for an application. However, each device has </a:t>
            </a:r>
            <a:r>
              <a:rPr lang="en-US" baseline="0" dirty="0" err="1" smtClean="0"/>
              <a:t>uniqe</a:t>
            </a:r>
            <a:r>
              <a:rPr lang="en-US" baseline="0" dirty="0" smtClean="0"/>
              <a:t> components that you as a developer want to take advantage of, and if you only use the largest common denominator, you won’t be able to.</a:t>
            </a:r>
          </a:p>
          <a:p>
            <a:endParaRPr lang="en-US" baseline="0" dirty="0" smtClean="0"/>
          </a:p>
          <a:p>
            <a:r>
              <a:rPr lang="en-US" baseline="0" dirty="0" smtClean="0"/>
              <a:t>That is why we have extension SDKs. One example is hardware button functionality.</a:t>
            </a: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Segoe UI" pitchFamily="34" charset="0"/>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6/29/2015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7972854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22</a:t>
            </a:fld>
            <a:endParaRPr lang="en-US"/>
          </a:p>
        </p:txBody>
      </p:sp>
    </p:spTree>
    <p:extLst>
      <p:ext uri="{BB962C8B-B14F-4D97-AF65-F5344CB8AC3E}">
        <p14:creationId xmlns:p14="http://schemas.microsoft.com/office/powerpoint/2010/main" val="363813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23</a:t>
            </a:fld>
            <a:endParaRPr lang="en-US"/>
          </a:p>
        </p:txBody>
      </p:sp>
    </p:spTree>
    <p:extLst>
      <p:ext uri="{BB962C8B-B14F-4D97-AF65-F5344CB8AC3E}">
        <p14:creationId xmlns:p14="http://schemas.microsoft.com/office/powerpoint/2010/main" val="1514613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24</a:t>
            </a:fld>
            <a:endParaRPr lang="en-US"/>
          </a:p>
        </p:txBody>
      </p:sp>
    </p:spTree>
    <p:extLst>
      <p:ext uri="{BB962C8B-B14F-4D97-AF65-F5344CB8AC3E}">
        <p14:creationId xmlns:p14="http://schemas.microsoft.com/office/powerpoint/2010/main" val="3339072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25</a:t>
            </a:fld>
            <a:endParaRPr lang="en-US"/>
          </a:p>
        </p:txBody>
      </p:sp>
    </p:spTree>
    <p:extLst>
      <p:ext uri="{BB962C8B-B14F-4D97-AF65-F5344CB8AC3E}">
        <p14:creationId xmlns:p14="http://schemas.microsoft.com/office/powerpoint/2010/main" val="1997238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26</a:t>
            </a:fld>
            <a:endParaRPr lang="en-US"/>
          </a:p>
        </p:txBody>
      </p:sp>
    </p:spTree>
    <p:extLst>
      <p:ext uri="{BB962C8B-B14F-4D97-AF65-F5344CB8AC3E}">
        <p14:creationId xmlns:p14="http://schemas.microsoft.com/office/powerpoint/2010/main" val="3834977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47B659A4-1DA7-4A9F-BE03-EE24B0F3EBBA}"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1100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28</a:t>
            </a:fld>
            <a:endParaRPr lang="en-US"/>
          </a:p>
        </p:txBody>
      </p:sp>
    </p:spTree>
    <p:extLst>
      <p:ext uri="{BB962C8B-B14F-4D97-AF65-F5344CB8AC3E}">
        <p14:creationId xmlns:p14="http://schemas.microsoft.com/office/powerpoint/2010/main" val="13915435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a:t>
            </a:r>
            <a:r>
              <a:rPr lang="en-US" dirty="0" err="1" smtClean="0"/>
              <a:t>AppService</a:t>
            </a:r>
            <a:r>
              <a:rPr lang="en-US" dirty="0" smtClean="0"/>
              <a:t> demo.</a:t>
            </a:r>
          </a:p>
          <a:p>
            <a:endParaRPr lang="en-US" dirty="0" smtClean="0"/>
          </a:p>
          <a:p>
            <a:r>
              <a:rPr lang="en-US" dirty="0" smtClean="0"/>
              <a:t>Recommendation is to show </a:t>
            </a:r>
          </a:p>
          <a:p>
            <a:r>
              <a:rPr lang="en-US" dirty="0" smtClean="0"/>
              <a:t>	the client calling</a:t>
            </a:r>
            <a:r>
              <a:rPr lang="en-US" baseline="0" dirty="0" smtClean="0"/>
              <a:t> into an app service (</a:t>
            </a:r>
            <a:r>
              <a:rPr lang="en-US" dirty="0" smtClean="0"/>
              <a:t> </a:t>
            </a:r>
            <a:r>
              <a:rPr lang="en-US" sz="1200" kern="1200" dirty="0" err="1" smtClean="0">
                <a:solidFill>
                  <a:schemeClr val="tx1"/>
                </a:solidFill>
                <a:latin typeface="+mn-lt"/>
                <a:ea typeface="+mn-ea"/>
                <a:cs typeface="+mn-cs"/>
              </a:rPr>
              <a:t>button_Click</a:t>
            </a:r>
            <a:r>
              <a:rPr lang="en-US" sz="1200" kern="1200" dirty="0" smtClean="0">
                <a:solidFill>
                  <a:schemeClr val="tx1"/>
                </a:solidFill>
                <a:latin typeface="+mn-lt"/>
                <a:ea typeface="+mn-ea"/>
                <a:cs typeface="+mn-cs"/>
              </a:rPr>
              <a:t> function in </a:t>
            </a:r>
            <a:r>
              <a:rPr lang="en-US" sz="1200" kern="1200" dirty="0" err="1" smtClean="0">
                <a:solidFill>
                  <a:schemeClr val="tx1"/>
                </a:solidFill>
                <a:latin typeface="+mn-lt"/>
                <a:ea typeface="+mn-ea"/>
                <a:cs typeface="+mn-cs"/>
              </a:rPr>
              <a:t>MainPage.xaml.cs</a:t>
            </a:r>
            <a:r>
              <a:rPr lang="en-US" sz="1200" kern="1200" baseline="0" dirty="0" smtClean="0">
                <a:solidFill>
                  <a:schemeClr val="tx1"/>
                </a:solidFill>
                <a:latin typeface="+mn-lt"/>
                <a:ea typeface="+mn-ea"/>
                <a:cs typeface="+mn-cs"/>
              </a:rPr>
              <a:t> in </a:t>
            </a:r>
            <a:r>
              <a:rPr lang="en-US" sz="1200" kern="1200" baseline="0" dirty="0" err="1" smtClean="0">
                <a:solidFill>
                  <a:schemeClr val="tx1"/>
                </a:solidFill>
                <a:latin typeface="+mn-lt"/>
                <a:ea typeface="+mn-ea"/>
                <a:cs typeface="+mn-cs"/>
              </a:rPr>
              <a:t>AppServicesClientApp</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	background task returning the response (</a:t>
            </a:r>
            <a:r>
              <a:rPr lang="en-US" sz="1200" kern="1200" dirty="0" err="1" smtClean="0">
                <a:solidFill>
                  <a:schemeClr val="tx1"/>
                </a:solidFill>
                <a:latin typeface="+mn-lt"/>
                <a:ea typeface="+mn-ea"/>
                <a:cs typeface="+mn-cs"/>
              </a:rPr>
              <a:t>AppServiceConnection_RequestReceived</a:t>
            </a:r>
            <a:r>
              <a:rPr lang="en-US" sz="1200" kern="1200" dirty="0" smtClean="0">
                <a:solidFill>
                  <a:schemeClr val="tx1"/>
                </a:solidFill>
                <a:latin typeface="+mn-lt"/>
                <a:ea typeface="+mn-ea"/>
                <a:cs typeface="+mn-cs"/>
              </a:rPr>
              <a:t> function in </a:t>
            </a:r>
            <a:r>
              <a:rPr lang="en-US" sz="1200" kern="1200" dirty="0" err="1" smtClean="0">
                <a:solidFill>
                  <a:schemeClr val="tx1"/>
                </a:solidFill>
                <a:latin typeface="+mn-lt"/>
                <a:ea typeface="+mn-ea"/>
                <a:cs typeface="+mn-cs"/>
              </a:rPr>
              <a:t>AppServiceTask.cs</a:t>
            </a:r>
            <a:r>
              <a:rPr lang="en-US" sz="1200" kern="1200" baseline="0" dirty="0" smtClean="0">
                <a:solidFill>
                  <a:schemeClr val="tx1"/>
                </a:solidFill>
                <a:latin typeface="+mn-lt"/>
                <a:ea typeface="+mn-ea"/>
                <a:cs typeface="+mn-cs"/>
              </a:rPr>
              <a:t> in </a:t>
            </a:r>
            <a:r>
              <a:rPr lang="en-US" sz="1200" kern="1200" baseline="0" dirty="0" err="1" smtClean="0">
                <a:solidFill>
                  <a:schemeClr val="tx1"/>
                </a:solidFill>
                <a:latin typeface="+mn-lt"/>
                <a:ea typeface="+mn-ea"/>
                <a:cs typeface="+mn-cs"/>
              </a:rPr>
              <a:t>AppServicesDemoTask</a:t>
            </a:r>
            <a:r>
              <a:rPr lang="en-US" sz="1200" kern="1200" baseline="0" dirty="0" smtClean="0">
                <a:solidFill>
                  <a:schemeClr val="tx1"/>
                </a:solidFill>
                <a:latin typeface="+mn-lt"/>
                <a:ea typeface="+mn-ea"/>
                <a:cs typeface="+mn-cs"/>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29</a:t>
            </a:fld>
            <a:endParaRPr lang="en-US"/>
          </a:p>
        </p:txBody>
      </p:sp>
    </p:spTree>
    <p:extLst>
      <p:ext uri="{BB962C8B-B14F-4D97-AF65-F5344CB8AC3E}">
        <p14:creationId xmlns:p14="http://schemas.microsoft.com/office/powerpoint/2010/main" val="1002667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talk about XAML</a:t>
            </a:r>
          </a:p>
          <a:p>
            <a:endParaRPr lang="en-US" dirty="0" smtClean="0"/>
          </a:p>
          <a:p>
            <a:r>
              <a:rPr lang="en-US" dirty="0" smtClean="0"/>
              <a:t>XAML</a:t>
            </a:r>
            <a:r>
              <a:rPr lang="en-US" baseline="0" dirty="0" smtClean="0"/>
              <a:t> is one of the areas where we have focused on heavily for Windows 10. We’ve announced new controls, and some of them you saw at the keynote. </a:t>
            </a:r>
            <a:r>
              <a:rPr lang="en-US" baseline="0" dirty="0" err="1" smtClean="0"/>
              <a:t>SplitView</a:t>
            </a:r>
            <a:r>
              <a:rPr lang="en-US" baseline="0" dirty="0" smtClean="0"/>
              <a:t>, Relative Panel, Map, Calendar Control, Pivot</a:t>
            </a:r>
          </a:p>
        </p:txBody>
      </p:sp>
      <p:sp>
        <p:nvSpPr>
          <p:cNvPr id="4" name="Slide Number Placeholder 3"/>
          <p:cNvSpPr>
            <a:spLocks noGrp="1"/>
          </p:cNvSpPr>
          <p:nvPr>
            <p:ph type="sldNum" sz="quarter" idx="10"/>
          </p:nvPr>
        </p:nvSpPr>
        <p:spPr/>
        <p:txBody>
          <a:bodyPr/>
          <a:lstStyle/>
          <a:p>
            <a:fld id="{83F41728-C250-4803-8081-8B5D63707D37}" type="slidenum">
              <a:rPr lang="en-US" smtClean="0"/>
              <a:t>3</a:t>
            </a:fld>
            <a:endParaRPr lang="en-US"/>
          </a:p>
        </p:txBody>
      </p:sp>
    </p:spTree>
    <p:extLst>
      <p:ext uri="{BB962C8B-B14F-4D97-AF65-F5344CB8AC3E}">
        <p14:creationId xmlns:p14="http://schemas.microsoft.com/office/powerpoint/2010/main" val="9790803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80D0691-DD91-40E2-AE44-1B7B9BBFF4E5}"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58508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36145" lvl="1" indent="0">
              <a:buNone/>
            </a:pPr>
            <a:r>
              <a:rPr lang="en-US" dirty="0" smtClean="0"/>
              <a:t>Toasts automatically go into Action Center</a:t>
            </a:r>
          </a:p>
          <a:p>
            <a:pPr marL="336145" lvl="1" indent="0">
              <a:buNone/>
            </a:pPr>
            <a:r>
              <a:rPr lang="en-US" dirty="0" smtClean="0"/>
              <a:t>Toasts can be expanded to view the full content</a:t>
            </a:r>
          </a:p>
          <a:p>
            <a:pPr marL="336145" lvl="1" indent="0">
              <a:buNone/>
            </a:pPr>
            <a:r>
              <a:rPr lang="en-US" dirty="0" smtClean="0"/>
              <a:t>Chase individual notifications</a:t>
            </a:r>
          </a:p>
          <a:p>
            <a:pPr marL="336145" lvl="1" indent="0">
              <a:buNone/>
            </a:pPr>
            <a:r>
              <a:rPr lang="en-US" dirty="0" smtClean="0"/>
              <a:t>Remove per app group</a:t>
            </a:r>
          </a:p>
          <a:p>
            <a:pPr marL="336145" lvl="1" indent="0">
              <a:buNone/>
            </a:pPr>
            <a:r>
              <a:rPr lang="en-US" dirty="0" smtClean="0"/>
              <a:t>Remove individual notifications</a:t>
            </a:r>
          </a:p>
          <a:p>
            <a:pPr marL="336145" lvl="1" indent="0">
              <a:buNone/>
            </a:pPr>
            <a:r>
              <a:rPr lang="en-US" dirty="0" smtClean="0"/>
              <a:t>Alarms and reminders can now be viewed inside Action Center</a:t>
            </a:r>
          </a:p>
          <a:p>
            <a:pPr marL="0" indent="0">
              <a:buNone/>
            </a:pPr>
            <a:r>
              <a:rPr lang="en-US" dirty="0" smtClean="0"/>
              <a:t>Action Center Change Trigger so you can keep your tile and action center in sync</a:t>
            </a:r>
          </a:p>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31</a:t>
            </a:fld>
            <a:endParaRPr lang="en-US"/>
          </a:p>
        </p:txBody>
      </p:sp>
    </p:spTree>
    <p:extLst>
      <p:ext uri="{BB962C8B-B14F-4D97-AF65-F5344CB8AC3E}">
        <p14:creationId xmlns:p14="http://schemas.microsoft.com/office/powerpoint/2010/main" val="42446965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F41728-C250-4803-8081-8B5D63707D37}" type="slidenum">
              <a:rPr lang="en-US" smtClean="0"/>
              <a:t>32</a:t>
            </a:fld>
            <a:endParaRPr lang="en-US"/>
          </a:p>
        </p:txBody>
      </p:sp>
    </p:spTree>
    <p:extLst>
      <p:ext uri="{BB962C8B-B14F-4D97-AF65-F5344CB8AC3E}">
        <p14:creationId xmlns:p14="http://schemas.microsoft.com/office/powerpoint/2010/main" val="1725035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reality is that Windows 10 is running on devices ranging</a:t>
            </a:r>
            <a:r>
              <a:rPr lang="en-US" baseline="0" dirty="0" smtClean="0"/>
              <a:t> from very low memory to high performance</a:t>
            </a:r>
          </a:p>
        </p:txBody>
      </p:sp>
      <p:sp>
        <p:nvSpPr>
          <p:cNvPr id="4" name="Header Placeholder 3"/>
          <p:cNvSpPr>
            <a:spLocks noGrp="1"/>
          </p:cNvSpPr>
          <p:nvPr>
            <p:ph type="hdr" sz="quarter" idx="10"/>
          </p:nvPr>
        </p:nvSpPr>
        <p:spPr/>
        <p:txBody>
          <a:bodyPr/>
          <a:lstStyle/>
          <a:p>
            <a:r>
              <a:rPr lang="en-US" dirty="0" smtClean="0">
                <a:latin typeface="Segoe UI" pitchFamily="34" charset="0"/>
              </a:rPr>
              <a:t>Build 2015</a:t>
            </a:r>
            <a:endParaRPr lang="en-US" dirty="0">
              <a:latin typeface="Segoe UI" pitchFamily="34" charset="0"/>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6/29/2015 1:43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35843546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Answer: Mobile app requirements</a:t>
            </a:r>
          </a:p>
          <a:p>
            <a:endParaRPr lang="en-US" dirty="0" smtClean="0"/>
          </a:p>
          <a:p>
            <a:r>
              <a:rPr lang="en-US" dirty="0" smtClean="0"/>
              <a:t>Faster app startup times</a:t>
            </a:r>
          </a:p>
          <a:p>
            <a:pPr lvl="1"/>
            <a:r>
              <a:rPr lang="en-US" dirty="0" smtClean="0"/>
              <a:t>No JIT would also imply less CPU cycles, hence longer battery life</a:t>
            </a:r>
          </a:p>
          <a:p>
            <a:pPr lvl="1"/>
            <a:r>
              <a:rPr lang="en-US" dirty="0" smtClean="0"/>
              <a:t>Up to 60% savings on cold startup</a:t>
            </a:r>
          </a:p>
          <a:p>
            <a:pPr lvl="1"/>
            <a:r>
              <a:rPr lang="en-US" dirty="0" smtClean="0"/>
              <a:t>Up to 40% savings on warm startup</a:t>
            </a:r>
          </a:p>
          <a:p>
            <a:pPr marL="342900" lvl="1" indent="0">
              <a:buNone/>
            </a:pPr>
            <a:endParaRPr lang="en-US" dirty="0" smtClean="0"/>
          </a:p>
          <a:p>
            <a:r>
              <a:rPr lang="en-US" dirty="0" smtClean="0"/>
              <a:t>Smaller memory footprint</a:t>
            </a:r>
          </a:p>
          <a:p>
            <a:pPr lvl="1"/>
            <a:r>
              <a:rPr lang="en-US" dirty="0" smtClean="0"/>
              <a:t>Whole program optimization removes unused types/functions</a:t>
            </a:r>
          </a:p>
          <a:p>
            <a:pPr lvl="1"/>
            <a:r>
              <a:rPr lang="en-US" dirty="0" smtClean="0"/>
              <a:t>Up to 30% savings for apps</a:t>
            </a:r>
          </a:p>
          <a:p>
            <a:endParaRPr lang="en-US" dirty="0" smtClean="0"/>
          </a:p>
          <a:p>
            <a:endParaRPr lang="en-US" dirty="0"/>
          </a:p>
        </p:txBody>
      </p:sp>
      <p:sp>
        <p:nvSpPr>
          <p:cNvPr id="4" name="Header Placeholder 3"/>
          <p:cNvSpPr>
            <a:spLocks noGrp="1"/>
          </p:cNvSpPr>
          <p:nvPr>
            <p:ph type="hdr" sz="quarter" idx="10"/>
          </p:nvPr>
        </p:nvSpPr>
        <p:spPr/>
        <p:txBody>
          <a:bodyPr/>
          <a:lstStyle/>
          <a:p>
            <a:r>
              <a:rPr lang="en-US" dirty="0" smtClean="0">
                <a:latin typeface="Segoe UI" pitchFamily="34" charset="0"/>
              </a:rPr>
              <a:t>Build 2015</a:t>
            </a:r>
            <a:endParaRPr lang="en-US" dirty="0">
              <a:latin typeface="Segoe UI" pitchFamily="34" charset="0"/>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6/29/2015 1:43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36386790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t>
            </a:r>
            <a:r>
              <a:rPr lang="en-US" baseline="0" dirty="0" smtClean="0"/>
              <a:t> back to the previous project. </a:t>
            </a:r>
          </a:p>
          <a:p>
            <a:endParaRPr lang="en-US" baseline="0" dirty="0" smtClean="0"/>
          </a:p>
          <a:p>
            <a:r>
              <a:rPr lang="en-US" baseline="0" dirty="0" smtClean="0"/>
              <a:t>Right click on the project and go to Properties</a:t>
            </a:r>
          </a:p>
          <a:p>
            <a:endParaRPr lang="en-US" baseline="0" dirty="0" smtClean="0"/>
          </a:p>
          <a:p>
            <a:r>
              <a:rPr lang="en-US" baseline="0" dirty="0" smtClean="0"/>
              <a:t>Switch to Build tab</a:t>
            </a:r>
          </a:p>
          <a:p>
            <a:endParaRPr lang="en-US" baseline="0" dirty="0" smtClean="0"/>
          </a:p>
          <a:p>
            <a:r>
              <a:rPr lang="en-US" baseline="0" dirty="0" smtClean="0"/>
              <a:t>In the Visual Studio Toolbar, switch from Debug to Release (notice “Compile with .NET Native…” get’s enables)</a:t>
            </a:r>
            <a:endParaRPr lang="en-US" dirty="0" smtClean="0"/>
          </a:p>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35</a:t>
            </a:fld>
            <a:endParaRPr lang="en-US"/>
          </a:p>
        </p:txBody>
      </p:sp>
    </p:spTree>
    <p:extLst>
      <p:ext uri="{BB962C8B-B14F-4D97-AF65-F5344CB8AC3E}">
        <p14:creationId xmlns:p14="http://schemas.microsoft.com/office/powerpoint/2010/main" val="1132237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36</a:t>
            </a:fld>
            <a:endParaRPr lang="en-US"/>
          </a:p>
        </p:txBody>
      </p:sp>
    </p:spTree>
    <p:extLst>
      <p:ext uri="{BB962C8B-B14F-4D97-AF65-F5344CB8AC3E}">
        <p14:creationId xmlns:p14="http://schemas.microsoft.com/office/powerpoint/2010/main" val="41710250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6/29/2015 1:43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15028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have done the hard work for you and enabled many responsive scenarios. </a:t>
            </a:r>
          </a:p>
          <a:p>
            <a:endParaRPr lang="en-US" baseline="0" dirty="0" smtClean="0"/>
          </a:p>
          <a:p>
            <a:r>
              <a:rPr lang="en-US" baseline="0" dirty="0" smtClean="0"/>
              <a:t>We thought hard on how to bring all the best from both Windows 8.1 and Windows Phone 8.1, how to handle small screens and large screens, mouse, vs touch, </a:t>
            </a:r>
            <a:r>
              <a:rPr lang="en-US" baseline="0" dirty="0" err="1" smtClean="0"/>
              <a:t>etc</a:t>
            </a:r>
            <a:endParaRPr lang="en-US" baseline="0" dirty="0" smtClean="0"/>
          </a:p>
          <a:p>
            <a:endParaRPr lang="en-US" baseline="0" dirty="0" smtClean="0"/>
          </a:p>
          <a:p>
            <a:r>
              <a:rPr lang="en-US" baseline="0" dirty="0" smtClean="0"/>
              <a:t>For example, we’ve brought the iconic Pivot from Windows Phone to Windows 10 to be used across all Windows 10 devices.</a:t>
            </a:r>
          </a:p>
          <a:p>
            <a:r>
              <a:rPr lang="en-US" baseline="0" dirty="0" smtClean="0"/>
              <a:t>Depending on the available size, Pivot can act as a Tab type control, or use the default pivot experience</a:t>
            </a:r>
          </a:p>
          <a:p>
            <a:r>
              <a:rPr lang="en-US" dirty="0" smtClean="0"/>
              <a:t>Switching</a:t>
            </a:r>
            <a:r>
              <a:rPr lang="en-US" baseline="0" dirty="0" smtClean="0"/>
              <a:t> with the mouse is as intuitive as swiping with a finger</a:t>
            </a:r>
          </a:p>
          <a:p>
            <a:endParaRPr lang="en-US" baseline="0" dirty="0" smtClean="0"/>
          </a:p>
          <a:p>
            <a:r>
              <a:rPr lang="en-US" baseline="0" dirty="0" smtClean="0"/>
              <a:t>Inking is another example</a:t>
            </a:r>
            <a:endParaRPr lang="en-US" dirty="0" smtClean="0"/>
          </a:p>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4</a:t>
            </a:fld>
            <a:endParaRPr lang="en-US"/>
          </a:p>
        </p:txBody>
      </p:sp>
    </p:spTree>
    <p:extLst>
      <p:ext uri="{BB962C8B-B14F-4D97-AF65-F5344CB8AC3E}">
        <p14:creationId xmlns:p14="http://schemas.microsoft.com/office/powerpoint/2010/main" val="256587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have used the Visual</a:t>
            </a:r>
            <a:r>
              <a:rPr lang="en-US" baseline="0" dirty="0" smtClean="0"/>
              <a:t> State Manager? </a:t>
            </a:r>
          </a:p>
          <a:p>
            <a:endParaRPr lang="en-US" baseline="0" dirty="0" smtClean="0"/>
          </a:p>
          <a:p>
            <a:r>
              <a:rPr lang="en-US" baseline="0" dirty="0" smtClean="0"/>
              <a:t>For those that don’t know, the Visual State Manager manages visual states and transitions of your application. In the current platform, to do a discrete state change, you need to use storyboards and key frames. And to handle switching between frames, you need to use logic.</a:t>
            </a:r>
          </a:p>
          <a:p>
            <a:endParaRPr lang="en-US" baseline="0" dirty="0" smtClean="0"/>
          </a:p>
          <a:p>
            <a:r>
              <a:rPr lang="en-US" baseline="0" dirty="0" smtClean="0"/>
              <a:t>With adaptive triggers no need any more</a:t>
            </a:r>
          </a:p>
          <a:p>
            <a:endParaRPr lang="en-US" baseline="0" dirty="0" smtClean="0"/>
          </a:p>
          <a:p>
            <a:r>
              <a:rPr lang="en-US" baseline="0" dirty="0" smtClean="0"/>
              <a:t>And the new controls make it easier for us to do that</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5</a:t>
            </a:fld>
            <a:endParaRPr lang="en-US"/>
          </a:p>
        </p:txBody>
      </p:sp>
    </p:spTree>
    <p:extLst>
      <p:ext uri="{BB962C8B-B14F-4D97-AF65-F5344CB8AC3E}">
        <p14:creationId xmlns:p14="http://schemas.microsoft.com/office/powerpoint/2010/main" val="1238049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adaptive</a:t>
            </a:r>
            <a:r>
              <a:rPr lang="en-US" baseline="0" dirty="0" smtClean="0"/>
              <a:t> trigger you saw at the keynote is just one example of this. These triggers can be extended and created for anything (input, orientation, device, day of the week, proximity). The code is much simpler and can be done all in XAML. For designers, this is a life saver</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6</a:t>
            </a:fld>
            <a:endParaRPr lang="en-US"/>
          </a:p>
        </p:txBody>
      </p:sp>
    </p:spTree>
    <p:extLst>
      <p:ext uri="{BB962C8B-B14F-4D97-AF65-F5344CB8AC3E}">
        <p14:creationId xmlns:p14="http://schemas.microsoft.com/office/powerpoint/2010/main" val="421229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the </a:t>
            </a:r>
            <a:r>
              <a:rPr lang="en-US" dirty="0" err="1" smtClean="0"/>
              <a:t>ExtensibleProject</a:t>
            </a:r>
            <a:r>
              <a:rPr lang="en-US" dirty="0" smtClean="0"/>
              <a:t> demo and</a:t>
            </a:r>
            <a:r>
              <a:rPr lang="en-US" baseline="0" dirty="0" smtClean="0"/>
              <a:t> show the file for the </a:t>
            </a:r>
            <a:r>
              <a:rPr lang="en-US" baseline="0" dirty="0" err="1" smtClean="0"/>
              <a:t>DeviceFamilyTrigger</a:t>
            </a:r>
            <a:endParaRPr lang="en-US" baseline="0" dirty="0" smtClean="0"/>
          </a:p>
          <a:p>
            <a:endParaRPr lang="en-US" baseline="0" dirty="0" smtClean="0"/>
          </a:p>
          <a:p>
            <a:r>
              <a:rPr lang="en-US" baseline="0" dirty="0" smtClean="0"/>
              <a:t>Go to </a:t>
            </a:r>
            <a:r>
              <a:rPr lang="en-US" baseline="0" dirty="0" err="1" smtClean="0"/>
              <a:t>MainPageXAML.cs</a:t>
            </a:r>
            <a:r>
              <a:rPr lang="en-US" baseline="0" dirty="0" smtClean="0"/>
              <a:t> and add the snippet for the Desktop state and Mobile state, Xbox state to change layout depending on device</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7</a:t>
            </a:fld>
            <a:endParaRPr lang="en-US"/>
          </a:p>
        </p:txBody>
      </p:sp>
    </p:spTree>
    <p:extLst>
      <p:ext uri="{BB962C8B-B14F-4D97-AF65-F5344CB8AC3E}">
        <p14:creationId xmlns:p14="http://schemas.microsoft.com/office/powerpoint/2010/main" val="1379189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community has responded to the</a:t>
            </a:r>
            <a:r>
              <a:rPr lang="en-US" baseline="0" dirty="0" smtClean="0"/>
              <a:t> platform and we already have extendable triggers in </a:t>
            </a:r>
            <a:r>
              <a:rPr lang="en-US" baseline="0" dirty="0" err="1" smtClean="0"/>
              <a:t>github</a:t>
            </a:r>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8</a:t>
            </a:fld>
            <a:endParaRPr lang="en-US"/>
          </a:p>
        </p:txBody>
      </p:sp>
    </p:spTree>
    <p:extLst>
      <p:ext uri="{BB962C8B-B14F-4D97-AF65-F5344CB8AC3E}">
        <p14:creationId xmlns:p14="http://schemas.microsoft.com/office/powerpoint/2010/main" val="2418942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F41728-C250-4803-8081-8B5D63707D37}" type="slidenum">
              <a:rPr lang="en-US" smtClean="0"/>
              <a:t>9</a:t>
            </a:fld>
            <a:endParaRPr lang="en-US"/>
          </a:p>
        </p:txBody>
      </p:sp>
    </p:spTree>
    <p:extLst>
      <p:ext uri="{BB962C8B-B14F-4D97-AF65-F5344CB8AC3E}">
        <p14:creationId xmlns:p14="http://schemas.microsoft.com/office/powerpoint/2010/main" val="21298484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818" y="0"/>
            <a:ext cx="12206819" cy="6871206"/>
          </a:xfrm>
          <a:prstGeom prst="rect">
            <a:avLst/>
          </a:prstGeom>
        </p:spPr>
      </p:pic>
      <p:sp>
        <p:nvSpPr>
          <p:cNvPr id="31" name="Rectangle 30"/>
          <p:cNvSpPr/>
          <p:nvPr userDrawn="1"/>
        </p:nvSpPr>
        <p:spPr bwMode="auto">
          <a:xfrm>
            <a:off x="-14819" y="76204"/>
            <a:ext cx="12204888" cy="6826008"/>
          </a:xfrm>
          <a:prstGeom prst="rect">
            <a:avLst/>
          </a:prstGeom>
          <a:solidFill>
            <a:schemeClr val="accent6">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Rectangle 4"/>
          <p:cNvSpPr/>
          <p:nvPr userDrawn="1"/>
        </p:nvSpPr>
        <p:spPr bwMode="auto">
          <a:xfrm>
            <a:off x="-17716" y="-40893"/>
            <a:ext cx="12282593" cy="10401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6" name="Picture 5"/>
          <p:cNvPicPr>
            <a:picLocks noChangeAspect="1"/>
          </p:cNvPicPr>
          <p:nvPr userDrawn="1"/>
        </p:nvPicPr>
        <p:blipFill>
          <a:blip r:embed="rId3"/>
          <a:stretch>
            <a:fillRect/>
          </a:stretch>
        </p:blipFill>
        <p:spPr>
          <a:xfrm>
            <a:off x="5799738" y="42459"/>
            <a:ext cx="592525" cy="592609"/>
          </a:xfrm>
          <a:prstGeom prst="rect">
            <a:avLst/>
          </a:prstGeom>
        </p:spPr>
      </p:pic>
      <p:pic>
        <p:nvPicPr>
          <p:cNvPr id="30" name="Picture 29"/>
          <p:cNvPicPr>
            <a:picLocks noChangeAspect="1"/>
          </p:cNvPicPr>
          <p:nvPr userDrawn="1"/>
        </p:nvPicPr>
        <p:blipFill>
          <a:blip r:embed="rId4"/>
          <a:stretch>
            <a:fillRect/>
          </a:stretch>
        </p:blipFill>
        <p:spPr>
          <a:xfrm>
            <a:off x="2294330" y="2933315"/>
            <a:ext cx="7658499" cy="1395862"/>
          </a:xfrm>
          <a:prstGeom prst="rect">
            <a:avLst/>
          </a:prstGeom>
        </p:spPr>
      </p:pic>
      <p:sp>
        <p:nvSpPr>
          <p:cNvPr id="33" name="Rectangle 32"/>
          <p:cNvSpPr/>
          <p:nvPr userDrawn="1"/>
        </p:nvSpPr>
        <p:spPr bwMode="auto">
          <a:xfrm>
            <a:off x="-17716" y="6793116"/>
            <a:ext cx="12282593" cy="10401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53523967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1" y="1418303"/>
            <a:ext cx="5378548" cy="1931322"/>
          </a:xfrm>
        </p:spPr>
        <p:txBody>
          <a:bodyPr wrap="square" lIns="182880" tIns="146304" rIns="182880" bIns="146304">
            <a:spAutoFit/>
          </a:bodyPr>
          <a:lstStyle>
            <a:lvl1pPr marL="0" indent="0">
              <a:spcBef>
                <a:spcPts val="1200"/>
              </a:spcBef>
              <a:buClr>
                <a:schemeClr val="tx1"/>
              </a:buClr>
              <a:buFont typeface="Wingdings" pitchFamily="2" charset="2"/>
              <a:buNone/>
              <a:defRPr sz="2745">
                <a:latin typeface="+mn-lt"/>
              </a:defRPr>
            </a:lvl1pPr>
            <a:lvl2pPr marL="0" indent="0">
              <a:buNone/>
              <a:defRPr sz="1961">
                <a:gradFill>
                  <a:gsLst>
                    <a:gs pos="1250">
                      <a:schemeClr val="tx2"/>
                    </a:gs>
                    <a:gs pos="100000">
                      <a:schemeClr val="tx2"/>
                    </a:gs>
                  </a:gsLst>
                  <a:lin ang="5400000" scaled="0"/>
                </a:gradFill>
              </a:defRPr>
            </a:lvl2pPr>
            <a:lvl3pPr marL="227209" indent="0">
              <a:buNone/>
              <a:tabLst/>
              <a:defRPr sz="1961">
                <a:gradFill>
                  <a:gsLst>
                    <a:gs pos="1250">
                      <a:schemeClr val="tx2">
                        <a:lumMod val="60000"/>
                        <a:lumOff val="40000"/>
                      </a:schemeClr>
                    </a:gs>
                    <a:gs pos="100000">
                      <a:schemeClr val="tx2">
                        <a:lumMod val="60000"/>
                        <a:lumOff val="40000"/>
                      </a:schemeClr>
                    </a:gs>
                  </a:gsLst>
                  <a:lin ang="5400000" scaled="0"/>
                </a:gradFill>
              </a:defRPr>
            </a:lvl3pPr>
            <a:lvl4pPr marL="451306" indent="0">
              <a:buNone/>
              <a:defRPr sz="1765">
                <a:gradFill>
                  <a:gsLst>
                    <a:gs pos="1250">
                      <a:schemeClr val="tx2">
                        <a:lumMod val="60000"/>
                        <a:lumOff val="40000"/>
                      </a:schemeClr>
                    </a:gs>
                    <a:gs pos="100000">
                      <a:schemeClr val="tx2">
                        <a:lumMod val="60000"/>
                        <a:lumOff val="40000"/>
                      </a:schemeClr>
                    </a:gs>
                  </a:gsLst>
                  <a:lin ang="5400000" scaled="0"/>
                </a:gradFill>
              </a:defRPr>
            </a:lvl4pPr>
            <a:lvl5pPr marL="672290" indent="0">
              <a:buNone/>
              <a:tabLst/>
              <a:defRPr sz="1765">
                <a:gradFill>
                  <a:gsLst>
                    <a:gs pos="1250">
                      <a:schemeClr val="tx2">
                        <a:lumMod val="60000"/>
                        <a:lumOff val="40000"/>
                      </a:schemeClr>
                    </a:gs>
                    <a:gs pos="100000">
                      <a:schemeClr val="tx2">
                        <a:lumMod val="60000"/>
                        <a:lumOff val="40000"/>
                      </a:schemeClr>
                    </a:gs>
                  </a:gsLst>
                  <a:lin ang="5400000" scaled="0"/>
                </a:gra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4" y="1418303"/>
            <a:ext cx="5378548" cy="2323136"/>
          </a:xfrm>
        </p:spPr>
        <p:txBody>
          <a:bodyPr wrap="square" lIns="182880" tIns="146304" rIns="182880" bIns="146304">
            <a:spAutoFit/>
          </a:bodyPr>
          <a:lstStyle>
            <a:lvl1pPr marL="0" indent="0">
              <a:spcBef>
                <a:spcPts val="1200"/>
              </a:spcBef>
              <a:buClr>
                <a:schemeClr val="tx1"/>
              </a:buClr>
              <a:buFont typeface="Wingdings" pitchFamily="2" charset="2"/>
              <a:buNone/>
              <a:defRPr lang="en-US" sz="2745" kern="1200" spc="0" baseline="0" dirty="0" smtClean="0">
                <a:gradFill>
                  <a:gsLst>
                    <a:gs pos="1250">
                      <a:schemeClr val="tx1"/>
                    </a:gs>
                    <a:gs pos="100000">
                      <a:schemeClr val="tx1"/>
                    </a:gs>
                  </a:gsLst>
                  <a:lin ang="5400000" scaled="0"/>
                </a:gradFill>
                <a:latin typeface="+mn-lt"/>
                <a:ea typeface="+mn-ea"/>
                <a:cs typeface="+mn-cs"/>
              </a:defRPr>
            </a:lvl1pPr>
            <a:lvl2pPr marL="0" indent="0">
              <a:buNone/>
              <a:defRPr lang="en-US" sz="1961" kern="1200" spc="0" baseline="0" dirty="0" smtClean="0">
                <a:gradFill>
                  <a:gsLst>
                    <a:gs pos="1250">
                      <a:schemeClr val="tx2"/>
                    </a:gs>
                    <a:gs pos="100000">
                      <a:schemeClr val="tx2"/>
                    </a:gs>
                  </a:gsLst>
                  <a:lin ang="5400000" scaled="0"/>
                </a:gradFill>
                <a:latin typeface="+mn-lt"/>
                <a:ea typeface="+mn-ea"/>
                <a:cs typeface="+mn-cs"/>
              </a:defRPr>
            </a:lvl2pPr>
            <a:lvl3pPr marL="227209" indent="0">
              <a:buNone/>
              <a:tabLst/>
              <a:defRPr sz="1961">
                <a:gradFill>
                  <a:gsLst>
                    <a:gs pos="1250">
                      <a:schemeClr val="tx2">
                        <a:lumMod val="60000"/>
                        <a:lumOff val="40000"/>
                      </a:schemeClr>
                    </a:gs>
                    <a:gs pos="100000">
                      <a:schemeClr val="tx2">
                        <a:lumMod val="60000"/>
                        <a:lumOff val="40000"/>
                      </a:schemeClr>
                    </a:gs>
                  </a:gsLst>
                  <a:lin ang="5400000" scaled="0"/>
                </a:gradFill>
              </a:defRPr>
            </a:lvl3pPr>
            <a:lvl4pPr marL="451306" indent="0">
              <a:buNone/>
              <a:defRPr sz="1765">
                <a:gradFill>
                  <a:gsLst>
                    <a:gs pos="1250">
                      <a:schemeClr val="tx2">
                        <a:lumMod val="60000"/>
                        <a:lumOff val="40000"/>
                      </a:schemeClr>
                    </a:gs>
                    <a:gs pos="100000">
                      <a:schemeClr val="tx2">
                        <a:lumMod val="60000"/>
                        <a:lumOff val="40000"/>
                      </a:schemeClr>
                    </a:gs>
                  </a:gsLst>
                  <a:lin ang="5400000" scaled="0"/>
                </a:gradFill>
              </a:defRPr>
            </a:lvl4pPr>
            <a:lvl5pPr marL="672290" indent="0">
              <a:buNone/>
              <a:tabLst/>
              <a:defRPr sz="1765">
                <a:gradFill>
                  <a:gsLst>
                    <a:gs pos="1250">
                      <a:schemeClr val="tx2">
                        <a:lumMod val="60000"/>
                        <a:lumOff val="40000"/>
                      </a:schemeClr>
                    </a:gs>
                    <a:gs pos="100000">
                      <a:schemeClr val="tx2">
                        <a:lumMod val="60000"/>
                        <a:lumOff val="40000"/>
                      </a:schemeClr>
                    </a:gs>
                  </a:gsLst>
                  <a:lin ang="5400000" scaled="0"/>
                </a:gradFill>
              </a:defRPr>
            </a:lvl5pPr>
          </a:lstStyle>
          <a:p>
            <a:pPr marL="0" marR="0" lvl="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pPr>
            <a:r>
              <a:rPr lang="en-US" smtClean="0"/>
              <a:t>Edit Master text styles</a:t>
            </a:r>
          </a:p>
          <a:p>
            <a:pPr marL="0" marR="0" lvl="1"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pPr>
            <a:r>
              <a:rPr lang="en-US" smtClean="0"/>
              <a:t>Second level</a:t>
            </a:r>
          </a:p>
          <a:p>
            <a:pPr marL="0" marR="0" lvl="2"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pPr>
            <a:r>
              <a:rPr lang="en-US" smtClean="0"/>
              <a:t>Third level</a:t>
            </a:r>
          </a:p>
          <a:p>
            <a:pPr marL="0" marR="0" lvl="3"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pPr>
            <a:r>
              <a:rPr lang="en-US" smtClean="0"/>
              <a:t>Fourth level</a:t>
            </a:r>
          </a:p>
          <a:p>
            <a:pPr marL="0" marR="0" lvl="4"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pPr>
            <a:r>
              <a:rPr lang="en-US" smtClean="0"/>
              <a:t>Fifth level</a:t>
            </a:r>
            <a:endParaRPr lang="en-US" dirty="0"/>
          </a:p>
        </p:txBody>
      </p:sp>
      <p:grpSp>
        <p:nvGrpSpPr>
          <p:cNvPr id="6" name="Group 4"/>
          <p:cNvGrpSpPr>
            <a:grpSpLocks noChangeAspect="1"/>
          </p:cNvGrpSpPr>
          <p:nvPr userDrawn="1"/>
        </p:nvGrpSpPr>
        <p:grpSpPr bwMode="auto">
          <a:xfrm>
            <a:off x="10313555" y="6327230"/>
            <a:ext cx="1475366" cy="269276"/>
            <a:chOff x="6627" y="4065"/>
            <a:chExt cx="948" cy="173"/>
          </a:xfrm>
        </p:grpSpPr>
        <p:sp>
          <p:nvSpPr>
            <p:cNvPr id="7" name="AutoShape 3"/>
            <p:cNvSpPr>
              <a:spLocks noChangeAspect="1" noChangeArrowheads="1" noTextEdit="1"/>
            </p:cNvSpPr>
            <p:nvPr userDrawn="1"/>
          </p:nvSpPr>
          <p:spPr bwMode="auto">
            <a:xfrm>
              <a:off x="6627" y="4065"/>
              <a:ext cx="9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8" name="Freeform 5"/>
            <p:cNvSpPr>
              <a:spLocks/>
            </p:cNvSpPr>
            <p:nvPr userDrawn="1"/>
          </p:nvSpPr>
          <p:spPr bwMode="auto">
            <a:xfrm>
              <a:off x="6664" y="4065"/>
              <a:ext cx="84" cy="171"/>
            </a:xfrm>
            <a:custGeom>
              <a:avLst/>
              <a:gdLst>
                <a:gd name="T0" fmla="*/ 15 w 84"/>
                <a:gd name="T1" fmla="*/ 171 h 171"/>
                <a:gd name="T2" fmla="*/ 0 w 84"/>
                <a:gd name="T3" fmla="*/ 171 h 171"/>
                <a:gd name="T4" fmla="*/ 69 w 84"/>
                <a:gd name="T5" fmla="*/ 0 h 171"/>
                <a:gd name="T6" fmla="*/ 84 w 84"/>
                <a:gd name="T7" fmla="*/ 0 h 171"/>
                <a:gd name="T8" fmla="*/ 15 w 84"/>
                <a:gd name="T9" fmla="*/ 171 h 171"/>
              </a:gdLst>
              <a:ahLst/>
              <a:cxnLst>
                <a:cxn ang="0">
                  <a:pos x="T0" y="T1"/>
                </a:cxn>
                <a:cxn ang="0">
                  <a:pos x="T2" y="T3"/>
                </a:cxn>
                <a:cxn ang="0">
                  <a:pos x="T4" y="T5"/>
                </a:cxn>
                <a:cxn ang="0">
                  <a:pos x="T6" y="T7"/>
                </a:cxn>
                <a:cxn ang="0">
                  <a:pos x="T8" y="T9"/>
                </a:cxn>
              </a:cxnLst>
              <a:rect l="0" t="0" r="r" b="b"/>
              <a:pathLst>
                <a:path w="84" h="171">
                  <a:moveTo>
                    <a:pt x="15" y="171"/>
                  </a:moveTo>
                  <a:lnTo>
                    <a:pt x="0" y="171"/>
                  </a:lnTo>
                  <a:lnTo>
                    <a:pt x="69" y="0"/>
                  </a:lnTo>
                  <a:lnTo>
                    <a:pt x="84"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9" name="Freeform 6"/>
            <p:cNvSpPr>
              <a:spLocks/>
            </p:cNvSpPr>
            <p:nvPr userDrawn="1"/>
          </p:nvSpPr>
          <p:spPr bwMode="auto">
            <a:xfrm>
              <a:off x="6627"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0" name="Freeform 7"/>
            <p:cNvSpPr>
              <a:spLocks/>
            </p:cNvSpPr>
            <p:nvPr userDrawn="1"/>
          </p:nvSpPr>
          <p:spPr bwMode="auto">
            <a:xfrm>
              <a:off x="7228"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1" name="Freeform 8"/>
            <p:cNvSpPr>
              <a:spLocks/>
            </p:cNvSpPr>
            <p:nvPr userDrawn="1"/>
          </p:nvSpPr>
          <p:spPr bwMode="auto">
            <a:xfrm>
              <a:off x="6883" y="4121"/>
              <a:ext cx="101" cy="117"/>
            </a:xfrm>
            <a:custGeom>
              <a:avLst/>
              <a:gdLst>
                <a:gd name="T0" fmla="*/ 207 w 278"/>
                <a:gd name="T1" fmla="*/ 312 h 319"/>
                <a:gd name="T2" fmla="*/ 207 w 278"/>
                <a:gd name="T3" fmla="*/ 265 h 319"/>
                <a:gd name="T4" fmla="*/ 206 w 278"/>
                <a:gd name="T5" fmla="*/ 265 h 319"/>
                <a:gd name="T6" fmla="*/ 190 w 278"/>
                <a:gd name="T7" fmla="*/ 286 h 319"/>
                <a:gd name="T8" fmla="*/ 169 w 278"/>
                <a:gd name="T9" fmla="*/ 303 h 319"/>
                <a:gd name="T10" fmla="*/ 142 w 278"/>
                <a:gd name="T11" fmla="*/ 315 h 319"/>
                <a:gd name="T12" fmla="*/ 111 w 278"/>
                <a:gd name="T13" fmla="*/ 319 h 319"/>
                <a:gd name="T14" fmla="*/ 28 w 278"/>
                <a:gd name="T15" fmla="*/ 287 h 319"/>
                <a:gd name="T16" fmla="*/ 0 w 278"/>
                <a:gd name="T17" fmla="*/ 189 h 319"/>
                <a:gd name="T18" fmla="*/ 0 w 278"/>
                <a:gd name="T19" fmla="*/ 0 h 319"/>
                <a:gd name="T20" fmla="*/ 71 w 278"/>
                <a:gd name="T21" fmla="*/ 0 h 319"/>
                <a:gd name="T22" fmla="*/ 71 w 278"/>
                <a:gd name="T23" fmla="*/ 180 h 319"/>
                <a:gd name="T24" fmla="*/ 76 w 278"/>
                <a:gd name="T25" fmla="*/ 218 h 319"/>
                <a:gd name="T26" fmla="*/ 89 w 278"/>
                <a:gd name="T27" fmla="*/ 243 h 319"/>
                <a:gd name="T28" fmla="*/ 110 w 278"/>
                <a:gd name="T29" fmla="*/ 257 h 319"/>
                <a:gd name="T30" fmla="*/ 136 w 278"/>
                <a:gd name="T31" fmla="*/ 262 h 319"/>
                <a:gd name="T32" fmla="*/ 163 w 278"/>
                <a:gd name="T33" fmla="*/ 256 h 319"/>
                <a:gd name="T34" fmla="*/ 186 w 278"/>
                <a:gd name="T35" fmla="*/ 241 h 319"/>
                <a:gd name="T36" fmla="*/ 201 w 278"/>
                <a:gd name="T37" fmla="*/ 215 h 319"/>
                <a:gd name="T38" fmla="*/ 207 w 278"/>
                <a:gd name="T39" fmla="*/ 180 h 319"/>
                <a:gd name="T40" fmla="*/ 207 w 278"/>
                <a:gd name="T41" fmla="*/ 0 h 319"/>
                <a:gd name="T42" fmla="*/ 278 w 278"/>
                <a:gd name="T43" fmla="*/ 0 h 319"/>
                <a:gd name="T44" fmla="*/ 278 w 278"/>
                <a:gd name="T45" fmla="*/ 312 h 319"/>
                <a:gd name="T46" fmla="*/ 207 w 278"/>
                <a:gd name="T47" fmla="*/ 31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319">
                  <a:moveTo>
                    <a:pt x="207" y="312"/>
                  </a:moveTo>
                  <a:cubicBezTo>
                    <a:pt x="207" y="265"/>
                    <a:pt x="207" y="265"/>
                    <a:pt x="207" y="265"/>
                  </a:cubicBezTo>
                  <a:cubicBezTo>
                    <a:pt x="206" y="265"/>
                    <a:pt x="206" y="265"/>
                    <a:pt x="206" y="265"/>
                  </a:cubicBezTo>
                  <a:cubicBezTo>
                    <a:pt x="201" y="272"/>
                    <a:pt x="196" y="279"/>
                    <a:pt x="190" y="286"/>
                  </a:cubicBezTo>
                  <a:cubicBezTo>
                    <a:pt x="184" y="293"/>
                    <a:pt x="177" y="298"/>
                    <a:pt x="169" y="303"/>
                  </a:cubicBezTo>
                  <a:cubicBezTo>
                    <a:pt x="161" y="308"/>
                    <a:pt x="152" y="312"/>
                    <a:pt x="142" y="315"/>
                  </a:cubicBezTo>
                  <a:cubicBezTo>
                    <a:pt x="133" y="318"/>
                    <a:pt x="122" y="319"/>
                    <a:pt x="111" y="319"/>
                  </a:cubicBezTo>
                  <a:cubicBezTo>
                    <a:pt x="75" y="319"/>
                    <a:pt x="48" y="308"/>
                    <a:pt x="28" y="287"/>
                  </a:cubicBezTo>
                  <a:cubicBezTo>
                    <a:pt x="9" y="265"/>
                    <a:pt x="0" y="232"/>
                    <a:pt x="0" y="189"/>
                  </a:cubicBezTo>
                  <a:cubicBezTo>
                    <a:pt x="0" y="0"/>
                    <a:pt x="0" y="0"/>
                    <a:pt x="0" y="0"/>
                  </a:cubicBezTo>
                  <a:cubicBezTo>
                    <a:pt x="71" y="0"/>
                    <a:pt x="71" y="0"/>
                    <a:pt x="71" y="0"/>
                  </a:cubicBezTo>
                  <a:cubicBezTo>
                    <a:pt x="71" y="180"/>
                    <a:pt x="71" y="180"/>
                    <a:pt x="71" y="180"/>
                  </a:cubicBezTo>
                  <a:cubicBezTo>
                    <a:pt x="71" y="195"/>
                    <a:pt x="72" y="208"/>
                    <a:pt x="76" y="218"/>
                  </a:cubicBezTo>
                  <a:cubicBezTo>
                    <a:pt x="79" y="228"/>
                    <a:pt x="83" y="237"/>
                    <a:pt x="89" y="243"/>
                  </a:cubicBezTo>
                  <a:cubicBezTo>
                    <a:pt x="95" y="250"/>
                    <a:pt x="102" y="254"/>
                    <a:pt x="110" y="257"/>
                  </a:cubicBezTo>
                  <a:cubicBezTo>
                    <a:pt x="118" y="260"/>
                    <a:pt x="126" y="262"/>
                    <a:pt x="136" y="262"/>
                  </a:cubicBezTo>
                  <a:cubicBezTo>
                    <a:pt x="146" y="262"/>
                    <a:pt x="155" y="260"/>
                    <a:pt x="163" y="256"/>
                  </a:cubicBezTo>
                  <a:cubicBezTo>
                    <a:pt x="172" y="253"/>
                    <a:pt x="179" y="248"/>
                    <a:pt x="186" y="241"/>
                  </a:cubicBezTo>
                  <a:cubicBezTo>
                    <a:pt x="192" y="234"/>
                    <a:pt x="197" y="225"/>
                    <a:pt x="201" y="215"/>
                  </a:cubicBezTo>
                  <a:cubicBezTo>
                    <a:pt x="205" y="205"/>
                    <a:pt x="207" y="193"/>
                    <a:pt x="207" y="180"/>
                  </a:cubicBezTo>
                  <a:cubicBezTo>
                    <a:pt x="207" y="0"/>
                    <a:pt x="207" y="0"/>
                    <a:pt x="207" y="0"/>
                  </a:cubicBezTo>
                  <a:cubicBezTo>
                    <a:pt x="278" y="0"/>
                    <a:pt x="278" y="0"/>
                    <a:pt x="278" y="0"/>
                  </a:cubicBezTo>
                  <a:cubicBezTo>
                    <a:pt x="278" y="312"/>
                    <a:pt x="278" y="312"/>
                    <a:pt x="278" y="312"/>
                  </a:cubicBezTo>
                  <a:lnTo>
                    <a:pt x="207" y="312"/>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2" name="Freeform 9"/>
            <p:cNvSpPr>
              <a:spLocks/>
            </p:cNvSpPr>
            <p:nvPr userDrawn="1"/>
          </p:nvSpPr>
          <p:spPr bwMode="auto">
            <a:xfrm>
              <a:off x="7008" y="4065"/>
              <a:ext cx="31" cy="30"/>
            </a:xfrm>
            <a:custGeom>
              <a:avLst/>
              <a:gdLst>
                <a:gd name="T0" fmla="*/ 86 w 86"/>
                <a:gd name="T1" fmla="*/ 42 h 82"/>
                <a:gd name="T2" fmla="*/ 83 w 86"/>
                <a:gd name="T3" fmla="*/ 57 h 82"/>
                <a:gd name="T4" fmla="*/ 74 w 86"/>
                <a:gd name="T5" fmla="*/ 70 h 82"/>
                <a:gd name="T6" fmla="*/ 60 w 86"/>
                <a:gd name="T7" fmla="*/ 79 h 82"/>
                <a:gd name="T8" fmla="*/ 43 w 86"/>
                <a:gd name="T9" fmla="*/ 82 h 82"/>
                <a:gd name="T10" fmla="*/ 25 w 86"/>
                <a:gd name="T11" fmla="*/ 79 h 82"/>
                <a:gd name="T12" fmla="*/ 12 w 86"/>
                <a:gd name="T13" fmla="*/ 70 h 82"/>
                <a:gd name="T14" fmla="*/ 3 w 86"/>
                <a:gd name="T15" fmla="*/ 57 h 82"/>
                <a:gd name="T16" fmla="*/ 0 w 86"/>
                <a:gd name="T17" fmla="*/ 42 h 82"/>
                <a:gd name="T18" fmla="*/ 3 w 86"/>
                <a:gd name="T19" fmla="*/ 25 h 82"/>
                <a:gd name="T20" fmla="*/ 12 w 86"/>
                <a:gd name="T21" fmla="*/ 12 h 82"/>
                <a:gd name="T22" fmla="*/ 26 w 86"/>
                <a:gd name="T23" fmla="*/ 3 h 82"/>
                <a:gd name="T24" fmla="*/ 43 w 86"/>
                <a:gd name="T25" fmla="*/ 0 h 82"/>
                <a:gd name="T26" fmla="*/ 60 w 86"/>
                <a:gd name="T27" fmla="*/ 3 h 82"/>
                <a:gd name="T28" fmla="*/ 73 w 86"/>
                <a:gd name="T29" fmla="*/ 12 h 82"/>
                <a:gd name="T30" fmla="*/ 82 w 86"/>
                <a:gd name="T31" fmla="*/ 25 h 82"/>
                <a:gd name="T32" fmla="*/ 86 w 86"/>
                <a:gd name="T33" fmla="*/ 4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82">
                  <a:moveTo>
                    <a:pt x="86" y="42"/>
                  </a:moveTo>
                  <a:cubicBezTo>
                    <a:pt x="86" y="47"/>
                    <a:pt x="85" y="52"/>
                    <a:pt x="83" y="57"/>
                  </a:cubicBezTo>
                  <a:cubicBezTo>
                    <a:pt x="80" y="62"/>
                    <a:pt x="77" y="67"/>
                    <a:pt x="74" y="70"/>
                  </a:cubicBezTo>
                  <a:cubicBezTo>
                    <a:pt x="70" y="74"/>
                    <a:pt x="65" y="77"/>
                    <a:pt x="60" y="79"/>
                  </a:cubicBezTo>
                  <a:cubicBezTo>
                    <a:pt x="55" y="81"/>
                    <a:pt x="49" y="82"/>
                    <a:pt x="43" y="82"/>
                  </a:cubicBezTo>
                  <a:cubicBezTo>
                    <a:pt x="36" y="82"/>
                    <a:pt x="31" y="81"/>
                    <a:pt x="25" y="79"/>
                  </a:cubicBezTo>
                  <a:cubicBezTo>
                    <a:pt x="20" y="77"/>
                    <a:pt x="16" y="74"/>
                    <a:pt x="12" y="70"/>
                  </a:cubicBezTo>
                  <a:cubicBezTo>
                    <a:pt x="8" y="67"/>
                    <a:pt x="5" y="62"/>
                    <a:pt x="3" y="57"/>
                  </a:cubicBezTo>
                  <a:cubicBezTo>
                    <a:pt x="1" y="52"/>
                    <a:pt x="0" y="47"/>
                    <a:pt x="0" y="42"/>
                  </a:cubicBezTo>
                  <a:cubicBezTo>
                    <a:pt x="0" y="36"/>
                    <a:pt x="1" y="30"/>
                    <a:pt x="3" y="25"/>
                  </a:cubicBezTo>
                  <a:cubicBezTo>
                    <a:pt x="5" y="20"/>
                    <a:pt x="8" y="16"/>
                    <a:pt x="12" y="12"/>
                  </a:cubicBezTo>
                  <a:cubicBezTo>
                    <a:pt x="16" y="8"/>
                    <a:pt x="21" y="5"/>
                    <a:pt x="26" y="3"/>
                  </a:cubicBezTo>
                  <a:cubicBezTo>
                    <a:pt x="31" y="1"/>
                    <a:pt x="36" y="0"/>
                    <a:pt x="43" y="0"/>
                  </a:cubicBezTo>
                  <a:cubicBezTo>
                    <a:pt x="49" y="0"/>
                    <a:pt x="54" y="1"/>
                    <a:pt x="60" y="3"/>
                  </a:cubicBezTo>
                  <a:cubicBezTo>
                    <a:pt x="65" y="5"/>
                    <a:pt x="69" y="8"/>
                    <a:pt x="73" y="12"/>
                  </a:cubicBezTo>
                  <a:cubicBezTo>
                    <a:pt x="77" y="16"/>
                    <a:pt x="80" y="20"/>
                    <a:pt x="82" y="25"/>
                  </a:cubicBezTo>
                  <a:cubicBezTo>
                    <a:pt x="85" y="30"/>
                    <a:pt x="86" y="36"/>
                    <a:pt x="86" y="42"/>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3" name="Rectangle 10"/>
            <p:cNvSpPr>
              <a:spLocks noChangeArrowheads="1"/>
            </p:cNvSpPr>
            <p:nvPr userDrawn="1"/>
          </p:nvSpPr>
          <p:spPr bwMode="auto">
            <a:xfrm>
              <a:off x="7010" y="4121"/>
              <a:ext cx="26" cy="114"/>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4" name="Rectangle 11"/>
            <p:cNvSpPr>
              <a:spLocks noChangeArrowheads="1"/>
            </p:cNvSpPr>
            <p:nvPr userDrawn="1"/>
          </p:nvSpPr>
          <p:spPr bwMode="auto">
            <a:xfrm>
              <a:off x="7061" y="4065"/>
              <a:ext cx="25" cy="170"/>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5" name="Freeform 12"/>
            <p:cNvSpPr>
              <a:spLocks noEditPoints="1"/>
            </p:cNvSpPr>
            <p:nvPr userDrawn="1"/>
          </p:nvSpPr>
          <p:spPr bwMode="auto">
            <a:xfrm>
              <a:off x="6755" y="4065"/>
              <a:ext cx="113" cy="173"/>
            </a:xfrm>
            <a:custGeom>
              <a:avLst/>
              <a:gdLst>
                <a:gd name="T0" fmla="*/ 310 w 310"/>
                <a:gd name="T1" fmla="*/ 294 h 470"/>
                <a:gd name="T2" fmla="*/ 301 w 310"/>
                <a:gd name="T3" fmla="*/ 364 h 470"/>
                <a:gd name="T4" fmla="*/ 273 w 310"/>
                <a:gd name="T5" fmla="*/ 420 h 470"/>
                <a:gd name="T6" fmla="*/ 227 w 310"/>
                <a:gd name="T7" fmla="*/ 457 h 470"/>
                <a:gd name="T8" fmla="*/ 164 w 310"/>
                <a:gd name="T9" fmla="*/ 470 h 470"/>
                <a:gd name="T10" fmla="*/ 134 w 310"/>
                <a:gd name="T11" fmla="*/ 467 h 470"/>
                <a:gd name="T12" fmla="*/ 109 w 310"/>
                <a:gd name="T13" fmla="*/ 456 h 470"/>
                <a:gd name="T14" fmla="*/ 89 w 310"/>
                <a:gd name="T15" fmla="*/ 441 h 470"/>
                <a:gd name="T16" fmla="*/ 73 w 310"/>
                <a:gd name="T17" fmla="*/ 422 h 470"/>
                <a:gd name="T18" fmla="*/ 72 w 310"/>
                <a:gd name="T19" fmla="*/ 422 h 470"/>
                <a:gd name="T20" fmla="*/ 72 w 310"/>
                <a:gd name="T21" fmla="*/ 462 h 470"/>
                <a:gd name="T22" fmla="*/ 0 w 310"/>
                <a:gd name="T23" fmla="*/ 462 h 470"/>
                <a:gd name="T24" fmla="*/ 0 w 310"/>
                <a:gd name="T25" fmla="*/ 114 h 470"/>
                <a:gd name="T26" fmla="*/ 47 w 310"/>
                <a:gd name="T27" fmla="*/ 0 h 470"/>
                <a:gd name="T28" fmla="*/ 72 w 310"/>
                <a:gd name="T29" fmla="*/ 0 h 470"/>
                <a:gd name="T30" fmla="*/ 72 w 310"/>
                <a:gd name="T31" fmla="*/ 194 h 470"/>
                <a:gd name="T32" fmla="*/ 73 w 310"/>
                <a:gd name="T33" fmla="*/ 194 h 470"/>
                <a:gd name="T34" fmla="*/ 92 w 310"/>
                <a:gd name="T35" fmla="*/ 170 h 470"/>
                <a:gd name="T36" fmla="*/ 115 w 310"/>
                <a:gd name="T37" fmla="*/ 151 h 470"/>
                <a:gd name="T38" fmla="*/ 144 w 310"/>
                <a:gd name="T39" fmla="*/ 139 h 470"/>
                <a:gd name="T40" fmla="*/ 179 w 310"/>
                <a:gd name="T41" fmla="*/ 135 h 470"/>
                <a:gd name="T42" fmla="*/ 238 w 310"/>
                <a:gd name="T43" fmla="*/ 148 h 470"/>
                <a:gd name="T44" fmla="*/ 279 w 310"/>
                <a:gd name="T45" fmla="*/ 182 h 470"/>
                <a:gd name="T46" fmla="*/ 303 w 310"/>
                <a:gd name="T47" fmla="*/ 233 h 470"/>
                <a:gd name="T48" fmla="*/ 310 w 310"/>
                <a:gd name="T49" fmla="*/ 294 h 470"/>
                <a:gd name="T50" fmla="*/ 235 w 310"/>
                <a:gd name="T51" fmla="*/ 293 h 470"/>
                <a:gd name="T52" fmla="*/ 230 w 310"/>
                <a:gd name="T53" fmla="*/ 252 h 470"/>
                <a:gd name="T54" fmla="*/ 214 w 310"/>
                <a:gd name="T55" fmla="*/ 221 h 470"/>
                <a:gd name="T56" fmla="*/ 189 w 310"/>
                <a:gd name="T57" fmla="*/ 201 h 470"/>
                <a:gd name="T58" fmla="*/ 155 w 310"/>
                <a:gd name="T59" fmla="*/ 194 h 470"/>
                <a:gd name="T60" fmla="*/ 121 w 310"/>
                <a:gd name="T61" fmla="*/ 201 h 470"/>
                <a:gd name="T62" fmla="*/ 95 w 310"/>
                <a:gd name="T63" fmla="*/ 220 h 470"/>
                <a:gd name="T64" fmla="*/ 77 w 310"/>
                <a:gd name="T65" fmla="*/ 250 h 470"/>
                <a:gd name="T66" fmla="*/ 71 w 310"/>
                <a:gd name="T67" fmla="*/ 289 h 470"/>
                <a:gd name="T68" fmla="*/ 71 w 310"/>
                <a:gd name="T69" fmla="*/ 331 h 470"/>
                <a:gd name="T70" fmla="*/ 77 w 310"/>
                <a:gd name="T71" fmla="*/ 362 h 470"/>
                <a:gd name="T72" fmla="*/ 93 w 310"/>
                <a:gd name="T73" fmla="*/ 388 h 470"/>
                <a:gd name="T74" fmla="*/ 117 w 310"/>
                <a:gd name="T75" fmla="*/ 405 h 470"/>
                <a:gd name="T76" fmla="*/ 149 w 310"/>
                <a:gd name="T77" fmla="*/ 411 h 470"/>
                <a:gd name="T78" fmla="*/ 185 w 310"/>
                <a:gd name="T79" fmla="*/ 404 h 470"/>
                <a:gd name="T80" fmla="*/ 212 w 310"/>
                <a:gd name="T81" fmla="*/ 382 h 470"/>
                <a:gd name="T82" fmla="*/ 229 w 310"/>
                <a:gd name="T83" fmla="*/ 345 h 470"/>
                <a:gd name="T84" fmla="*/ 235 w 310"/>
                <a:gd name="T85" fmla="*/ 293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0" h="470">
                  <a:moveTo>
                    <a:pt x="310" y="294"/>
                  </a:moveTo>
                  <a:cubicBezTo>
                    <a:pt x="310" y="319"/>
                    <a:pt x="307" y="343"/>
                    <a:pt x="301" y="364"/>
                  </a:cubicBezTo>
                  <a:cubicBezTo>
                    <a:pt x="294" y="386"/>
                    <a:pt x="285" y="404"/>
                    <a:pt x="273" y="420"/>
                  </a:cubicBezTo>
                  <a:cubicBezTo>
                    <a:pt x="260" y="436"/>
                    <a:pt x="245" y="448"/>
                    <a:pt x="227" y="457"/>
                  </a:cubicBezTo>
                  <a:cubicBezTo>
                    <a:pt x="209" y="466"/>
                    <a:pt x="188" y="470"/>
                    <a:pt x="164" y="470"/>
                  </a:cubicBezTo>
                  <a:cubicBezTo>
                    <a:pt x="153" y="470"/>
                    <a:pt x="143" y="469"/>
                    <a:pt x="134" y="467"/>
                  </a:cubicBezTo>
                  <a:cubicBezTo>
                    <a:pt x="124" y="464"/>
                    <a:pt x="116" y="461"/>
                    <a:pt x="109" y="456"/>
                  </a:cubicBezTo>
                  <a:cubicBezTo>
                    <a:pt x="101" y="452"/>
                    <a:pt x="94" y="447"/>
                    <a:pt x="89" y="441"/>
                  </a:cubicBezTo>
                  <a:cubicBezTo>
                    <a:pt x="83" y="435"/>
                    <a:pt x="78" y="429"/>
                    <a:pt x="73" y="422"/>
                  </a:cubicBezTo>
                  <a:cubicBezTo>
                    <a:pt x="72" y="422"/>
                    <a:pt x="72" y="422"/>
                    <a:pt x="72" y="422"/>
                  </a:cubicBezTo>
                  <a:cubicBezTo>
                    <a:pt x="72" y="462"/>
                    <a:pt x="72" y="462"/>
                    <a:pt x="72" y="462"/>
                  </a:cubicBezTo>
                  <a:cubicBezTo>
                    <a:pt x="0" y="462"/>
                    <a:pt x="0" y="462"/>
                    <a:pt x="0" y="462"/>
                  </a:cubicBezTo>
                  <a:cubicBezTo>
                    <a:pt x="0" y="114"/>
                    <a:pt x="0" y="114"/>
                    <a:pt x="0" y="114"/>
                  </a:cubicBezTo>
                  <a:cubicBezTo>
                    <a:pt x="47" y="0"/>
                    <a:pt x="47" y="0"/>
                    <a:pt x="47" y="0"/>
                  </a:cubicBezTo>
                  <a:cubicBezTo>
                    <a:pt x="72" y="0"/>
                    <a:pt x="72" y="0"/>
                    <a:pt x="72" y="0"/>
                  </a:cubicBezTo>
                  <a:cubicBezTo>
                    <a:pt x="72" y="194"/>
                    <a:pt x="72" y="194"/>
                    <a:pt x="72" y="194"/>
                  </a:cubicBezTo>
                  <a:cubicBezTo>
                    <a:pt x="73" y="194"/>
                    <a:pt x="73" y="194"/>
                    <a:pt x="73" y="194"/>
                  </a:cubicBezTo>
                  <a:cubicBezTo>
                    <a:pt x="79" y="185"/>
                    <a:pt x="85" y="177"/>
                    <a:pt x="92" y="170"/>
                  </a:cubicBezTo>
                  <a:cubicBezTo>
                    <a:pt x="99" y="163"/>
                    <a:pt x="107" y="157"/>
                    <a:pt x="115" y="151"/>
                  </a:cubicBezTo>
                  <a:cubicBezTo>
                    <a:pt x="124" y="146"/>
                    <a:pt x="134" y="142"/>
                    <a:pt x="144" y="139"/>
                  </a:cubicBezTo>
                  <a:cubicBezTo>
                    <a:pt x="155" y="136"/>
                    <a:pt x="166" y="135"/>
                    <a:pt x="179" y="135"/>
                  </a:cubicBezTo>
                  <a:cubicBezTo>
                    <a:pt x="202" y="135"/>
                    <a:pt x="222" y="139"/>
                    <a:pt x="238" y="148"/>
                  </a:cubicBezTo>
                  <a:cubicBezTo>
                    <a:pt x="255" y="156"/>
                    <a:pt x="268" y="168"/>
                    <a:pt x="279" y="182"/>
                  </a:cubicBezTo>
                  <a:cubicBezTo>
                    <a:pt x="290" y="197"/>
                    <a:pt x="297" y="214"/>
                    <a:pt x="303" y="233"/>
                  </a:cubicBezTo>
                  <a:cubicBezTo>
                    <a:pt x="308" y="252"/>
                    <a:pt x="310" y="273"/>
                    <a:pt x="310" y="294"/>
                  </a:cubicBezTo>
                  <a:moveTo>
                    <a:pt x="235" y="293"/>
                  </a:moveTo>
                  <a:cubicBezTo>
                    <a:pt x="235" y="278"/>
                    <a:pt x="234" y="264"/>
                    <a:pt x="230" y="252"/>
                  </a:cubicBezTo>
                  <a:cubicBezTo>
                    <a:pt x="226" y="240"/>
                    <a:pt x="221" y="229"/>
                    <a:pt x="214" y="221"/>
                  </a:cubicBezTo>
                  <a:cubicBezTo>
                    <a:pt x="208" y="212"/>
                    <a:pt x="199" y="205"/>
                    <a:pt x="189" y="201"/>
                  </a:cubicBezTo>
                  <a:cubicBezTo>
                    <a:pt x="179" y="196"/>
                    <a:pt x="168" y="194"/>
                    <a:pt x="155" y="194"/>
                  </a:cubicBezTo>
                  <a:cubicBezTo>
                    <a:pt x="143" y="194"/>
                    <a:pt x="132" y="196"/>
                    <a:pt x="121" y="201"/>
                  </a:cubicBezTo>
                  <a:cubicBezTo>
                    <a:pt x="111" y="205"/>
                    <a:pt x="102" y="212"/>
                    <a:pt x="95" y="220"/>
                  </a:cubicBezTo>
                  <a:cubicBezTo>
                    <a:pt x="87" y="228"/>
                    <a:pt x="81" y="238"/>
                    <a:pt x="77" y="250"/>
                  </a:cubicBezTo>
                  <a:cubicBezTo>
                    <a:pt x="73" y="262"/>
                    <a:pt x="71" y="274"/>
                    <a:pt x="71" y="289"/>
                  </a:cubicBezTo>
                  <a:cubicBezTo>
                    <a:pt x="71" y="331"/>
                    <a:pt x="71" y="331"/>
                    <a:pt x="71" y="331"/>
                  </a:cubicBezTo>
                  <a:cubicBezTo>
                    <a:pt x="71" y="342"/>
                    <a:pt x="73" y="352"/>
                    <a:pt x="77" y="362"/>
                  </a:cubicBezTo>
                  <a:cubicBezTo>
                    <a:pt x="81" y="372"/>
                    <a:pt x="86" y="380"/>
                    <a:pt x="93" y="388"/>
                  </a:cubicBezTo>
                  <a:cubicBezTo>
                    <a:pt x="100" y="395"/>
                    <a:pt x="108" y="401"/>
                    <a:pt x="117" y="405"/>
                  </a:cubicBezTo>
                  <a:cubicBezTo>
                    <a:pt x="127" y="409"/>
                    <a:pt x="137" y="411"/>
                    <a:pt x="149" y="411"/>
                  </a:cubicBezTo>
                  <a:cubicBezTo>
                    <a:pt x="162" y="411"/>
                    <a:pt x="174" y="409"/>
                    <a:pt x="185" y="404"/>
                  </a:cubicBezTo>
                  <a:cubicBezTo>
                    <a:pt x="195" y="399"/>
                    <a:pt x="204" y="391"/>
                    <a:pt x="212" y="382"/>
                  </a:cubicBezTo>
                  <a:cubicBezTo>
                    <a:pt x="219" y="372"/>
                    <a:pt x="225" y="359"/>
                    <a:pt x="229" y="345"/>
                  </a:cubicBezTo>
                  <a:cubicBezTo>
                    <a:pt x="233" y="330"/>
                    <a:pt x="235" y="312"/>
                    <a:pt x="235" y="293"/>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6" name="Freeform 13"/>
            <p:cNvSpPr>
              <a:spLocks noEditPoints="1"/>
            </p:cNvSpPr>
            <p:nvPr userDrawn="1"/>
          </p:nvSpPr>
          <p:spPr bwMode="auto">
            <a:xfrm>
              <a:off x="7105" y="4065"/>
              <a:ext cx="110" cy="173"/>
            </a:xfrm>
            <a:custGeom>
              <a:avLst/>
              <a:gdLst>
                <a:gd name="T0" fmla="*/ 233 w 303"/>
                <a:gd name="T1" fmla="*/ 463 h 470"/>
                <a:gd name="T2" fmla="*/ 233 w 303"/>
                <a:gd name="T3" fmla="*/ 414 h 470"/>
                <a:gd name="T4" fmla="*/ 232 w 303"/>
                <a:gd name="T5" fmla="*/ 414 h 470"/>
                <a:gd name="T6" fmla="*/ 214 w 303"/>
                <a:gd name="T7" fmla="*/ 437 h 470"/>
                <a:gd name="T8" fmla="*/ 192 w 303"/>
                <a:gd name="T9" fmla="*/ 455 h 470"/>
                <a:gd name="T10" fmla="*/ 163 w 303"/>
                <a:gd name="T11" fmla="*/ 466 h 470"/>
                <a:gd name="T12" fmla="*/ 129 w 303"/>
                <a:gd name="T13" fmla="*/ 470 h 470"/>
                <a:gd name="T14" fmla="*/ 78 w 303"/>
                <a:gd name="T15" fmla="*/ 460 h 470"/>
                <a:gd name="T16" fmla="*/ 37 w 303"/>
                <a:gd name="T17" fmla="*/ 430 h 470"/>
                <a:gd name="T18" fmla="*/ 9 w 303"/>
                <a:gd name="T19" fmla="*/ 381 h 470"/>
                <a:gd name="T20" fmla="*/ 0 w 303"/>
                <a:gd name="T21" fmla="*/ 314 h 470"/>
                <a:gd name="T22" fmla="*/ 10 w 303"/>
                <a:gd name="T23" fmla="*/ 243 h 470"/>
                <a:gd name="T24" fmla="*/ 39 w 303"/>
                <a:gd name="T25" fmla="*/ 189 h 470"/>
                <a:gd name="T26" fmla="*/ 84 w 303"/>
                <a:gd name="T27" fmla="*/ 154 h 470"/>
                <a:gd name="T28" fmla="*/ 143 w 303"/>
                <a:gd name="T29" fmla="*/ 142 h 470"/>
                <a:gd name="T30" fmla="*/ 173 w 303"/>
                <a:gd name="T31" fmla="*/ 146 h 470"/>
                <a:gd name="T32" fmla="*/ 198 w 303"/>
                <a:gd name="T33" fmla="*/ 156 h 470"/>
                <a:gd name="T34" fmla="*/ 217 w 303"/>
                <a:gd name="T35" fmla="*/ 170 h 470"/>
                <a:gd name="T36" fmla="*/ 232 w 303"/>
                <a:gd name="T37" fmla="*/ 189 h 470"/>
                <a:gd name="T38" fmla="*/ 233 w 303"/>
                <a:gd name="T39" fmla="*/ 189 h 470"/>
                <a:gd name="T40" fmla="*/ 233 w 303"/>
                <a:gd name="T41" fmla="*/ 0 h 470"/>
                <a:gd name="T42" fmla="*/ 303 w 303"/>
                <a:gd name="T43" fmla="*/ 0 h 470"/>
                <a:gd name="T44" fmla="*/ 303 w 303"/>
                <a:gd name="T45" fmla="*/ 463 h 470"/>
                <a:gd name="T46" fmla="*/ 233 w 303"/>
                <a:gd name="T47" fmla="*/ 463 h 470"/>
                <a:gd name="T48" fmla="*/ 233 w 303"/>
                <a:gd name="T49" fmla="*/ 280 h 470"/>
                <a:gd name="T50" fmla="*/ 227 w 303"/>
                <a:gd name="T51" fmla="*/ 249 h 470"/>
                <a:gd name="T52" fmla="*/ 211 w 303"/>
                <a:gd name="T53" fmla="*/ 223 h 470"/>
                <a:gd name="T54" fmla="*/ 187 w 303"/>
                <a:gd name="T55" fmla="*/ 206 h 470"/>
                <a:gd name="T56" fmla="*/ 156 w 303"/>
                <a:gd name="T57" fmla="*/ 200 h 470"/>
                <a:gd name="T58" fmla="*/ 120 w 303"/>
                <a:gd name="T59" fmla="*/ 208 h 470"/>
                <a:gd name="T60" fmla="*/ 94 w 303"/>
                <a:gd name="T61" fmla="*/ 231 h 470"/>
                <a:gd name="T62" fmla="*/ 78 w 303"/>
                <a:gd name="T63" fmla="*/ 266 h 470"/>
                <a:gd name="T64" fmla="*/ 73 w 303"/>
                <a:gd name="T65" fmla="*/ 312 h 470"/>
                <a:gd name="T66" fmla="*/ 79 w 303"/>
                <a:gd name="T67" fmla="*/ 356 h 470"/>
                <a:gd name="T68" fmla="*/ 96 w 303"/>
                <a:gd name="T69" fmla="*/ 387 h 470"/>
                <a:gd name="T70" fmla="*/ 121 w 303"/>
                <a:gd name="T71" fmla="*/ 406 h 470"/>
                <a:gd name="T72" fmla="*/ 153 w 303"/>
                <a:gd name="T73" fmla="*/ 412 h 470"/>
                <a:gd name="T74" fmla="*/ 184 w 303"/>
                <a:gd name="T75" fmla="*/ 406 h 470"/>
                <a:gd name="T76" fmla="*/ 210 w 303"/>
                <a:gd name="T77" fmla="*/ 386 h 470"/>
                <a:gd name="T78" fmla="*/ 227 w 303"/>
                <a:gd name="T79" fmla="*/ 356 h 470"/>
                <a:gd name="T80" fmla="*/ 233 w 303"/>
                <a:gd name="T81" fmla="*/ 315 h 470"/>
                <a:gd name="T82" fmla="*/ 233 w 303"/>
                <a:gd name="T83" fmla="*/ 28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3" h="470">
                  <a:moveTo>
                    <a:pt x="233" y="463"/>
                  </a:moveTo>
                  <a:cubicBezTo>
                    <a:pt x="233" y="414"/>
                    <a:pt x="233" y="414"/>
                    <a:pt x="233" y="414"/>
                  </a:cubicBezTo>
                  <a:cubicBezTo>
                    <a:pt x="232" y="414"/>
                    <a:pt x="232" y="414"/>
                    <a:pt x="232" y="414"/>
                  </a:cubicBezTo>
                  <a:cubicBezTo>
                    <a:pt x="226" y="422"/>
                    <a:pt x="221" y="430"/>
                    <a:pt x="214" y="437"/>
                  </a:cubicBezTo>
                  <a:cubicBezTo>
                    <a:pt x="207" y="444"/>
                    <a:pt x="200" y="450"/>
                    <a:pt x="192" y="455"/>
                  </a:cubicBezTo>
                  <a:cubicBezTo>
                    <a:pt x="183" y="459"/>
                    <a:pt x="174" y="463"/>
                    <a:pt x="163" y="466"/>
                  </a:cubicBezTo>
                  <a:cubicBezTo>
                    <a:pt x="153" y="469"/>
                    <a:pt x="142" y="470"/>
                    <a:pt x="129" y="470"/>
                  </a:cubicBezTo>
                  <a:cubicBezTo>
                    <a:pt x="111" y="470"/>
                    <a:pt x="93" y="467"/>
                    <a:pt x="78" y="460"/>
                  </a:cubicBezTo>
                  <a:cubicBezTo>
                    <a:pt x="62" y="453"/>
                    <a:pt x="48" y="443"/>
                    <a:pt x="37" y="430"/>
                  </a:cubicBezTo>
                  <a:cubicBezTo>
                    <a:pt x="25" y="417"/>
                    <a:pt x="16" y="401"/>
                    <a:pt x="9" y="381"/>
                  </a:cubicBezTo>
                  <a:cubicBezTo>
                    <a:pt x="3" y="362"/>
                    <a:pt x="0" y="339"/>
                    <a:pt x="0" y="314"/>
                  </a:cubicBezTo>
                  <a:cubicBezTo>
                    <a:pt x="0" y="288"/>
                    <a:pt x="3" y="264"/>
                    <a:pt x="10" y="243"/>
                  </a:cubicBezTo>
                  <a:cubicBezTo>
                    <a:pt x="17" y="222"/>
                    <a:pt x="26" y="204"/>
                    <a:pt x="39" y="189"/>
                  </a:cubicBezTo>
                  <a:cubicBezTo>
                    <a:pt x="51" y="174"/>
                    <a:pt x="66" y="162"/>
                    <a:pt x="84" y="154"/>
                  </a:cubicBezTo>
                  <a:cubicBezTo>
                    <a:pt x="102" y="146"/>
                    <a:pt x="121" y="142"/>
                    <a:pt x="143" y="142"/>
                  </a:cubicBezTo>
                  <a:cubicBezTo>
                    <a:pt x="154" y="142"/>
                    <a:pt x="164" y="144"/>
                    <a:pt x="173" y="146"/>
                  </a:cubicBezTo>
                  <a:cubicBezTo>
                    <a:pt x="182" y="148"/>
                    <a:pt x="190" y="151"/>
                    <a:pt x="198" y="156"/>
                  </a:cubicBezTo>
                  <a:cubicBezTo>
                    <a:pt x="205" y="160"/>
                    <a:pt x="211" y="165"/>
                    <a:pt x="217" y="170"/>
                  </a:cubicBezTo>
                  <a:cubicBezTo>
                    <a:pt x="223" y="176"/>
                    <a:pt x="228" y="182"/>
                    <a:pt x="232" y="189"/>
                  </a:cubicBezTo>
                  <a:cubicBezTo>
                    <a:pt x="233" y="189"/>
                    <a:pt x="233" y="189"/>
                    <a:pt x="233" y="189"/>
                  </a:cubicBezTo>
                  <a:cubicBezTo>
                    <a:pt x="233" y="0"/>
                    <a:pt x="233" y="0"/>
                    <a:pt x="233" y="0"/>
                  </a:cubicBezTo>
                  <a:cubicBezTo>
                    <a:pt x="303" y="0"/>
                    <a:pt x="303" y="0"/>
                    <a:pt x="303" y="0"/>
                  </a:cubicBezTo>
                  <a:cubicBezTo>
                    <a:pt x="303" y="463"/>
                    <a:pt x="303" y="463"/>
                    <a:pt x="303" y="463"/>
                  </a:cubicBezTo>
                  <a:lnTo>
                    <a:pt x="233" y="463"/>
                  </a:lnTo>
                  <a:close/>
                  <a:moveTo>
                    <a:pt x="233" y="280"/>
                  </a:moveTo>
                  <a:cubicBezTo>
                    <a:pt x="233" y="269"/>
                    <a:pt x="231" y="259"/>
                    <a:pt x="227" y="249"/>
                  </a:cubicBezTo>
                  <a:cubicBezTo>
                    <a:pt x="223" y="239"/>
                    <a:pt x="218" y="231"/>
                    <a:pt x="211" y="223"/>
                  </a:cubicBezTo>
                  <a:cubicBezTo>
                    <a:pt x="204" y="216"/>
                    <a:pt x="196" y="210"/>
                    <a:pt x="187" y="206"/>
                  </a:cubicBezTo>
                  <a:cubicBezTo>
                    <a:pt x="178" y="202"/>
                    <a:pt x="167" y="200"/>
                    <a:pt x="156" y="200"/>
                  </a:cubicBezTo>
                  <a:cubicBezTo>
                    <a:pt x="143" y="200"/>
                    <a:pt x="130" y="203"/>
                    <a:pt x="120" y="208"/>
                  </a:cubicBezTo>
                  <a:cubicBezTo>
                    <a:pt x="110" y="213"/>
                    <a:pt x="101" y="221"/>
                    <a:pt x="94" y="231"/>
                  </a:cubicBezTo>
                  <a:cubicBezTo>
                    <a:pt x="87" y="240"/>
                    <a:pt x="81" y="252"/>
                    <a:pt x="78" y="266"/>
                  </a:cubicBezTo>
                  <a:cubicBezTo>
                    <a:pt x="75" y="280"/>
                    <a:pt x="73" y="295"/>
                    <a:pt x="73" y="312"/>
                  </a:cubicBezTo>
                  <a:cubicBezTo>
                    <a:pt x="73" y="329"/>
                    <a:pt x="75" y="343"/>
                    <a:pt x="79" y="356"/>
                  </a:cubicBezTo>
                  <a:cubicBezTo>
                    <a:pt x="83" y="369"/>
                    <a:pt x="89" y="379"/>
                    <a:pt x="96" y="387"/>
                  </a:cubicBezTo>
                  <a:cubicBezTo>
                    <a:pt x="103" y="396"/>
                    <a:pt x="111" y="402"/>
                    <a:pt x="121" y="406"/>
                  </a:cubicBezTo>
                  <a:cubicBezTo>
                    <a:pt x="131" y="410"/>
                    <a:pt x="141" y="412"/>
                    <a:pt x="153" y="412"/>
                  </a:cubicBezTo>
                  <a:cubicBezTo>
                    <a:pt x="164" y="412"/>
                    <a:pt x="174" y="410"/>
                    <a:pt x="184" y="406"/>
                  </a:cubicBezTo>
                  <a:cubicBezTo>
                    <a:pt x="194" y="401"/>
                    <a:pt x="202" y="395"/>
                    <a:pt x="210" y="386"/>
                  </a:cubicBezTo>
                  <a:cubicBezTo>
                    <a:pt x="217" y="378"/>
                    <a:pt x="223" y="368"/>
                    <a:pt x="227" y="356"/>
                  </a:cubicBezTo>
                  <a:cubicBezTo>
                    <a:pt x="231" y="343"/>
                    <a:pt x="233" y="330"/>
                    <a:pt x="233" y="315"/>
                  </a:cubicBezTo>
                  <a:lnTo>
                    <a:pt x="233" y="28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7" name="Freeform 14"/>
            <p:cNvSpPr>
              <a:spLocks/>
            </p:cNvSpPr>
            <p:nvPr userDrawn="1"/>
          </p:nvSpPr>
          <p:spPr bwMode="auto">
            <a:xfrm>
              <a:off x="7286" y="4131"/>
              <a:ext cx="289" cy="104"/>
            </a:xfrm>
            <a:custGeom>
              <a:avLst/>
              <a:gdLst>
                <a:gd name="T0" fmla="*/ 246 w 289"/>
                <a:gd name="T1" fmla="*/ 104 h 104"/>
                <a:gd name="T2" fmla="*/ 0 w 289"/>
                <a:gd name="T3" fmla="*/ 104 h 104"/>
                <a:gd name="T4" fmla="*/ 42 w 289"/>
                <a:gd name="T5" fmla="*/ 0 h 104"/>
                <a:gd name="T6" fmla="*/ 289 w 289"/>
                <a:gd name="T7" fmla="*/ 0 h 104"/>
                <a:gd name="T8" fmla="*/ 246 w 289"/>
                <a:gd name="T9" fmla="*/ 104 h 104"/>
              </a:gdLst>
              <a:ahLst/>
              <a:cxnLst>
                <a:cxn ang="0">
                  <a:pos x="T0" y="T1"/>
                </a:cxn>
                <a:cxn ang="0">
                  <a:pos x="T2" y="T3"/>
                </a:cxn>
                <a:cxn ang="0">
                  <a:pos x="T4" y="T5"/>
                </a:cxn>
                <a:cxn ang="0">
                  <a:pos x="T6" y="T7"/>
                </a:cxn>
                <a:cxn ang="0">
                  <a:pos x="T8" y="T9"/>
                </a:cxn>
              </a:cxnLst>
              <a:rect l="0" t="0" r="r" b="b"/>
              <a:pathLst>
                <a:path w="289" h="104">
                  <a:moveTo>
                    <a:pt x="246" y="104"/>
                  </a:moveTo>
                  <a:lnTo>
                    <a:pt x="0" y="104"/>
                  </a:lnTo>
                  <a:lnTo>
                    <a:pt x="42" y="0"/>
                  </a:lnTo>
                  <a:lnTo>
                    <a:pt x="289" y="0"/>
                  </a:lnTo>
                  <a:lnTo>
                    <a:pt x="246" y="10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8" name="Rectangle 15"/>
            <p:cNvSpPr>
              <a:spLocks noChangeArrowheads="1"/>
            </p:cNvSpPr>
            <p:nvPr userDrawn="1"/>
          </p:nvSpPr>
          <p:spPr bwMode="auto">
            <a:xfrm>
              <a:off x="7342" y="4139"/>
              <a:ext cx="2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smtClean="0">
                  <a:ln>
                    <a:noFill/>
                  </a:ln>
                  <a:solidFill>
                    <a:srgbClr val="FFFFFF"/>
                  </a:solidFill>
                  <a:effectLst/>
                  <a:uLnTx/>
                  <a:uFillTx/>
                  <a:latin typeface="Myriad Pro" panose="020B0503030403020204" pitchFamily="34" charset="0"/>
                  <a:ea typeface="+mn-ea"/>
                  <a:cs typeface="+mn-cs"/>
                </a:rPr>
                <a:t>T</a:t>
              </a:r>
              <a:endParaRPr kumimoji="0" lang="en-US" altLang="en-US" sz="1765" b="0" i="0" u="none" strike="noStrike" kern="1200" cap="none" spc="0" normalizeH="0" baseline="0" noProof="0" smtClean="0">
                <a:ln>
                  <a:noFill/>
                </a:ln>
                <a:solidFill>
                  <a:srgbClr val="00BCF2"/>
                </a:solidFill>
                <a:effectLst/>
                <a:uLnTx/>
                <a:uFillTx/>
                <a:latin typeface="Arial" panose="020B0604020202020204" pitchFamily="34" charset="0"/>
                <a:ea typeface="+mn-ea"/>
                <a:cs typeface="+mn-cs"/>
              </a:endParaRPr>
            </a:p>
          </p:txBody>
        </p:sp>
        <p:sp>
          <p:nvSpPr>
            <p:cNvPr id="19" name="Rectangle 16"/>
            <p:cNvSpPr>
              <a:spLocks noChangeArrowheads="1"/>
            </p:cNvSpPr>
            <p:nvPr userDrawn="1"/>
          </p:nvSpPr>
          <p:spPr bwMode="auto">
            <a:xfrm>
              <a:off x="7375" y="4139"/>
              <a:ext cx="9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dirty="0" smtClean="0">
                  <a:ln>
                    <a:noFill/>
                  </a:ln>
                  <a:solidFill>
                    <a:srgbClr val="FFFFFF"/>
                  </a:solidFill>
                  <a:effectLst/>
                  <a:uLnTx/>
                  <a:uFillTx/>
                  <a:latin typeface="Myriad Pro" panose="020B0503030403020204" pitchFamily="34" charset="0"/>
                  <a:ea typeface="+mn-ea"/>
                  <a:cs typeface="+mn-cs"/>
                </a:rPr>
                <a:t>OUR</a:t>
              </a:r>
              <a:endParaRPr kumimoji="0" lang="en-US" altLang="en-US" sz="1765" b="0" i="0" u="none" strike="noStrike" kern="1200" cap="none" spc="0" normalizeH="0" baseline="0" noProof="0" dirty="0" smtClean="0">
                <a:ln>
                  <a:noFill/>
                </a:ln>
                <a:solidFill>
                  <a:srgbClr val="00BCF2"/>
                </a:solidFill>
                <a:effectLst/>
                <a:uLnTx/>
                <a:uFillTx/>
                <a:latin typeface="Arial" panose="020B0604020202020204" pitchFamily="34" charset="0"/>
                <a:ea typeface="+mn-ea"/>
                <a:cs typeface="+mn-cs"/>
              </a:endParaRPr>
            </a:p>
          </p:txBody>
        </p:sp>
      </p:grpSp>
      <p:sp>
        <p:nvSpPr>
          <p:cNvPr id="29" name="Rectangle 28"/>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337893429"/>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90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0" name="Rectangle 19"/>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427100146"/>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 subtitle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19" name="Text Placeholder 18"/>
          <p:cNvSpPr>
            <a:spLocks noGrp="1"/>
          </p:cNvSpPr>
          <p:nvPr>
            <p:ph type="body" sz="quarter" idx="10" hasCustomPrompt="1"/>
          </p:nvPr>
        </p:nvSpPr>
        <p:spPr>
          <a:xfrm>
            <a:off x="269240" y="1015562"/>
            <a:ext cx="11655078" cy="669927"/>
          </a:xfrm>
        </p:spPr>
        <p:txBody>
          <a:bodyPr/>
          <a:lstStyle>
            <a:lvl1pPr marL="0" indent="0">
              <a:buNone/>
              <a:defRPr sz="3529" baseline="0"/>
            </a:lvl1pPr>
          </a:lstStyle>
          <a:p>
            <a:pPr lvl="0"/>
            <a:r>
              <a:rPr lang="en-US" dirty="0" smtClean="0"/>
              <a:t>Click to enter subtitle</a:t>
            </a:r>
          </a:p>
        </p:txBody>
      </p:sp>
      <p:sp>
        <p:nvSpPr>
          <p:cNvPr id="28" name="Rectangle 27"/>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634461396"/>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 subtitle &amp; 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grpSp>
        <p:nvGrpSpPr>
          <p:cNvPr id="3" name="Group 4"/>
          <p:cNvGrpSpPr>
            <a:grpSpLocks noChangeAspect="1"/>
          </p:cNvGrpSpPr>
          <p:nvPr userDrawn="1"/>
        </p:nvGrpSpPr>
        <p:grpSpPr bwMode="auto">
          <a:xfrm>
            <a:off x="10313555" y="6327230"/>
            <a:ext cx="1475366" cy="269276"/>
            <a:chOff x="6627" y="4065"/>
            <a:chExt cx="948" cy="173"/>
          </a:xfrm>
        </p:grpSpPr>
        <p:sp>
          <p:nvSpPr>
            <p:cNvPr id="4" name="AutoShape 3"/>
            <p:cNvSpPr>
              <a:spLocks noChangeAspect="1" noChangeArrowheads="1" noTextEdit="1"/>
            </p:cNvSpPr>
            <p:nvPr userDrawn="1"/>
          </p:nvSpPr>
          <p:spPr bwMode="auto">
            <a:xfrm>
              <a:off x="6627" y="4065"/>
              <a:ext cx="9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5" name="Freeform 5"/>
            <p:cNvSpPr>
              <a:spLocks/>
            </p:cNvSpPr>
            <p:nvPr userDrawn="1"/>
          </p:nvSpPr>
          <p:spPr bwMode="auto">
            <a:xfrm>
              <a:off x="6664" y="4065"/>
              <a:ext cx="84" cy="171"/>
            </a:xfrm>
            <a:custGeom>
              <a:avLst/>
              <a:gdLst>
                <a:gd name="T0" fmla="*/ 15 w 84"/>
                <a:gd name="T1" fmla="*/ 171 h 171"/>
                <a:gd name="T2" fmla="*/ 0 w 84"/>
                <a:gd name="T3" fmla="*/ 171 h 171"/>
                <a:gd name="T4" fmla="*/ 69 w 84"/>
                <a:gd name="T5" fmla="*/ 0 h 171"/>
                <a:gd name="T6" fmla="*/ 84 w 84"/>
                <a:gd name="T7" fmla="*/ 0 h 171"/>
                <a:gd name="T8" fmla="*/ 15 w 84"/>
                <a:gd name="T9" fmla="*/ 171 h 171"/>
              </a:gdLst>
              <a:ahLst/>
              <a:cxnLst>
                <a:cxn ang="0">
                  <a:pos x="T0" y="T1"/>
                </a:cxn>
                <a:cxn ang="0">
                  <a:pos x="T2" y="T3"/>
                </a:cxn>
                <a:cxn ang="0">
                  <a:pos x="T4" y="T5"/>
                </a:cxn>
                <a:cxn ang="0">
                  <a:pos x="T6" y="T7"/>
                </a:cxn>
                <a:cxn ang="0">
                  <a:pos x="T8" y="T9"/>
                </a:cxn>
              </a:cxnLst>
              <a:rect l="0" t="0" r="r" b="b"/>
              <a:pathLst>
                <a:path w="84" h="171">
                  <a:moveTo>
                    <a:pt x="15" y="171"/>
                  </a:moveTo>
                  <a:lnTo>
                    <a:pt x="0" y="171"/>
                  </a:lnTo>
                  <a:lnTo>
                    <a:pt x="69" y="0"/>
                  </a:lnTo>
                  <a:lnTo>
                    <a:pt x="84"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6" name="Freeform 6"/>
            <p:cNvSpPr>
              <a:spLocks/>
            </p:cNvSpPr>
            <p:nvPr userDrawn="1"/>
          </p:nvSpPr>
          <p:spPr bwMode="auto">
            <a:xfrm>
              <a:off x="6627"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7" name="Freeform 7"/>
            <p:cNvSpPr>
              <a:spLocks/>
            </p:cNvSpPr>
            <p:nvPr userDrawn="1"/>
          </p:nvSpPr>
          <p:spPr bwMode="auto">
            <a:xfrm>
              <a:off x="7228"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8" name="Freeform 8"/>
            <p:cNvSpPr>
              <a:spLocks/>
            </p:cNvSpPr>
            <p:nvPr userDrawn="1"/>
          </p:nvSpPr>
          <p:spPr bwMode="auto">
            <a:xfrm>
              <a:off x="6883" y="4121"/>
              <a:ext cx="101" cy="117"/>
            </a:xfrm>
            <a:custGeom>
              <a:avLst/>
              <a:gdLst>
                <a:gd name="T0" fmla="*/ 207 w 278"/>
                <a:gd name="T1" fmla="*/ 312 h 319"/>
                <a:gd name="T2" fmla="*/ 207 w 278"/>
                <a:gd name="T3" fmla="*/ 265 h 319"/>
                <a:gd name="T4" fmla="*/ 206 w 278"/>
                <a:gd name="T5" fmla="*/ 265 h 319"/>
                <a:gd name="T6" fmla="*/ 190 w 278"/>
                <a:gd name="T7" fmla="*/ 286 h 319"/>
                <a:gd name="T8" fmla="*/ 169 w 278"/>
                <a:gd name="T9" fmla="*/ 303 h 319"/>
                <a:gd name="T10" fmla="*/ 142 w 278"/>
                <a:gd name="T11" fmla="*/ 315 h 319"/>
                <a:gd name="T12" fmla="*/ 111 w 278"/>
                <a:gd name="T13" fmla="*/ 319 h 319"/>
                <a:gd name="T14" fmla="*/ 28 w 278"/>
                <a:gd name="T15" fmla="*/ 287 h 319"/>
                <a:gd name="T16" fmla="*/ 0 w 278"/>
                <a:gd name="T17" fmla="*/ 189 h 319"/>
                <a:gd name="T18" fmla="*/ 0 w 278"/>
                <a:gd name="T19" fmla="*/ 0 h 319"/>
                <a:gd name="T20" fmla="*/ 71 w 278"/>
                <a:gd name="T21" fmla="*/ 0 h 319"/>
                <a:gd name="T22" fmla="*/ 71 w 278"/>
                <a:gd name="T23" fmla="*/ 180 h 319"/>
                <a:gd name="T24" fmla="*/ 76 w 278"/>
                <a:gd name="T25" fmla="*/ 218 h 319"/>
                <a:gd name="T26" fmla="*/ 89 w 278"/>
                <a:gd name="T27" fmla="*/ 243 h 319"/>
                <a:gd name="T28" fmla="*/ 110 w 278"/>
                <a:gd name="T29" fmla="*/ 257 h 319"/>
                <a:gd name="T30" fmla="*/ 136 w 278"/>
                <a:gd name="T31" fmla="*/ 262 h 319"/>
                <a:gd name="T32" fmla="*/ 163 w 278"/>
                <a:gd name="T33" fmla="*/ 256 h 319"/>
                <a:gd name="T34" fmla="*/ 186 w 278"/>
                <a:gd name="T35" fmla="*/ 241 h 319"/>
                <a:gd name="T36" fmla="*/ 201 w 278"/>
                <a:gd name="T37" fmla="*/ 215 h 319"/>
                <a:gd name="T38" fmla="*/ 207 w 278"/>
                <a:gd name="T39" fmla="*/ 180 h 319"/>
                <a:gd name="T40" fmla="*/ 207 w 278"/>
                <a:gd name="T41" fmla="*/ 0 h 319"/>
                <a:gd name="T42" fmla="*/ 278 w 278"/>
                <a:gd name="T43" fmla="*/ 0 h 319"/>
                <a:gd name="T44" fmla="*/ 278 w 278"/>
                <a:gd name="T45" fmla="*/ 312 h 319"/>
                <a:gd name="T46" fmla="*/ 207 w 278"/>
                <a:gd name="T47" fmla="*/ 31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319">
                  <a:moveTo>
                    <a:pt x="207" y="312"/>
                  </a:moveTo>
                  <a:cubicBezTo>
                    <a:pt x="207" y="265"/>
                    <a:pt x="207" y="265"/>
                    <a:pt x="207" y="265"/>
                  </a:cubicBezTo>
                  <a:cubicBezTo>
                    <a:pt x="206" y="265"/>
                    <a:pt x="206" y="265"/>
                    <a:pt x="206" y="265"/>
                  </a:cubicBezTo>
                  <a:cubicBezTo>
                    <a:pt x="201" y="272"/>
                    <a:pt x="196" y="279"/>
                    <a:pt x="190" y="286"/>
                  </a:cubicBezTo>
                  <a:cubicBezTo>
                    <a:pt x="184" y="293"/>
                    <a:pt x="177" y="298"/>
                    <a:pt x="169" y="303"/>
                  </a:cubicBezTo>
                  <a:cubicBezTo>
                    <a:pt x="161" y="308"/>
                    <a:pt x="152" y="312"/>
                    <a:pt x="142" y="315"/>
                  </a:cubicBezTo>
                  <a:cubicBezTo>
                    <a:pt x="133" y="318"/>
                    <a:pt x="122" y="319"/>
                    <a:pt x="111" y="319"/>
                  </a:cubicBezTo>
                  <a:cubicBezTo>
                    <a:pt x="75" y="319"/>
                    <a:pt x="48" y="308"/>
                    <a:pt x="28" y="287"/>
                  </a:cubicBezTo>
                  <a:cubicBezTo>
                    <a:pt x="9" y="265"/>
                    <a:pt x="0" y="232"/>
                    <a:pt x="0" y="189"/>
                  </a:cubicBezTo>
                  <a:cubicBezTo>
                    <a:pt x="0" y="0"/>
                    <a:pt x="0" y="0"/>
                    <a:pt x="0" y="0"/>
                  </a:cubicBezTo>
                  <a:cubicBezTo>
                    <a:pt x="71" y="0"/>
                    <a:pt x="71" y="0"/>
                    <a:pt x="71" y="0"/>
                  </a:cubicBezTo>
                  <a:cubicBezTo>
                    <a:pt x="71" y="180"/>
                    <a:pt x="71" y="180"/>
                    <a:pt x="71" y="180"/>
                  </a:cubicBezTo>
                  <a:cubicBezTo>
                    <a:pt x="71" y="195"/>
                    <a:pt x="72" y="208"/>
                    <a:pt x="76" y="218"/>
                  </a:cubicBezTo>
                  <a:cubicBezTo>
                    <a:pt x="79" y="228"/>
                    <a:pt x="83" y="237"/>
                    <a:pt x="89" y="243"/>
                  </a:cubicBezTo>
                  <a:cubicBezTo>
                    <a:pt x="95" y="250"/>
                    <a:pt x="102" y="254"/>
                    <a:pt x="110" y="257"/>
                  </a:cubicBezTo>
                  <a:cubicBezTo>
                    <a:pt x="118" y="260"/>
                    <a:pt x="126" y="262"/>
                    <a:pt x="136" y="262"/>
                  </a:cubicBezTo>
                  <a:cubicBezTo>
                    <a:pt x="146" y="262"/>
                    <a:pt x="155" y="260"/>
                    <a:pt x="163" y="256"/>
                  </a:cubicBezTo>
                  <a:cubicBezTo>
                    <a:pt x="172" y="253"/>
                    <a:pt x="179" y="248"/>
                    <a:pt x="186" y="241"/>
                  </a:cubicBezTo>
                  <a:cubicBezTo>
                    <a:pt x="192" y="234"/>
                    <a:pt x="197" y="225"/>
                    <a:pt x="201" y="215"/>
                  </a:cubicBezTo>
                  <a:cubicBezTo>
                    <a:pt x="205" y="205"/>
                    <a:pt x="207" y="193"/>
                    <a:pt x="207" y="180"/>
                  </a:cubicBezTo>
                  <a:cubicBezTo>
                    <a:pt x="207" y="0"/>
                    <a:pt x="207" y="0"/>
                    <a:pt x="207" y="0"/>
                  </a:cubicBezTo>
                  <a:cubicBezTo>
                    <a:pt x="278" y="0"/>
                    <a:pt x="278" y="0"/>
                    <a:pt x="278" y="0"/>
                  </a:cubicBezTo>
                  <a:cubicBezTo>
                    <a:pt x="278" y="312"/>
                    <a:pt x="278" y="312"/>
                    <a:pt x="278" y="312"/>
                  </a:cubicBezTo>
                  <a:lnTo>
                    <a:pt x="207" y="312"/>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9" name="Freeform 9"/>
            <p:cNvSpPr>
              <a:spLocks/>
            </p:cNvSpPr>
            <p:nvPr userDrawn="1"/>
          </p:nvSpPr>
          <p:spPr bwMode="auto">
            <a:xfrm>
              <a:off x="7008" y="4065"/>
              <a:ext cx="31" cy="30"/>
            </a:xfrm>
            <a:custGeom>
              <a:avLst/>
              <a:gdLst>
                <a:gd name="T0" fmla="*/ 86 w 86"/>
                <a:gd name="T1" fmla="*/ 42 h 82"/>
                <a:gd name="T2" fmla="*/ 83 w 86"/>
                <a:gd name="T3" fmla="*/ 57 h 82"/>
                <a:gd name="T4" fmla="*/ 74 w 86"/>
                <a:gd name="T5" fmla="*/ 70 h 82"/>
                <a:gd name="T6" fmla="*/ 60 w 86"/>
                <a:gd name="T7" fmla="*/ 79 h 82"/>
                <a:gd name="T8" fmla="*/ 43 w 86"/>
                <a:gd name="T9" fmla="*/ 82 h 82"/>
                <a:gd name="T10" fmla="*/ 25 w 86"/>
                <a:gd name="T11" fmla="*/ 79 h 82"/>
                <a:gd name="T12" fmla="*/ 12 w 86"/>
                <a:gd name="T13" fmla="*/ 70 h 82"/>
                <a:gd name="T14" fmla="*/ 3 w 86"/>
                <a:gd name="T15" fmla="*/ 57 h 82"/>
                <a:gd name="T16" fmla="*/ 0 w 86"/>
                <a:gd name="T17" fmla="*/ 42 h 82"/>
                <a:gd name="T18" fmla="*/ 3 w 86"/>
                <a:gd name="T19" fmla="*/ 25 h 82"/>
                <a:gd name="T20" fmla="*/ 12 w 86"/>
                <a:gd name="T21" fmla="*/ 12 h 82"/>
                <a:gd name="T22" fmla="*/ 26 w 86"/>
                <a:gd name="T23" fmla="*/ 3 h 82"/>
                <a:gd name="T24" fmla="*/ 43 w 86"/>
                <a:gd name="T25" fmla="*/ 0 h 82"/>
                <a:gd name="T26" fmla="*/ 60 w 86"/>
                <a:gd name="T27" fmla="*/ 3 h 82"/>
                <a:gd name="T28" fmla="*/ 73 w 86"/>
                <a:gd name="T29" fmla="*/ 12 h 82"/>
                <a:gd name="T30" fmla="*/ 82 w 86"/>
                <a:gd name="T31" fmla="*/ 25 h 82"/>
                <a:gd name="T32" fmla="*/ 86 w 86"/>
                <a:gd name="T33" fmla="*/ 4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82">
                  <a:moveTo>
                    <a:pt x="86" y="42"/>
                  </a:moveTo>
                  <a:cubicBezTo>
                    <a:pt x="86" y="47"/>
                    <a:pt x="85" y="52"/>
                    <a:pt x="83" y="57"/>
                  </a:cubicBezTo>
                  <a:cubicBezTo>
                    <a:pt x="80" y="62"/>
                    <a:pt x="77" y="67"/>
                    <a:pt x="74" y="70"/>
                  </a:cubicBezTo>
                  <a:cubicBezTo>
                    <a:pt x="70" y="74"/>
                    <a:pt x="65" y="77"/>
                    <a:pt x="60" y="79"/>
                  </a:cubicBezTo>
                  <a:cubicBezTo>
                    <a:pt x="55" y="81"/>
                    <a:pt x="49" y="82"/>
                    <a:pt x="43" y="82"/>
                  </a:cubicBezTo>
                  <a:cubicBezTo>
                    <a:pt x="36" y="82"/>
                    <a:pt x="31" y="81"/>
                    <a:pt x="25" y="79"/>
                  </a:cubicBezTo>
                  <a:cubicBezTo>
                    <a:pt x="20" y="77"/>
                    <a:pt x="16" y="74"/>
                    <a:pt x="12" y="70"/>
                  </a:cubicBezTo>
                  <a:cubicBezTo>
                    <a:pt x="8" y="67"/>
                    <a:pt x="5" y="62"/>
                    <a:pt x="3" y="57"/>
                  </a:cubicBezTo>
                  <a:cubicBezTo>
                    <a:pt x="1" y="52"/>
                    <a:pt x="0" y="47"/>
                    <a:pt x="0" y="42"/>
                  </a:cubicBezTo>
                  <a:cubicBezTo>
                    <a:pt x="0" y="36"/>
                    <a:pt x="1" y="30"/>
                    <a:pt x="3" y="25"/>
                  </a:cubicBezTo>
                  <a:cubicBezTo>
                    <a:pt x="5" y="20"/>
                    <a:pt x="8" y="16"/>
                    <a:pt x="12" y="12"/>
                  </a:cubicBezTo>
                  <a:cubicBezTo>
                    <a:pt x="16" y="8"/>
                    <a:pt x="21" y="5"/>
                    <a:pt x="26" y="3"/>
                  </a:cubicBezTo>
                  <a:cubicBezTo>
                    <a:pt x="31" y="1"/>
                    <a:pt x="36" y="0"/>
                    <a:pt x="43" y="0"/>
                  </a:cubicBezTo>
                  <a:cubicBezTo>
                    <a:pt x="49" y="0"/>
                    <a:pt x="54" y="1"/>
                    <a:pt x="60" y="3"/>
                  </a:cubicBezTo>
                  <a:cubicBezTo>
                    <a:pt x="65" y="5"/>
                    <a:pt x="69" y="8"/>
                    <a:pt x="73" y="12"/>
                  </a:cubicBezTo>
                  <a:cubicBezTo>
                    <a:pt x="77" y="16"/>
                    <a:pt x="80" y="20"/>
                    <a:pt x="82" y="25"/>
                  </a:cubicBezTo>
                  <a:cubicBezTo>
                    <a:pt x="85" y="30"/>
                    <a:pt x="86" y="36"/>
                    <a:pt x="86" y="42"/>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0" name="Rectangle 10"/>
            <p:cNvSpPr>
              <a:spLocks noChangeArrowheads="1"/>
            </p:cNvSpPr>
            <p:nvPr userDrawn="1"/>
          </p:nvSpPr>
          <p:spPr bwMode="auto">
            <a:xfrm>
              <a:off x="7010" y="4121"/>
              <a:ext cx="26" cy="114"/>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1" name="Rectangle 11"/>
            <p:cNvSpPr>
              <a:spLocks noChangeArrowheads="1"/>
            </p:cNvSpPr>
            <p:nvPr userDrawn="1"/>
          </p:nvSpPr>
          <p:spPr bwMode="auto">
            <a:xfrm>
              <a:off x="7061" y="4065"/>
              <a:ext cx="25" cy="170"/>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2" name="Freeform 12"/>
            <p:cNvSpPr>
              <a:spLocks noEditPoints="1"/>
            </p:cNvSpPr>
            <p:nvPr userDrawn="1"/>
          </p:nvSpPr>
          <p:spPr bwMode="auto">
            <a:xfrm>
              <a:off x="6755" y="4065"/>
              <a:ext cx="113" cy="173"/>
            </a:xfrm>
            <a:custGeom>
              <a:avLst/>
              <a:gdLst>
                <a:gd name="T0" fmla="*/ 310 w 310"/>
                <a:gd name="T1" fmla="*/ 294 h 470"/>
                <a:gd name="T2" fmla="*/ 301 w 310"/>
                <a:gd name="T3" fmla="*/ 364 h 470"/>
                <a:gd name="T4" fmla="*/ 273 w 310"/>
                <a:gd name="T5" fmla="*/ 420 h 470"/>
                <a:gd name="T6" fmla="*/ 227 w 310"/>
                <a:gd name="T7" fmla="*/ 457 h 470"/>
                <a:gd name="T8" fmla="*/ 164 w 310"/>
                <a:gd name="T9" fmla="*/ 470 h 470"/>
                <a:gd name="T10" fmla="*/ 134 w 310"/>
                <a:gd name="T11" fmla="*/ 467 h 470"/>
                <a:gd name="T12" fmla="*/ 109 w 310"/>
                <a:gd name="T13" fmla="*/ 456 h 470"/>
                <a:gd name="T14" fmla="*/ 89 w 310"/>
                <a:gd name="T15" fmla="*/ 441 h 470"/>
                <a:gd name="T16" fmla="*/ 73 w 310"/>
                <a:gd name="T17" fmla="*/ 422 h 470"/>
                <a:gd name="T18" fmla="*/ 72 w 310"/>
                <a:gd name="T19" fmla="*/ 422 h 470"/>
                <a:gd name="T20" fmla="*/ 72 w 310"/>
                <a:gd name="T21" fmla="*/ 462 h 470"/>
                <a:gd name="T22" fmla="*/ 0 w 310"/>
                <a:gd name="T23" fmla="*/ 462 h 470"/>
                <a:gd name="T24" fmla="*/ 0 w 310"/>
                <a:gd name="T25" fmla="*/ 114 h 470"/>
                <a:gd name="T26" fmla="*/ 47 w 310"/>
                <a:gd name="T27" fmla="*/ 0 h 470"/>
                <a:gd name="T28" fmla="*/ 72 w 310"/>
                <a:gd name="T29" fmla="*/ 0 h 470"/>
                <a:gd name="T30" fmla="*/ 72 w 310"/>
                <a:gd name="T31" fmla="*/ 194 h 470"/>
                <a:gd name="T32" fmla="*/ 73 w 310"/>
                <a:gd name="T33" fmla="*/ 194 h 470"/>
                <a:gd name="T34" fmla="*/ 92 w 310"/>
                <a:gd name="T35" fmla="*/ 170 h 470"/>
                <a:gd name="T36" fmla="*/ 115 w 310"/>
                <a:gd name="T37" fmla="*/ 151 h 470"/>
                <a:gd name="T38" fmla="*/ 144 w 310"/>
                <a:gd name="T39" fmla="*/ 139 h 470"/>
                <a:gd name="T40" fmla="*/ 179 w 310"/>
                <a:gd name="T41" fmla="*/ 135 h 470"/>
                <a:gd name="T42" fmla="*/ 238 w 310"/>
                <a:gd name="T43" fmla="*/ 148 h 470"/>
                <a:gd name="T44" fmla="*/ 279 w 310"/>
                <a:gd name="T45" fmla="*/ 182 h 470"/>
                <a:gd name="T46" fmla="*/ 303 w 310"/>
                <a:gd name="T47" fmla="*/ 233 h 470"/>
                <a:gd name="T48" fmla="*/ 310 w 310"/>
                <a:gd name="T49" fmla="*/ 294 h 470"/>
                <a:gd name="T50" fmla="*/ 235 w 310"/>
                <a:gd name="T51" fmla="*/ 293 h 470"/>
                <a:gd name="T52" fmla="*/ 230 w 310"/>
                <a:gd name="T53" fmla="*/ 252 h 470"/>
                <a:gd name="T54" fmla="*/ 214 w 310"/>
                <a:gd name="T55" fmla="*/ 221 h 470"/>
                <a:gd name="T56" fmla="*/ 189 w 310"/>
                <a:gd name="T57" fmla="*/ 201 h 470"/>
                <a:gd name="T58" fmla="*/ 155 w 310"/>
                <a:gd name="T59" fmla="*/ 194 h 470"/>
                <a:gd name="T60" fmla="*/ 121 w 310"/>
                <a:gd name="T61" fmla="*/ 201 h 470"/>
                <a:gd name="T62" fmla="*/ 95 w 310"/>
                <a:gd name="T63" fmla="*/ 220 h 470"/>
                <a:gd name="T64" fmla="*/ 77 w 310"/>
                <a:gd name="T65" fmla="*/ 250 h 470"/>
                <a:gd name="T66" fmla="*/ 71 w 310"/>
                <a:gd name="T67" fmla="*/ 289 h 470"/>
                <a:gd name="T68" fmla="*/ 71 w 310"/>
                <a:gd name="T69" fmla="*/ 331 h 470"/>
                <a:gd name="T70" fmla="*/ 77 w 310"/>
                <a:gd name="T71" fmla="*/ 362 h 470"/>
                <a:gd name="T72" fmla="*/ 93 w 310"/>
                <a:gd name="T73" fmla="*/ 388 h 470"/>
                <a:gd name="T74" fmla="*/ 117 w 310"/>
                <a:gd name="T75" fmla="*/ 405 h 470"/>
                <a:gd name="T76" fmla="*/ 149 w 310"/>
                <a:gd name="T77" fmla="*/ 411 h 470"/>
                <a:gd name="T78" fmla="*/ 185 w 310"/>
                <a:gd name="T79" fmla="*/ 404 h 470"/>
                <a:gd name="T80" fmla="*/ 212 w 310"/>
                <a:gd name="T81" fmla="*/ 382 h 470"/>
                <a:gd name="T82" fmla="*/ 229 w 310"/>
                <a:gd name="T83" fmla="*/ 345 h 470"/>
                <a:gd name="T84" fmla="*/ 235 w 310"/>
                <a:gd name="T85" fmla="*/ 293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0" h="470">
                  <a:moveTo>
                    <a:pt x="310" y="294"/>
                  </a:moveTo>
                  <a:cubicBezTo>
                    <a:pt x="310" y="319"/>
                    <a:pt x="307" y="343"/>
                    <a:pt x="301" y="364"/>
                  </a:cubicBezTo>
                  <a:cubicBezTo>
                    <a:pt x="294" y="386"/>
                    <a:pt x="285" y="404"/>
                    <a:pt x="273" y="420"/>
                  </a:cubicBezTo>
                  <a:cubicBezTo>
                    <a:pt x="260" y="436"/>
                    <a:pt x="245" y="448"/>
                    <a:pt x="227" y="457"/>
                  </a:cubicBezTo>
                  <a:cubicBezTo>
                    <a:pt x="209" y="466"/>
                    <a:pt x="188" y="470"/>
                    <a:pt x="164" y="470"/>
                  </a:cubicBezTo>
                  <a:cubicBezTo>
                    <a:pt x="153" y="470"/>
                    <a:pt x="143" y="469"/>
                    <a:pt x="134" y="467"/>
                  </a:cubicBezTo>
                  <a:cubicBezTo>
                    <a:pt x="124" y="464"/>
                    <a:pt x="116" y="461"/>
                    <a:pt x="109" y="456"/>
                  </a:cubicBezTo>
                  <a:cubicBezTo>
                    <a:pt x="101" y="452"/>
                    <a:pt x="94" y="447"/>
                    <a:pt x="89" y="441"/>
                  </a:cubicBezTo>
                  <a:cubicBezTo>
                    <a:pt x="83" y="435"/>
                    <a:pt x="78" y="429"/>
                    <a:pt x="73" y="422"/>
                  </a:cubicBezTo>
                  <a:cubicBezTo>
                    <a:pt x="72" y="422"/>
                    <a:pt x="72" y="422"/>
                    <a:pt x="72" y="422"/>
                  </a:cubicBezTo>
                  <a:cubicBezTo>
                    <a:pt x="72" y="462"/>
                    <a:pt x="72" y="462"/>
                    <a:pt x="72" y="462"/>
                  </a:cubicBezTo>
                  <a:cubicBezTo>
                    <a:pt x="0" y="462"/>
                    <a:pt x="0" y="462"/>
                    <a:pt x="0" y="462"/>
                  </a:cubicBezTo>
                  <a:cubicBezTo>
                    <a:pt x="0" y="114"/>
                    <a:pt x="0" y="114"/>
                    <a:pt x="0" y="114"/>
                  </a:cubicBezTo>
                  <a:cubicBezTo>
                    <a:pt x="47" y="0"/>
                    <a:pt x="47" y="0"/>
                    <a:pt x="47" y="0"/>
                  </a:cubicBezTo>
                  <a:cubicBezTo>
                    <a:pt x="72" y="0"/>
                    <a:pt x="72" y="0"/>
                    <a:pt x="72" y="0"/>
                  </a:cubicBezTo>
                  <a:cubicBezTo>
                    <a:pt x="72" y="194"/>
                    <a:pt x="72" y="194"/>
                    <a:pt x="72" y="194"/>
                  </a:cubicBezTo>
                  <a:cubicBezTo>
                    <a:pt x="73" y="194"/>
                    <a:pt x="73" y="194"/>
                    <a:pt x="73" y="194"/>
                  </a:cubicBezTo>
                  <a:cubicBezTo>
                    <a:pt x="79" y="185"/>
                    <a:pt x="85" y="177"/>
                    <a:pt x="92" y="170"/>
                  </a:cubicBezTo>
                  <a:cubicBezTo>
                    <a:pt x="99" y="163"/>
                    <a:pt x="107" y="157"/>
                    <a:pt x="115" y="151"/>
                  </a:cubicBezTo>
                  <a:cubicBezTo>
                    <a:pt x="124" y="146"/>
                    <a:pt x="134" y="142"/>
                    <a:pt x="144" y="139"/>
                  </a:cubicBezTo>
                  <a:cubicBezTo>
                    <a:pt x="155" y="136"/>
                    <a:pt x="166" y="135"/>
                    <a:pt x="179" y="135"/>
                  </a:cubicBezTo>
                  <a:cubicBezTo>
                    <a:pt x="202" y="135"/>
                    <a:pt x="222" y="139"/>
                    <a:pt x="238" y="148"/>
                  </a:cubicBezTo>
                  <a:cubicBezTo>
                    <a:pt x="255" y="156"/>
                    <a:pt x="268" y="168"/>
                    <a:pt x="279" y="182"/>
                  </a:cubicBezTo>
                  <a:cubicBezTo>
                    <a:pt x="290" y="197"/>
                    <a:pt x="297" y="214"/>
                    <a:pt x="303" y="233"/>
                  </a:cubicBezTo>
                  <a:cubicBezTo>
                    <a:pt x="308" y="252"/>
                    <a:pt x="310" y="273"/>
                    <a:pt x="310" y="294"/>
                  </a:cubicBezTo>
                  <a:moveTo>
                    <a:pt x="235" y="293"/>
                  </a:moveTo>
                  <a:cubicBezTo>
                    <a:pt x="235" y="278"/>
                    <a:pt x="234" y="264"/>
                    <a:pt x="230" y="252"/>
                  </a:cubicBezTo>
                  <a:cubicBezTo>
                    <a:pt x="226" y="240"/>
                    <a:pt x="221" y="229"/>
                    <a:pt x="214" y="221"/>
                  </a:cubicBezTo>
                  <a:cubicBezTo>
                    <a:pt x="208" y="212"/>
                    <a:pt x="199" y="205"/>
                    <a:pt x="189" y="201"/>
                  </a:cubicBezTo>
                  <a:cubicBezTo>
                    <a:pt x="179" y="196"/>
                    <a:pt x="168" y="194"/>
                    <a:pt x="155" y="194"/>
                  </a:cubicBezTo>
                  <a:cubicBezTo>
                    <a:pt x="143" y="194"/>
                    <a:pt x="132" y="196"/>
                    <a:pt x="121" y="201"/>
                  </a:cubicBezTo>
                  <a:cubicBezTo>
                    <a:pt x="111" y="205"/>
                    <a:pt x="102" y="212"/>
                    <a:pt x="95" y="220"/>
                  </a:cubicBezTo>
                  <a:cubicBezTo>
                    <a:pt x="87" y="228"/>
                    <a:pt x="81" y="238"/>
                    <a:pt x="77" y="250"/>
                  </a:cubicBezTo>
                  <a:cubicBezTo>
                    <a:pt x="73" y="262"/>
                    <a:pt x="71" y="274"/>
                    <a:pt x="71" y="289"/>
                  </a:cubicBezTo>
                  <a:cubicBezTo>
                    <a:pt x="71" y="331"/>
                    <a:pt x="71" y="331"/>
                    <a:pt x="71" y="331"/>
                  </a:cubicBezTo>
                  <a:cubicBezTo>
                    <a:pt x="71" y="342"/>
                    <a:pt x="73" y="352"/>
                    <a:pt x="77" y="362"/>
                  </a:cubicBezTo>
                  <a:cubicBezTo>
                    <a:pt x="81" y="372"/>
                    <a:pt x="86" y="380"/>
                    <a:pt x="93" y="388"/>
                  </a:cubicBezTo>
                  <a:cubicBezTo>
                    <a:pt x="100" y="395"/>
                    <a:pt x="108" y="401"/>
                    <a:pt x="117" y="405"/>
                  </a:cubicBezTo>
                  <a:cubicBezTo>
                    <a:pt x="127" y="409"/>
                    <a:pt x="137" y="411"/>
                    <a:pt x="149" y="411"/>
                  </a:cubicBezTo>
                  <a:cubicBezTo>
                    <a:pt x="162" y="411"/>
                    <a:pt x="174" y="409"/>
                    <a:pt x="185" y="404"/>
                  </a:cubicBezTo>
                  <a:cubicBezTo>
                    <a:pt x="195" y="399"/>
                    <a:pt x="204" y="391"/>
                    <a:pt x="212" y="382"/>
                  </a:cubicBezTo>
                  <a:cubicBezTo>
                    <a:pt x="219" y="372"/>
                    <a:pt x="225" y="359"/>
                    <a:pt x="229" y="345"/>
                  </a:cubicBezTo>
                  <a:cubicBezTo>
                    <a:pt x="233" y="330"/>
                    <a:pt x="235" y="312"/>
                    <a:pt x="235" y="293"/>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3" name="Freeform 13"/>
            <p:cNvSpPr>
              <a:spLocks noEditPoints="1"/>
            </p:cNvSpPr>
            <p:nvPr userDrawn="1"/>
          </p:nvSpPr>
          <p:spPr bwMode="auto">
            <a:xfrm>
              <a:off x="7105" y="4065"/>
              <a:ext cx="110" cy="173"/>
            </a:xfrm>
            <a:custGeom>
              <a:avLst/>
              <a:gdLst>
                <a:gd name="T0" fmla="*/ 233 w 303"/>
                <a:gd name="T1" fmla="*/ 463 h 470"/>
                <a:gd name="T2" fmla="*/ 233 w 303"/>
                <a:gd name="T3" fmla="*/ 414 h 470"/>
                <a:gd name="T4" fmla="*/ 232 w 303"/>
                <a:gd name="T5" fmla="*/ 414 h 470"/>
                <a:gd name="T6" fmla="*/ 214 w 303"/>
                <a:gd name="T7" fmla="*/ 437 h 470"/>
                <a:gd name="T8" fmla="*/ 192 w 303"/>
                <a:gd name="T9" fmla="*/ 455 h 470"/>
                <a:gd name="T10" fmla="*/ 163 w 303"/>
                <a:gd name="T11" fmla="*/ 466 h 470"/>
                <a:gd name="T12" fmla="*/ 129 w 303"/>
                <a:gd name="T13" fmla="*/ 470 h 470"/>
                <a:gd name="T14" fmla="*/ 78 w 303"/>
                <a:gd name="T15" fmla="*/ 460 h 470"/>
                <a:gd name="T16" fmla="*/ 37 w 303"/>
                <a:gd name="T17" fmla="*/ 430 h 470"/>
                <a:gd name="T18" fmla="*/ 9 w 303"/>
                <a:gd name="T19" fmla="*/ 381 h 470"/>
                <a:gd name="T20" fmla="*/ 0 w 303"/>
                <a:gd name="T21" fmla="*/ 314 h 470"/>
                <a:gd name="T22" fmla="*/ 10 w 303"/>
                <a:gd name="T23" fmla="*/ 243 h 470"/>
                <a:gd name="T24" fmla="*/ 39 w 303"/>
                <a:gd name="T25" fmla="*/ 189 h 470"/>
                <a:gd name="T26" fmla="*/ 84 w 303"/>
                <a:gd name="T27" fmla="*/ 154 h 470"/>
                <a:gd name="T28" fmla="*/ 143 w 303"/>
                <a:gd name="T29" fmla="*/ 142 h 470"/>
                <a:gd name="T30" fmla="*/ 173 w 303"/>
                <a:gd name="T31" fmla="*/ 146 h 470"/>
                <a:gd name="T32" fmla="*/ 198 w 303"/>
                <a:gd name="T33" fmla="*/ 156 h 470"/>
                <a:gd name="T34" fmla="*/ 217 w 303"/>
                <a:gd name="T35" fmla="*/ 170 h 470"/>
                <a:gd name="T36" fmla="*/ 232 w 303"/>
                <a:gd name="T37" fmla="*/ 189 h 470"/>
                <a:gd name="T38" fmla="*/ 233 w 303"/>
                <a:gd name="T39" fmla="*/ 189 h 470"/>
                <a:gd name="T40" fmla="*/ 233 w 303"/>
                <a:gd name="T41" fmla="*/ 0 h 470"/>
                <a:gd name="T42" fmla="*/ 303 w 303"/>
                <a:gd name="T43" fmla="*/ 0 h 470"/>
                <a:gd name="T44" fmla="*/ 303 w 303"/>
                <a:gd name="T45" fmla="*/ 463 h 470"/>
                <a:gd name="T46" fmla="*/ 233 w 303"/>
                <a:gd name="T47" fmla="*/ 463 h 470"/>
                <a:gd name="T48" fmla="*/ 233 w 303"/>
                <a:gd name="T49" fmla="*/ 280 h 470"/>
                <a:gd name="T50" fmla="*/ 227 w 303"/>
                <a:gd name="T51" fmla="*/ 249 h 470"/>
                <a:gd name="T52" fmla="*/ 211 w 303"/>
                <a:gd name="T53" fmla="*/ 223 h 470"/>
                <a:gd name="T54" fmla="*/ 187 w 303"/>
                <a:gd name="T55" fmla="*/ 206 h 470"/>
                <a:gd name="T56" fmla="*/ 156 w 303"/>
                <a:gd name="T57" fmla="*/ 200 h 470"/>
                <a:gd name="T58" fmla="*/ 120 w 303"/>
                <a:gd name="T59" fmla="*/ 208 h 470"/>
                <a:gd name="T60" fmla="*/ 94 w 303"/>
                <a:gd name="T61" fmla="*/ 231 h 470"/>
                <a:gd name="T62" fmla="*/ 78 w 303"/>
                <a:gd name="T63" fmla="*/ 266 h 470"/>
                <a:gd name="T64" fmla="*/ 73 w 303"/>
                <a:gd name="T65" fmla="*/ 312 h 470"/>
                <a:gd name="T66" fmla="*/ 79 w 303"/>
                <a:gd name="T67" fmla="*/ 356 h 470"/>
                <a:gd name="T68" fmla="*/ 96 w 303"/>
                <a:gd name="T69" fmla="*/ 387 h 470"/>
                <a:gd name="T70" fmla="*/ 121 w 303"/>
                <a:gd name="T71" fmla="*/ 406 h 470"/>
                <a:gd name="T72" fmla="*/ 153 w 303"/>
                <a:gd name="T73" fmla="*/ 412 h 470"/>
                <a:gd name="T74" fmla="*/ 184 w 303"/>
                <a:gd name="T75" fmla="*/ 406 h 470"/>
                <a:gd name="T76" fmla="*/ 210 w 303"/>
                <a:gd name="T77" fmla="*/ 386 h 470"/>
                <a:gd name="T78" fmla="*/ 227 w 303"/>
                <a:gd name="T79" fmla="*/ 356 h 470"/>
                <a:gd name="T80" fmla="*/ 233 w 303"/>
                <a:gd name="T81" fmla="*/ 315 h 470"/>
                <a:gd name="T82" fmla="*/ 233 w 303"/>
                <a:gd name="T83" fmla="*/ 28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3" h="470">
                  <a:moveTo>
                    <a:pt x="233" y="463"/>
                  </a:moveTo>
                  <a:cubicBezTo>
                    <a:pt x="233" y="414"/>
                    <a:pt x="233" y="414"/>
                    <a:pt x="233" y="414"/>
                  </a:cubicBezTo>
                  <a:cubicBezTo>
                    <a:pt x="232" y="414"/>
                    <a:pt x="232" y="414"/>
                    <a:pt x="232" y="414"/>
                  </a:cubicBezTo>
                  <a:cubicBezTo>
                    <a:pt x="226" y="422"/>
                    <a:pt x="221" y="430"/>
                    <a:pt x="214" y="437"/>
                  </a:cubicBezTo>
                  <a:cubicBezTo>
                    <a:pt x="207" y="444"/>
                    <a:pt x="200" y="450"/>
                    <a:pt x="192" y="455"/>
                  </a:cubicBezTo>
                  <a:cubicBezTo>
                    <a:pt x="183" y="459"/>
                    <a:pt x="174" y="463"/>
                    <a:pt x="163" y="466"/>
                  </a:cubicBezTo>
                  <a:cubicBezTo>
                    <a:pt x="153" y="469"/>
                    <a:pt x="142" y="470"/>
                    <a:pt x="129" y="470"/>
                  </a:cubicBezTo>
                  <a:cubicBezTo>
                    <a:pt x="111" y="470"/>
                    <a:pt x="93" y="467"/>
                    <a:pt x="78" y="460"/>
                  </a:cubicBezTo>
                  <a:cubicBezTo>
                    <a:pt x="62" y="453"/>
                    <a:pt x="48" y="443"/>
                    <a:pt x="37" y="430"/>
                  </a:cubicBezTo>
                  <a:cubicBezTo>
                    <a:pt x="25" y="417"/>
                    <a:pt x="16" y="401"/>
                    <a:pt x="9" y="381"/>
                  </a:cubicBezTo>
                  <a:cubicBezTo>
                    <a:pt x="3" y="362"/>
                    <a:pt x="0" y="339"/>
                    <a:pt x="0" y="314"/>
                  </a:cubicBezTo>
                  <a:cubicBezTo>
                    <a:pt x="0" y="288"/>
                    <a:pt x="3" y="264"/>
                    <a:pt x="10" y="243"/>
                  </a:cubicBezTo>
                  <a:cubicBezTo>
                    <a:pt x="17" y="222"/>
                    <a:pt x="26" y="204"/>
                    <a:pt x="39" y="189"/>
                  </a:cubicBezTo>
                  <a:cubicBezTo>
                    <a:pt x="51" y="174"/>
                    <a:pt x="66" y="162"/>
                    <a:pt x="84" y="154"/>
                  </a:cubicBezTo>
                  <a:cubicBezTo>
                    <a:pt x="102" y="146"/>
                    <a:pt x="121" y="142"/>
                    <a:pt x="143" y="142"/>
                  </a:cubicBezTo>
                  <a:cubicBezTo>
                    <a:pt x="154" y="142"/>
                    <a:pt x="164" y="144"/>
                    <a:pt x="173" y="146"/>
                  </a:cubicBezTo>
                  <a:cubicBezTo>
                    <a:pt x="182" y="148"/>
                    <a:pt x="190" y="151"/>
                    <a:pt x="198" y="156"/>
                  </a:cubicBezTo>
                  <a:cubicBezTo>
                    <a:pt x="205" y="160"/>
                    <a:pt x="211" y="165"/>
                    <a:pt x="217" y="170"/>
                  </a:cubicBezTo>
                  <a:cubicBezTo>
                    <a:pt x="223" y="176"/>
                    <a:pt x="228" y="182"/>
                    <a:pt x="232" y="189"/>
                  </a:cubicBezTo>
                  <a:cubicBezTo>
                    <a:pt x="233" y="189"/>
                    <a:pt x="233" y="189"/>
                    <a:pt x="233" y="189"/>
                  </a:cubicBezTo>
                  <a:cubicBezTo>
                    <a:pt x="233" y="0"/>
                    <a:pt x="233" y="0"/>
                    <a:pt x="233" y="0"/>
                  </a:cubicBezTo>
                  <a:cubicBezTo>
                    <a:pt x="303" y="0"/>
                    <a:pt x="303" y="0"/>
                    <a:pt x="303" y="0"/>
                  </a:cubicBezTo>
                  <a:cubicBezTo>
                    <a:pt x="303" y="463"/>
                    <a:pt x="303" y="463"/>
                    <a:pt x="303" y="463"/>
                  </a:cubicBezTo>
                  <a:lnTo>
                    <a:pt x="233" y="463"/>
                  </a:lnTo>
                  <a:close/>
                  <a:moveTo>
                    <a:pt x="233" y="280"/>
                  </a:moveTo>
                  <a:cubicBezTo>
                    <a:pt x="233" y="269"/>
                    <a:pt x="231" y="259"/>
                    <a:pt x="227" y="249"/>
                  </a:cubicBezTo>
                  <a:cubicBezTo>
                    <a:pt x="223" y="239"/>
                    <a:pt x="218" y="231"/>
                    <a:pt x="211" y="223"/>
                  </a:cubicBezTo>
                  <a:cubicBezTo>
                    <a:pt x="204" y="216"/>
                    <a:pt x="196" y="210"/>
                    <a:pt x="187" y="206"/>
                  </a:cubicBezTo>
                  <a:cubicBezTo>
                    <a:pt x="178" y="202"/>
                    <a:pt x="167" y="200"/>
                    <a:pt x="156" y="200"/>
                  </a:cubicBezTo>
                  <a:cubicBezTo>
                    <a:pt x="143" y="200"/>
                    <a:pt x="130" y="203"/>
                    <a:pt x="120" y="208"/>
                  </a:cubicBezTo>
                  <a:cubicBezTo>
                    <a:pt x="110" y="213"/>
                    <a:pt x="101" y="221"/>
                    <a:pt x="94" y="231"/>
                  </a:cubicBezTo>
                  <a:cubicBezTo>
                    <a:pt x="87" y="240"/>
                    <a:pt x="81" y="252"/>
                    <a:pt x="78" y="266"/>
                  </a:cubicBezTo>
                  <a:cubicBezTo>
                    <a:pt x="75" y="280"/>
                    <a:pt x="73" y="295"/>
                    <a:pt x="73" y="312"/>
                  </a:cubicBezTo>
                  <a:cubicBezTo>
                    <a:pt x="73" y="329"/>
                    <a:pt x="75" y="343"/>
                    <a:pt x="79" y="356"/>
                  </a:cubicBezTo>
                  <a:cubicBezTo>
                    <a:pt x="83" y="369"/>
                    <a:pt x="89" y="379"/>
                    <a:pt x="96" y="387"/>
                  </a:cubicBezTo>
                  <a:cubicBezTo>
                    <a:pt x="103" y="396"/>
                    <a:pt x="111" y="402"/>
                    <a:pt x="121" y="406"/>
                  </a:cubicBezTo>
                  <a:cubicBezTo>
                    <a:pt x="131" y="410"/>
                    <a:pt x="141" y="412"/>
                    <a:pt x="153" y="412"/>
                  </a:cubicBezTo>
                  <a:cubicBezTo>
                    <a:pt x="164" y="412"/>
                    <a:pt x="174" y="410"/>
                    <a:pt x="184" y="406"/>
                  </a:cubicBezTo>
                  <a:cubicBezTo>
                    <a:pt x="194" y="401"/>
                    <a:pt x="202" y="395"/>
                    <a:pt x="210" y="386"/>
                  </a:cubicBezTo>
                  <a:cubicBezTo>
                    <a:pt x="217" y="378"/>
                    <a:pt x="223" y="368"/>
                    <a:pt x="227" y="356"/>
                  </a:cubicBezTo>
                  <a:cubicBezTo>
                    <a:pt x="231" y="343"/>
                    <a:pt x="233" y="330"/>
                    <a:pt x="233" y="315"/>
                  </a:cubicBezTo>
                  <a:lnTo>
                    <a:pt x="233" y="28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4" name="Freeform 14"/>
            <p:cNvSpPr>
              <a:spLocks/>
            </p:cNvSpPr>
            <p:nvPr userDrawn="1"/>
          </p:nvSpPr>
          <p:spPr bwMode="auto">
            <a:xfrm>
              <a:off x="7286" y="4131"/>
              <a:ext cx="289" cy="104"/>
            </a:xfrm>
            <a:custGeom>
              <a:avLst/>
              <a:gdLst>
                <a:gd name="T0" fmla="*/ 246 w 289"/>
                <a:gd name="T1" fmla="*/ 104 h 104"/>
                <a:gd name="T2" fmla="*/ 0 w 289"/>
                <a:gd name="T3" fmla="*/ 104 h 104"/>
                <a:gd name="T4" fmla="*/ 42 w 289"/>
                <a:gd name="T5" fmla="*/ 0 h 104"/>
                <a:gd name="T6" fmla="*/ 289 w 289"/>
                <a:gd name="T7" fmla="*/ 0 h 104"/>
                <a:gd name="T8" fmla="*/ 246 w 289"/>
                <a:gd name="T9" fmla="*/ 104 h 104"/>
              </a:gdLst>
              <a:ahLst/>
              <a:cxnLst>
                <a:cxn ang="0">
                  <a:pos x="T0" y="T1"/>
                </a:cxn>
                <a:cxn ang="0">
                  <a:pos x="T2" y="T3"/>
                </a:cxn>
                <a:cxn ang="0">
                  <a:pos x="T4" y="T5"/>
                </a:cxn>
                <a:cxn ang="0">
                  <a:pos x="T6" y="T7"/>
                </a:cxn>
                <a:cxn ang="0">
                  <a:pos x="T8" y="T9"/>
                </a:cxn>
              </a:cxnLst>
              <a:rect l="0" t="0" r="r" b="b"/>
              <a:pathLst>
                <a:path w="289" h="104">
                  <a:moveTo>
                    <a:pt x="246" y="104"/>
                  </a:moveTo>
                  <a:lnTo>
                    <a:pt x="0" y="104"/>
                  </a:lnTo>
                  <a:lnTo>
                    <a:pt x="42" y="0"/>
                  </a:lnTo>
                  <a:lnTo>
                    <a:pt x="289" y="0"/>
                  </a:lnTo>
                  <a:lnTo>
                    <a:pt x="246" y="10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5" name="Rectangle 15"/>
            <p:cNvSpPr>
              <a:spLocks noChangeArrowheads="1"/>
            </p:cNvSpPr>
            <p:nvPr userDrawn="1"/>
          </p:nvSpPr>
          <p:spPr bwMode="auto">
            <a:xfrm>
              <a:off x="7342" y="4139"/>
              <a:ext cx="2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smtClean="0">
                  <a:ln>
                    <a:noFill/>
                  </a:ln>
                  <a:solidFill>
                    <a:srgbClr val="FFFFFF"/>
                  </a:solidFill>
                  <a:effectLst/>
                  <a:uLnTx/>
                  <a:uFillTx/>
                  <a:latin typeface="Myriad Pro" panose="020B0503030403020204" pitchFamily="34" charset="0"/>
                  <a:ea typeface="+mn-ea"/>
                  <a:cs typeface="+mn-cs"/>
                </a:rPr>
                <a:t>T</a:t>
              </a:r>
              <a:endParaRPr kumimoji="0" lang="en-US" altLang="en-US" sz="1765" b="0" i="0" u="none" strike="noStrike" kern="1200" cap="none" spc="0" normalizeH="0" baseline="0" noProof="0" smtClean="0">
                <a:ln>
                  <a:noFill/>
                </a:ln>
                <a:solidFill>
                  <a:srgbClr val="00BCF2"/>
                </a:solidFill>
                <a:effectLst/>
                <a:uLnTx/>
                <a:uFillTx/>
                <a:latin typeface="Arial" panose="020B0604020202020204" pitchFamily="34" charset="0"/>
                <a:ea typeface="+mn-ea"/>
                <a:cs typeface="+mn-cs"/>
              </a:endParaRPr>
            </a:p>
          </p:txBody>
        </p:sp>
        <p:sp>
          <p:nvSpPr>
            <p:cNvPr id="16" name="Rectangle 16"/>
            <p:cNvSpPr>
              <a:spLocks noChangeArrowheads="1"/>
            </p:cNvSpPr>
            <p:nvPr userDrawn="1"/>
          </p:nvSpPr>
          <p:spPr bwMode="auto">
            <a:xfrm>
              <a:off x="7375" y="4139"/>
              <a:ext cx="9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dirty="0" smtClean="0">
                  <a:ln>
                    <a:noFill/>
                  </a:ln>
                  <a:solidFill>
                    <a:srgbClr val="FFFFFF"/>
                  </a:solidFill>
                  <a:effectLst/>
                  <a:uLnTx/>
                  <a:uFillTx/>
                  <a:latin typeface="Myriad Pro" panose="020B0503030403020204" pitchFamily="34" charset="0"/>
                  <a:ea typeface="+mn-ea"/>
                  <a:cs typeface="+mn-cs"/>
                </a:rPr>
                <a:t>OUR</a:t>
              </a:r>
              <a:endParaRPr kumimoji="0" lang="en-US" altLang="en-US" sz="1765" b="0" i="0" u="none" strike="noStrike" kern="1200" cap="none" spc="0" normalizeH="0" baseline="0" noProof="0" dirty="0" smtClean="0">
                <a:ln>
                  <a:noFill/>
                </a:ln>
                <a:solidFill>
                  <a:srgbClr val="00BCF2"/>
                </a:solidFill>
                <a:effectLst/>
                <a:uLnTx/>
                <a:uFillTx/>
                <a:latin typeface="Arial" panose="020B0604020202020204" pitchFamily="34" charset="0"/>
                <a:ea typeface="+mn-ea"/>
                <a:cs typeface="+mn-cs"/>
              </a:endParaRPr>
            </a:p>
          </p:txBody>
        </p:sp>
      </p:grpSp>
      <p:sp>
        <p:nvSpPr>
          <p:cNvPr id="19" name="Text Placeholder 18"/>
          <p:cNvSpPr>
            <a:spLocks noGrp="1"/>
          </p:cNvSpPr>
          <p:nvPr>
            <p:ph type="body" sz="quarter" idx="10" hasCustomPrompt="1"/>
          </p:nvPr>
        </p:nvSpPr>
        <p:spPr>
          <a:xfrm>
            <a:off x="269240" y="1015562"/>
            <a:ext cx="11655078" cy="669927"/>
          </a:xfrm>
        </p:spPr>
        <p:txBody>
          <a:bodyPr/>
          <a:lstStyle>
            <a:lvl1pPr marL="0" indent="0">
              <a:buNone/>
              <a:defRPr sz="3529" baseline="0"/>
            </a:lvl1pPr>
          </a:lstStyle>
          <a:p>
            <a:pPr lvl="0"/>
            <a:r>
              <a:rPr lang="en-US" dirty="0" smtClean="0"/>
              <a:t>Click to enter subtitle</a:t>
            </a:r>
          </a:p>
        </p:txBody>
      </p:sp>
      <p:sp>
        <p:nvSpPr>
          <p:cNvPr id="28" name="Rectangle 27"/>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9" name="Text Placeholder 5"/>
          <p:cNvSpPr>
            <a:spLocks noGrp="1"/>
          </p:cNvSpPr>
          <p:nvPr>
            <p:ph type="body" sz="quarter" idx="11"/>
          </p:nvPr>
        </p:nvSpPr>
        <p:spPr>
          <a:xfrm>
            <a:off x="269239" y="2084173"/>
            <a:ext cx="11653523" cy="1931322"/>
          </a:xfrm>
        </p:spPr>
        <p:txBody>
          <a:bodyPr lIns="182880" tIns="146304" rIns="182880" bIns="146304"/>
          <a:lstStyle>
            <a:lvl1pPr marL="0" indent="0">
              <a:buNone/>
              <a:defRPr sz="2745">
                <a:gradFill>
                  <a:gsLst>
                    <a:gs pos="1250">
                      <a:schemeClr val="accent1"/>
                    </a:gs>
                    <a:gs pos="99000">
                      <a:schemeClr val="accent1"/>
                    </a:gs>
                  </a:gsLst>
                  <a:lin ang="5400000" scaled="0"/>
                </a:gradFill>
                <a:latin typeface="+mn-lt"/>
              </a:defRPr>
            </a:lvl1pPr>
            <a:lvl2pPr marL="277880" indent="-277880">
              <a:buClr>
                <a:schemeClr val="tx2"/>
              </a:buClr>
              <a:buFont typeface="Wingdings" panose="05000000000000000000" pitchFamily="2" charset="2"/>
              <a:buChar char="§"/>
              <a:defRPr sz="1961">
                <a:gradFill>
                  <a:gsLst>
                    <a:gs pos="1250">
                      <a:schemeClr val="tx2"/>
                    </a:gs>
                    <a:gs pos="100000">
                      <a:schemeClr val="tx2"/>
                    </a:gs>
                  </a:gsLst>
                  <a:lin ang="5400000" scaled="0"/>
                </a:gradFill>
              </a:defRPr>
            </a:lvl2pPr>
            <a:lvl3pPr marL="519904" indent="-233060">
              <a:buFont typeface="Wingdings" panose="05000000000000000000" pitchFamily="2" charset="2"/>
              <a:buChar char="§"/>
              <a:defRPr sz="1961">
                <a:gradFill>
                  <a:gsLst>
                    <a:gs pos="1250">
                      <a:schemeClr val="tx2">
                        <a:lumMod val="60000"/>
                        <a:lumOff val="40000"/>
                      </a:schemeClr>
                    </a:gs>
                    <a:gs pos="100000">
                      <a:schemeClr val="tx2">
                        <a:lumMod val="60000"/>
                        <a:lumOff val="40000"/>
                      </a:schemeClr>
                    </a:gs>
                  </a:gsLst>
                  <a:lin ang="5400000" scaled="0"/>
                </a:gradFill>
              </a:defRPr>
            </a:lvl3pPr>
            <a:lvl4pPr marL="690217" indent="-161350">
              <a:buFont typeface="Wingdings" panose="05000000000000000000" pitchFamily="2" charset="2"/>
              <a:buChar char="§"/>
              <a:defRPr sz="1765">
                <a:gradFill>
                  <a:gsLst>
                    <a:gs pos="1250">
                      <a:schemeClr val="tx2">
                        <a:lumMod val="60000"/>
                        <a:lumOff val="40000"/>
                      </a:schemeClr>
                    </a:gs>
                    <a:gs pos="100000">
                      <a:schemeClr val="tx2">
                        <a:lumMod val="60000"/>
                        <a:lumOff val="40000"/>
                      </a:schemeClr>
                    </a:gs>
                  </a:gsLst>
                  <a:lin ang="5400000" scaled="0"/>
                </a:gradFill>
              </a:defRPr>
            </a:lvl4pPr>
            <a:lvl5pPr marL="860531" indent="-179277">
              <a:buFont typeface="Wingdings" panose="05000000000000000000" pitchFamily="2" charset="2"/>
              <a:buChar char="§"/>
              <a:defRPr sz="1765">
                <a:gradFill>
                  <a:gsLst>
                    <a:gs pos="1250">
                      <a:schemeClr val="tx2">
                        <a:lumMod val="60000"/>
                        <a:lumOff val="40000"/>
                      </a:schemeClr>
                    </a:gs>
                    <a:gs pos="100000">
                      <a:schemeClr val="tx2">
                        <a:lumMod val="60000"/>
                        <a:lumOff val="40000"/>
                      </a:schemeClr>
                    </a:gs>
                  </a:gsLst>
                  <a:lin ang="5400000" scaled="0"/>
                </a:gra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301725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Layout">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65664" y="2045194"/>
            <a:ext cx="9860672" cy="899665"/>
          </a:xfrm>
          <a:prstGeom prst="rect">
            <a:avLst/>
          </a:prstGeom>
        </p:spPr>
        <p:txBody>
          <a:bodyPr/>
          <a:lstStyle>
            <a:lvl1pPr marL="277008" indent="-277008">
              <a:tabLst>
                <a:tab pos="277008" algn="l"/>
              </a:tabLst>
              <a:defRPr sz="5882" baseline="0">
                <a:gradFill>
                  <a:gsLst>
                    <a:gs pos="1250">
                      <a:schemeClr val="tx1"/>
                    </a:gs>
                    <a:gs pos="100000">
                      <a:schemeClr val="tx1"/>
                    </a:gs>
                  </a:gsLst>
                  <a:lin ang="5400000" scaled="0"/>
                </a:gradFill>
              </a:defRPr>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7970770" y="5411531"/>
            <a:ext cx="3055567" cy="832882"/>
          </a:xfrm>
        </p:spPr>
        <p:txBody>
          <a:bodyPr/>
          <a:lstStyle>
            <a:lvl1pPr marL="0" indent="0">
              <a:spcBef>
                <a:spcPts val="0"/>
              </a:spcBef>
              <a:buNone/>
              <a:defRPr sz="2353" baseline="0">
                <a:gradFill>
                  <a:gsLst>
                    <a:gs pos="1250">
                      <a:schemeClr val="tx1"/>
                    </a:gs>
                    <a:gs pos="100000">
                      <a:schemeClr val="tx1"/>
                    </a:gs>
                  </a:gsLst>
                  <a:lin ang="5400000" scaled="0"/>
                </a:gradFill>
                <a:latin typeface="+mn-lt"/>
              </a:defRPr>
            </a:lvl1pPr>
          </a:lstStyle>
          <a:p>
            <a:pPr lvl="0"/>
            <a:r>
              <a:rPr lang="en-US" dirty="0" smtClean="0"/>
              <a:t>Author’s Name</a:t>
            </a:r>
          </a:p>
          <a:p>
            <a:pPr lvl="0"/>
            <a:r>
              <a:rPr lang="en-US" dirty="0" smtClean="0"/>
              <a:t>Title</a:t>
            </a:r>
          </a:p>
        </p:txBody>
      </p:sp>
      <p:pic>
        <p:nvPicPr>
          <p:cNvPr id="5" name="Picture 4"/>
          <p:cNvPicPr>
            <a:picLocks noChangeAspect="1"/>
          </p:cNvPicPr>
          <p:nvPr userDrawn="1"/>
        </p:nvPicPr>
        <p:blipFill>
          <a:blip r:embed="rId2"/>
          <a:stretch>
            <a:fillRect/>
          </a:stretch>
        </p:blipFill>
        <p:spPr>
          <a:xfrm>
            <a:off x="7164032" y="5468838"/>
            <a:ext cx="775467" cy="775575"/>
          </a:xfrm>
          <a:prstGeom prst="rect">
            <a:avLst/>
          </a:prstGeom>
        </p:spPr>
      </p:pic>
    </p:spTree>
    <p:extLst>
      <p:ext uri="{BB962C8B-B14F-4D97-AF65-F5344CB8AC3E}">
        <p14:creationId xmlns:p14="http://schemas.microsoft.com/office/powerpoint/2010/main" val="308321717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4048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losing logo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450203" y="3083652"/>
            <a:ext cx="3223861" cy="692677"/>
          </a:xfrm>
          <a:prstGeom prst="rect">
            <a:avLst/>
          </a:prstGeom>
        </p:spPr>
      </p:pic>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marL="0" marR="0" lvl="0" indent="0" algn="l" defTabSz="913924" rtl="0" eaLnBrk="0" fontAlgn="auto" latinLnBrk="0" hangingPunct="0">
              <a:lnSpc>
                <a:spcPct val="100000"/>
              </a:lnSpc>
              <a:spcBef>
                <a:spcPts val="0"/>
              </a:spcBef>
              <a:spcAft>
                <a:spcPts val="0"/>
              </a:spcAft>
              <a:buClrTx/>
              <a:buSzTx/>
              <a:buFontTx/>
              <a:buNone/>
              <a:tabLst/>
              <a:defRPr/>
            </a:pPr>
            <a:r>
              <a:rPr kumimoji="0" lang="en-US" sz="686" b="0" i="0" u="none" strike="noStrike" kern="1200" cap="none" spc="0" normalizeH="0" baseline="0" noProof="0" dirty="0">
                <a:ln>
                  <a:noFill/>
                </a:ln>
                <a:gradFill>
                  <a:gsLst>
                    <a:gs pos="0">
                      <a:srgbClr val="696969"/>
                    </a:gs>
                    <a:gs pos="100000">
                      <a:srgbClr val="696969"/>
                    </a:gs>
                  </a:gsLst>
                  <a:lin ang="5400000" scaled="0"/>
                </a:gradFill>
                <a:effectLst/>
                <a:uLnTx/>
                <a:uFillTx/>
                <a:latin typeface="Segoe UI"/>
                <a:ea typeface="+mn-ea"/>
                <a:cs typeface="Segoe UI" pitchFamily="34" charset="0"/>
              </a:rPr>
              <a:t>© </a:t>
            </a:r>
            <a:r>
              <a:rPr kumimoji="0" lang="en-US" sz="686" b="0" i="0" u="none" strike="noStrike" kern="1200" cap="none" spc="0" normalizeH="0" baseline="0" noProof="0" dirty="0" smtClean="0">
                <a:ln>
                  <a:noFill/>
                </a:ln>
                <a:gradFill>
                  <a:gsLst>
                    <a:gs pos="0">
                      <a:srgbClr val="696969"/>
                    </a:gs>
                    <a:gs pos="100000">
                      <a:srgbClr val="696969"/>
                    </a:gs>
                  </a:gsLst>
                  <a:lin ang="5400000" scaled="0"/>
                </a:gradFill>
                <a:effectLst/>
                <a:uLnTx/>
                <a:uFillTx/>
                <a:latin typeface="Segoe UI"/>
                <a:ea typeface="+mn-ea"/>
                <a:cs typeface="Segoe UI" pitchFamily="34" charset="0"/>
              </a:rPr>
              <a:t>2015 </a:t>
            </a:r>
            <a:r>
              <a:rPr kumimoji="0" lang="en-US" sz="686" b="0" i="0" u="none" strike="noStrike" kern="1200" cap="none" spc="0" normalizeH="0" baseline="0" noProof="0" dirty="0">
                <a:ln>
                  <a:noFill/>
                </a:ln>
                <a:gradFill>
                  <a:gsLst>
                    <a:gs pos="0">
                      <a:srgbClr val="696969"/>
                    </a:gs>
                    <a:gs pos="100000">
                      <a:srgbClr val="696969"/>
                    </a:gs>
                  </a:gsLst>
                  <a:lin ang="5400000" scaled="0"/>
                </a:gradFill>
                <a:effectLst/>
                <a:uLnTx/>
                <a:uFillTx/>
                <a:latin typeface="Segoe UI"/>
                <a:ea typeface="+mn-ea"/>
                <a:cs typeface="Segoe UI" pitchFamily="34" charset="0"/>
              </a:rPr>
              <a:t>Microsoft Corporation. All rights reserved. </a:t>
            </a:r>
          </a:p>
        </p:txBody>
      </p:sp>
    </p:spTree>
    <p:extLst>
      <p:ext uri="{BB962C8B-B14F-4D97-AF65-F5344CB8AC3E}">
        <p14:creationId xmlns:p14="http://schemas.microsoft.com/office/powerpoint/2010/main" val="410240288"/>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184808"/>
          </a:xfrm>
        </p:spPr>
        <p:txBody>
          <a:bodyPr>
            <a:spAutoFit/>
          </a:bodyPr>
          <a:lstStyle>
            <a:lvl3pPr>
              <a:defRPr sz="2353"/>
            </a:lvl3pPr>
            <a:lvl4pPr>
              <a:defRPr sz="1961"/>
            </a:lvl4pPr>
            <a:lvl5pPr>
              <a:defRPr sz="196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2112868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Blank_blu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bwMode="black">
          <a:xfrm>
            <a:off x="10354018" y="6145571"/>
            <a:ext cx="1355629" cy="290715"/>
          </a:xfrm>
          <a:prstGeom prst="rect">
            <a:avLst/>
          </a:prstGeom>
        </p:spPr>
      </p:pic>
      <p:sp>
        <p:nvSpPr>
          <p:cNvPr id="3" name="Freeform 2"/>
          <p:cNvSpPr>
            <a:spLocks noEditPoints="1"/>
          </p:cNvSpPr>
          <p:nvPr userDrawn="1"/>
        </p:nvSpPr>
        <p:spPr bwMode="black">
          <a:xfrm>
            <a:off x="2095548" y="2425049"/>
            <a:ext cx="8000903" cy="2007903"/>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91468661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4" spc="-98" baseline="0">
                <a:gradFill>
                  <a:gsLst>
                    <a:gs pos="91000">
                      <a:schemeClr val="tx1"/>
                    </a:gs>
                    <a:gs pos="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69301" y="3878574"/>
            <a:ext cx="7171337"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48589" y="6118623"/>
            <a:ext cx="1255413" cy="268966"/>
          </a:xfrm>
          <a:prstGeom prst="rect">
            <a:avLst/>
          </a:prstGeom>
        </p:spPr>
      </p:pic>
    </p:spTree>
    <p:extLst>
      <p:ext uri="{BB962C8B-B14F-4D97-AF65-F5344CB8AC3E}">
        <p14:creationId xmlns:p14="http://schemas.microsoft.com/office/powerpoint/2010/main" val="20638505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10426837" y="6289275"/>
            <a:ext cx="1343104" cy="288579"/>
          </a:xfrm>
          <a:prstGeom prst="rect">
            <a:avLst/>
          </a:prstGeom>
        </p:spPr>
      </p:pic>
      <p:sp>
        <p:nvSpPr>
          <p:cNvPr id="9" name="Title 1"/>
          <p:cNvSpPr>
            <a:spLocks noGrp="1"/>
          </p:cNvSpPr>
          <p:nvPr>
            <p:ph type="title" hasCustomPrompt="1"/>
          </p:nvPr>
        </p:nvSpPr>
        <p:spPr bwMode="ltGray">
          <a:xfrm>
            <a:off x="269239" y="2980725"/>
            <a:ext cx="10757099" cy="1320266"/>
          </a:xfrm>
          <a:noFill/>
        </p:spPr>
        <p:txBody>
          <a:bodyPr lIns="146304" tIns="91440" rIns="146304" bIns="91440" anchor="t" anchorCtr="0"/>
          <a:lstStyle>
            <a:lvl1pPr>
              <a:lnSpc>
                <a:spcPct val="100000"/>
              </a:lnSpc>
              <a:defRPr sz="5294" spc="-98" baseline="0">
                <a:solidFill>
                  <a:schemeClr val="accent1"/>
                </a:solidFill>
              </a:defRPr>
            </a:lvl1pPr>
          </a:lstStyle>
          <a:p>
            <a:r>
              <a:rPr lang="en-US" dirty="0" smtClean="0"/>
              <a:t>Presentation title</a:t>
            </a:r>
            <a:endParaRPr lang="en-US" dirty="0"/>
          </a:p>
        </p:txBody>
      </p:sp>
      <p:sp>
        <p:nvSpPr>
          <p:cNvPr id="7" name="Text Placeholder 4"/>
          <p:cNvSpPr>
            <a:spLocks noGrp="1"/>
          </p:cNvSpPr>
          <p:nvPr>
            <p:ph type="body" sz="quarter" idx="12" hasCustomPrompt="1"/>
          </p:nvPr>
        </p:nvSpPr>
        <p:spPr bwMode="ltGray">
          <a:xfrm>
            <a:off x="269240" y="4303348"/>
            <a:ext cx="7171399" cy="2263584"/>
          </a:xfrm>
          <a:noFill/>
        </p:spPr>
        <p:txBody>
          <a:bodyPr lIns="182880" tIns="146304" rIns="182880" bIns="146304">
            <a:noAutofit/>
          </a:bodyPr>
          <a:lstStyle>
            <a:lvl1pPr marL="0" indent="0">
              <a:lnSpc>
                <a:spcPct val="100000"/>
              </a:lnSpc>
              <a:spcBef>
                <a:spcPts val="0"/>
              </a:spcBef>
              <a:buNone/>
              <a:defRPr sz="2157" spc="0" baseline="0">
                <a:solidFill>
                  <a:schemeClr val="accent1"/>
                </a:solidFill>
                <a:latin typeface="+mn-lt"/>
              </a:defRPr>
            </a:lvl1pPr>
          </a:lstStyle>
          <a:p>
            <a:pPr lvl="0"/>
            <a:r>
              <a:rPr lang="en-US" dirty="0" smtClean="0"/>
              <a:t>Speaker Name</a:t>
            </a:r>
          </a:p>
        </p:txBody>
      </p:sp>
      <p:grpSp>
        <p:nvGrpSpPr>
          <p:cNvPr id="3" name="Group 4"/>
          <p:cNvGrpSpPr>
            <a:grpSpLocks noChangeAspect="1"/>
          </p:cNvGrpSpPr>
          <p:nvPr userDrawn="1"/>
        </p:nvGrpSpPr>
        <p:grpSpPr bwMode="auto">
          <a:xfrm>
            <a:off x="269239" y="440494"/>
            <a:ext cx="5330012" cy="1972656"/>
            <a:chOff x="1901" y="705"/>
            <a:chExt cx="4521" cy="1673"/>
          </a:xfrm>
        </p:grpSpPr>
        <p:sp>
          <p:nvSpPr>
            <p:cNvPr id="5" name="AutoShape 3"/>
            <p:cNvSpPr>
              <a:spLocks noChangeAspect="1" noChangeArrowheads="1" noTextEdit="1"/>
            </p:cNvSpPr>
            <p:nvPr userDrawn="1"/>
          </p:nvSpPr>
          <p:spPr bwMode="auto">
            <a:xfrm>
              <a:off x="1901" y="705"/>
              <a:ext cx="4521" cy="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6" name="Rectangle 5"/>
            <p:cNvSpPr>
              <a:spLocks noChangeArrowheads="1"/>
            </p:cNvSpPr>
            <p:nvPr userDrawn="1"/>
          </p:nvSpPr>
          <p:spPr bwMode="auto">
            <a:xfrm>
              <a:off x="3718" y="705"/>
              <a:ext cx="2706" cy="1671"/>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8" name="Freeform 6"/>
            <p:cNvSpPr>
              <a:spLocks/>
            </p:cNvSpPr>
            <p:nvPr userDrawn="1"/>
          </p:nvSpPr>
          <p:spPr bwMode="auto">
            <a:xfrm>
              <a:off x="4094" y="1258"/>
              <a:ext cx="386" cy="560"/>
            </a:xfrm>
            <a:custGeom>
              <a:avLst/>
              <a:gdLst>
                <a:gd name="T0" fmla="*/ 386 w 386"/>
                <a:gd name="T1" fmla="*/ 59 h 560"/>
                <a:gd name="T2" fmla="*/ 225 w 386"/>
                <a:gd name="T3" fmla="*/ 59 h 560"/>
                <a:gd name="T4" fmla="*/ 225 w 386"/>
                <a:gd name="T5" fmla="*/ 560 h 560"/>
                <a:gd name="T6" fmla="*/ 161 w 386"/>
                <a:gd name="T7" fmla="*/ 560 h 560"/>
                <a:gd name="T8" fmla="*/ 161 w 386"/>
                <a:gd name="T9" fmla="*/ 59 h 560"/>
                <a:gd name="T10" fmla="*/ 0 w 386"/>
                <a:gd name="T11" fmla="*/ 59 h 560"/>
                <a:gd name="T12" fmla="*/ 0 w 386"/>
                <a:gd name="T13" fmla="*/ 0 h 560"/>
                <a:gd name="T14" fmla="*/ 386 w 386"/>
                <a:gd name="T15" fmla="*/ 0 h 560"/>
                <a:gd name="T16" fmla="*/ 386 w 386"/>
                <a:gd name="T17" fmla="*/ 5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60">
                  <a:moveTo>
                    <a:pt x="386" y="59"/>
                  </a:moveTo>
                  <a:lnTo>
                    <a:pt x="225" y="59"/>
                  </a:lnTo>
                  <a:lnTo>
                    <a:pt x="225" y="560"/>
                  </a:lnTo>
                  <a:lnTo>
                    <a:pt x="161" y="560"/>
                  </a:lnTo>
                  <a:lnTo>
                    <a:pt x="161" y="59"/>
                  </a:lnTo>
                  <a:lnTo>
                    <a:pt x="0" y="59"/>
                  </a:lnTo>
                  <a:lnTo>
                    <a:pt x="0" y="0"/>
                  </a:lnTo>
                  <a:lnTo>
                    <a:pt x="386" y="0"/>
                  </a:lnTo>
                  <a:lnTo>
                    <a:pt x="386"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0" name="Freeform 7"/>
            <p:cNvSpPr>
              <a:spLocks noEditPoints="1"/>
            </p:cNvSpPr>
            <p:nvPr userDrawn="1"/>
          </p:nvSpPr>
          <p:spPr bwMode="auto">
            <a:xfrm>
              <a:off x="4496" y="1251"/>
              <a:ext cx="525" cy="576"/>
            </a:xfrm>
            <a:custGeom>
              <a:avLst/>
              <a:gdLst>
                <a:gd name="T0" fmla="*/ 110 w 222"/>
                <a:gd name="T1" fmla="*/ 243 h 243"/>
                <a:gd name="T2" fmla="*/ 30 w 222"/>
                <a:gd name="T3" fmla="*/ 210 h 243"/>
                <a:gd name="T4" fmla="*/ 0 w 222"/>
                <a:gd name="T5" fmla="*/ 124 h 243"/>
                <a:gd name="T6" fmla="*/ 30 w 222"/>
                <a:gd name="T7" fmla="*/ 33 h 243"/>
                <a:gd name="T8" fmla="*/ 114 w 222"/>
                <a:gd name="T9" fmla="*/ 0 h 243"/>
                <a:gd name="T10" fmla="*/ 192 w 222"/>
                <a:gd name="T11" fmla="*/ 32 h 243"/>
                <a:gd name="T12" fmla="*/ 222 w 222"/>
                <a:gd name="T13" fmla="*/ 118 h 243"/>
                <a:gd name="T14" fmla="*/ 192 w 222"/>
                <a:gd name="T15" fmla="*/ 209 h 243"/>
                <a:gd name="T16" fmla="*/ 110 w 222"/>
                <a:gd name="T17" fmla="*/ 243 h 243"/>
                <a:gd name="T18" fmla="*/ 112 w 222"/>
                <a:gd name="T19" fmla="*/ 24 h 243"/>
                <a:gd name="T20" fmla="*/ 52 w 222"/>
                <a:gd name="T21" fmla="*/ 51 h 243"/>
                <a:gd name="T22" fmla="*/ 28 w 222"/>
                <a:gd name="T23" fmla="*/ 121 h 243"/>
                <a:gd name="T24" fmla="*/ 51 w 222"/>
                <a:gd name="T25" fmla="*/ 191 h 243"/>
                <a:gd name="T26" fmla="*/ 110 w 222"/>
                <a:gd name="T27" fmla="*/ 218 h 243"/>
                <a:gd name="T28" fmla="*/ 171 w 222"/>
                <a:gd name="T29" fmla="*/ 193 h 243"/>
                <a:gd name="T30" fmla="*/ 193 w 222"/>
                <a:gd name="T31" fmla="*/ 122 h 243"/>
                <a:gd name="T32" fmla="*/ 172 w 222"/>
                <a:gd name="T33" fmla="*/ 50 h 243"/>
                <a:gd name="T34" fmla="*/ 112 w 222"/>
                <a:gd name="T35" fmla="*/ 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2" h="243">
                  <a:moveTo>
                    <a:pt x="110" y="243"/>
                  </a:moveTo>
                  <a:cubicBezTo>
                    <a:pt x="76" y="243"/>
                    <a:pt x="50" y="232"/>
                    <a:pt x="30" y="210"/>
                  </a:cubicBezTo>
                  <a:cubicBezTo>
                    <a:pt x="10" y="188"/>
                    <a:pt x="0" y="159"/>
                    <a:pt x="0" y="124"/>
                  </a:cubicBezTo>
                  <a:cubicBezTo>
                    <a:pt x="0" y="86"/>
                    <a:pt x="10" y="56"/>
                    <a:pt x="30" y="33"/>
                  </a:cubicBezTo>
                  <a:cubicBezTo>
                    <a:pt x="51" y="11"/>
                    <a:pt x="79" y="0"/>
                    <a:pt x="114" y="0"/>
                  </a:cubicBezTo>
                  <a:cubicBezTo>
                    <a:pt x="146" y="0"/>
                    <a:pt x="172" y="10"/>
                    <a:pt x="192" y="32"/>
                  </a:cubicBezTo>
                  <a:cubicBezTo>
                    <a:pt x="212" y="54"/>
                    <a:pt x="222" y="83"/>
                    <a:pt x="222" y="118"/>
                  </a:cubicBezTo>
                  <a:cubicBezTo>
                    <a:pt x="222" y="157"/>
                    <a:pt x="212" y="187"/>
                    <a:pt x="192" y="209"/>
                  </a:cubicBezTo>
                  <a:cubicBezTo>
                    <a:pt x="171" y="232"/>
                    <a:pt x="144" y="243"/>
                    <a:pt x="110" y="243"/>
                  </a:cubicBezTo>
                  <a:close/>
                  <a:moveTo>
                    <a:pt x="112" y="24"/>
                  </a:moveTo>
                  <a:cubicBezTo>
                    <a:pt x="87" y="24"/>
                    <a:pt x="67" y="33"/>
                    <a:pt x="52" y="51"/>
                  </a:cubicBezTo>
                  <a:cubicBezTo>
                    <a:pt x="36" y="69"/>
                    <a:pt x="28" y="92"/>
                    <a:pt x="28" y="121"/>
                  </a:cubicBezTo>
                  <a:cubicBezTo>
                    <a:pt x="28" y="150"/>
                    <a:pt x="36" y="174"/>
                    <a:pt x="51" y="191"/>
                  </a:cubicBezTo>
                  <a:cubicBezTo>
                    <a:pt x="66" y="209"/>
                    <a:pt x="86" y="218"/>
                    <a:pt x="110" y="218"/>
                  </a:cubicBezTo>
                  <a:cubicBezTo>
                    <a:pt x="136" y="218"/>
                    <a:pt x="156" y="209"/>
                    <a:pt x="171" y="193"/>
                  </a:cubicBezTo>
                  <a:cubicBezTo>
                    <a:pt x="186" y="176"/>
                    <a:pt x="193" y="152"/>
                    <a:pt x="193" y="122"/>
                  </a:cubicBezTo>
                  <a:cubicBezTo>
                    <a:pt x="193" y="91"/>
                    <a:pt x="186" y="67"/>
                    <a:pt x="172" y="50"/>
                  </a:cubicBezTo>
                  <a:cubicBezTo>
                    <a:pt x="157" y="33"/>
                    <a:pt x="137" y="24"/>
                    <a:pt x="112"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1" name="Freeform 8"/>
            <p:cNvSpPr>
              <a:spLocks/>
            </p:cNvSpPr>
            <p:nvPr userDrawn="1"/>
          </p:nvSpPr>
          <p:spPr bwMode="auto">
            <a:xfrm>
              <a:off x="5123" y="1258"/>
              <a:ext cx="414" cy="569"/>
            </a:xfrm>
            <a:custGeom>
              <a:avLst/>
              <a:gdLst>
                <a:gd name="T0" fmla="*/ 175 w 175"/>
                <a:gd name="T1" fmla="*/ 141 h 240"/>
                <a:gd name="T2" fmla="*/ 86 w 175"/>
                <a:gd name="T3" fmla="*/ 240 h 240"/>
                <a:gd name="T4" fmla="*/ 0 w 175"/>
                <a:gd name="T5" fmla="*/ 144 h 240"/>
                <a:gd name="T6" fmla="*/ 0 w 175"/>
                <a:gd name="T7" fmla="*/ 0 h 240"/>
                <a:gd name="T8" fmla="*/ 28 w 175"/>
                <a:gd name="T9" fmla="*/ 0 h 240"/>
                <a:gd name="T10" fmla="*/ 28 w 175"/>
                <a:gd name="T11" fmla="*/ 143 h 240"/>
                <a:gd name="T12" fmla="*/ 89 w 175"/>
                <a:gd name="T13" fmla="*/ 215 h 240"/>
                <a:gd name="T14" fmla="*/ 148 w 175"/>
                <a:gd name="T15" fmla="*/ 145 h 240"/>
                <a:gd name="T16" fmla="*/ 148 w 175"/>
                <a:gd name="T17" fmla="*/ 0 h 240"/>
                <a:gd name="T18" fmla="*/ 175 w 175"/>
                <a:gd name="T19" fmla="*/ 0 h 240"/>
                <a:gd name="T20" fmla="*/ 175 w 175"/>
                <a:gd name="T21" fmla="*/ 14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240">
                  <a:moveTo>
                    <a:pt x="175" y="141"/>
                  </a:moveTo>
                  <a:cubicBezTo>
                    <a:pt x="175" y="207"/>
                    <a:pt x="146" y="240"/>
                    <a:pt x="86" y="240"/>
                  </a:cubicBezTo>
                  <a:cubicBezTo>
                    <a:pt x="29" y="240"/>
                    <a:pt x="0" y="208"/>
                    <a:pt x="0" y="144"/>
                  </a:cubicBezTo>
                  <a:cubicBezTo>
                    <a:pt x="0" y="0"/>
                    <a:pt x="0" y="0"/>
                    <a:pt x="0" y="0"/>
                  </a:cubicBezTo>
                  <a:cubicBezTo>
                    <a:pt x="28" y="0"/>
                    <a:pt x="28" y="0"/>
                    <a:pt x="28" y="0"/>
                  </a:cubicBezTo>
                  <a:cubicBezTo>
                    <a:pt x="28" y="143"/>
                    <a:pt x="28" y="143"/>
                    <a:pt x="28" y="143"/>
                  </a:cubicBezTo>
                  <a:cubicBezTo>
                    <a:pt x="28" y="191"/>
                    <a:pt x="48" y="215"/>
                    <a:pt x="89" y="215"/>
                  </a:cubicBezTo>
                  <a:cubicBezTo>
                    <a:pt x="128" y="215"/>
                    <a:pt x="148" y="192"/>
                    <a:pt x="148" y="145"/>
                  </a:cubicBezTo>
                  <a:cubicBezTo>
                    <a:pt x="148" y="0"/>
                    <a:pt x="148" y="0"/>
                    <a:pt x="148" y="0"/>
                  </a:cubicBezTo>
                  <a:cubicBezTo>
                    <a:pt x="175" y="0"/>
                    <a:pt x="175" y="0"/>
                    <a:pt x="175" y="0"/>
                  </a:cubicBezTo>
                  <a:lnTo>
                    <a:pt x="175"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2" name="Freeform 9"/>
            <p:cNvSpPr>
              <a:spLocks noEditPoints="1"/>
            </p:cNvSpPr>
            <p:nvPr userDrawn="1"/>
          </p:nvSpPr>
          <p:spPr bwMode="auto">
            <a:xfrm>
              <a:off x="5677" y="1258"/>
              <a:ext cx="400" cy="560"/>
            </a:xfrm>
            <a:custGeom>
              <a:avLst/>
              <a:gdLst>
                <a:gd name="T0" fmla="*/ 169 w 169"/>
                <a:gd name="T1" fmla="*/ 236 h 236"/>
                <a:gd name="T2" fmla="*/ 136 w 169"/>
                <a:gd name="T3" fmla="*/ 236 h 236"/>
                <a:gd name="T4" fmla="*/ 97 w 169"/>
                <a:gd name="T5" fmla="*/ 170 h 236"/>
                <a:gd name="T6" fmla="*/ 86 w 169"/>
                <a:gd name="T7" fmla="*/ 154 h 236"/>
                <a:gd name="T8" fmla="*/ 76 w 169"/>
                <a:gd name="T9" fmla="*/ 144 h 236"/>
                <a:gd name="T10" fmla="*/ 64 w 169"/>
                <a:gd name="T11" fmla="*/ 138 h 236"/>
                <a:gd name="T12" fmla="*/ 50 w 169"/>
                <a:gd name="T13" fmla="*/ 136 h 236"/>
                <a:gd name="T14" fmla="*/ 28 w 169"/>
                <a:gd name="T15" fmla="*/ 136 h 236"/>
                <a:gd name="T16" fmla="*/ 28 w 169"/>
                <a:gd name="T17" fmla="*/ 236 h 236"/>
                <a:gd name="T18" fmla="*/ 0 w 169"/>
                <a:gd name="T19" fmla="*/ 236 h 236"/>
                <a:gd name="T20" fmla="*/ 0 w 169"/>
                <a:gd name="T21" fmla="*/ 0 h 236"/>
                <a:gd name="T22" fmla="*/ 70 w 169"/>
                <a:gd name="T23" fmla="*/ 0 h 236"/>
                <a:gd name="T24" fmla="*/ 99 w 169"/>
                <a:gd name="T25" fmla="*/ 4 h 236"/>
                <a:gd name="T26" fmla="*/ 121 w 169"/>
                <a:gd name="T27" fmla="*/ 16 h 236"/>
                <a:gd name="T28" fmla="*/ 137 w 169"/>
                <a:gd name="T29" fmla="*/ 36 h 236"/>
                <a:gd name="T30" fmla="*/ 142 w 169"/>
                <a:gd name="T31" fmla="*/ 63 h 236"/>
                <a:gd name="T32" fmla="*/ 138 w 169"/>
                <a:gd name="T33" fmla="*/ 86 h 236"/>
                <a:gd name="T34" fmla="*/ 128 w 169"/>
                <a:gd name="T35" fmla="*/ 104 h 236"/>
                <a:gd name="T36" fmla="*/ 111 w 169"/>
                <a:gd name="T37" fmla="*/ 118 h 236"/>
                <a:gd name="T38" fmla="*/ 90 w 169"/>
                <a:gd name="T39" fmla="*/ 126 h 236"/>
                <a:gd name="T40" fmla="*/ 90 w 169"/>
                <a:gd name="T41" fmla="*/ 127 h 236"/>
                <a:gd name="T42" fmla="*/ 100 w 169"/>
                <a:gd name="T43" fmla="*/ 133 h 236"/>
                <a:gd name="T44" fmla="*/ 108 w 169"/>
                <a:gd name="T45" fmla="*/ 141 h 236"/>
                <a:gd name="T46" fmla="*/ 116 w 169"/>
                <a:gd name="T47" fmla="*/ 151 h 236"/>
                <a:gd name="T48" fmla="*/ 125 w 169"/>
                <a:gd name="T49" fmla="*/ 165 h 236"/>
                <a:gd name="T50" fmla="*/ 169 w 169"/>
                <a:gd name="T51" fmla="*/ 236 h 236"/>
                <a:gd name="T52" fmla="*/ 28 w 169"/>
                <a:gd name="T53" fmla="*/ 25 h 236"/>
                <a:gd name="T54" fmla="*/ 28 w 169"/>
                <a:gd name="T55" fmla="*/ 111 h 236"/>
                <a:gd name="T56" fmla="*/ 65 w 169"/>
                <a:gd name="T57" fmla="*/ 111 h 236"/>
                <a:gd name="T58" fmla="*/ 84 w 169"/>
                <a:gd name="T59" fmla="*/ 108 h 236"/>
                <a:gd name="T60" fmla="*/ 99 w 169"/>
                <a:gd name="T61" fmla="*/ 99 h 236"/>
                <a:gd name="T62" fmla="*/ 109 w 169"/>
                <a:gd name="T63" fmla="*/ 84 h 236"/>
                <a:gd name="T64" fmla="*/ 113 w 169"/>
                <a:gd name="T65" fmla="*/ 65 h 236"/>
                <a:gd name="T66" fmla="*/ 101 w 169"/>
                <a:gd name="T67" fmla="*/ 36 h 236"/>
                <a:gd name="T68" fmla="*/ 65 w 169"/>
                <a:gd name="T69" fmla="*/ 25 h 236"/>
                <a:gd name="T70" fmla="*/ 28 w 169"/>
                <a:gd name="T71" fmla="*/ 2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9" h="236">
                  <a:moveTo>
                    <a:pt x="169" y="236"/>
                  </a:moveTo>
                  <a:cubicBezTo>
                    <a:pt x="136" y="236"/>
                    <a:pt x="136" y="236"/>
                    <a:pt x="136" y="236"/>
                  </a:cubicBezTo>
                  <a:cubicBezTo>
                    <a:pt x="97" y="170"/>
                    <a:pt x="97" y="170"/>
                    <a:pt x="97" y="170"/>
                  </a:cubicBezTo>
                  <a:cubicBezTo>
                    <a:pt x="93" y="164"/>
                    <a:pt x="90" y="158"/>
                    <a:pt x="86" y="154"/>
                  </a:cubicBezTo>
                  <a:cubicBezTo>
                    <a:pt x="83" y="150"/>
                    <a:pt x="79" y="146"/>
                    <a:pt x="76" y="144"/>
                  </a:cubicBezTo>
                  <a:cubicBezTo>
                    <a:pt x="72" y="141"/>
                    <a:pt x="68" y="139"/>
                    <a:pt x="64" y="138"/>
                  </a:cubicBezTo>
                  <a:cubicBezTo>
                    <a:pt x="60" y="136"/>
                    <a:pt x="56" y="136"/>
                    <a:pt x="50" y="136"/>
                  </a:cubicBezTo>
                  <a:cubicBezTo>
                    <a:pt x="28" y="136"/>
                    <a:pt x="28" y="136"/>
                    <a:pt x="28" y="136"/>
                  </a:cubicBezTo>
                  <a:cubicBezTo>
                    <a:pt x="28" y="236"/>
                    <a:pt x="28" y="236"/>
                    <a:pt x="28" y="236"/>
                  </a:cubicBezTo>
                  <a:cubicBezTo>
                    <a:pt x="0" y="236"/>
                    <a:pt x="0" y="236"/>
                    <a:pt x="0" y="236"/>
                  </a:cubicBezTo>
                  <a:cubicBezTo>
                    <a:pt x="0" y="0"/>
                    <a:pt x="0" y="0"/>
                    <a:pt x="0" y="0"/>
                  </a:cubicBezTo>
                  <a:cubicBezTo>
                    <a:pt x="70" y="0"/>
                    <a:pt x="70" y="0"/>
                    <a:pt x="70" y="0"/>
                  </a:cubicBezTo>
                  <a:cubicBezTo>
                    <a:pt x="81" y="0"/>
                    <a:pt x="90" y="2"/>
                    <a:pt x="99" y="4"/>
                  </a:cubicBezTo>
                  <a:cubicBezTo>
                    <a:pt x="108" y="7"/>
                    <a:pt x="115" y="11"/>
                    <a:pt x="121" y="16"/>
                  </a:cubicBezTo>
                  <a:cubicBezTo>
                    <a:pt x="128" y="21"/>
                    <a:pt x="133" y="28"/>
                    <a:pt x="137" y="36"/>
                  </a:cubicBezTo>
                  <a:cubicBezTo>
                    <a:pt x="140" y="43"/>
                    <a:pt x="142" y="53"/>
                    <a:pt x="142" y="63"/>
                  </a:cubicBezTo>
                  <a:cubicBezTo>
                    <a:pt x="142" y="71"/>
                    <a:pt x="141" y="79"/>
                    <a:pt x="138" y="86"/>
                  </a:cubicBezTo>
                  <a:cubicBezTo>
                    <a:pt x="136" y="93"/>
                    <a:pt x="132" y="99"/>
                    <a:pt x="128" y="104"/>
                  </a:cubicBezTo>
                  <a:cubicBezTo>
                    <a:pt x="123" y="109"/>
                    <a:pt x="118" y="114"/>
                    <a:pt x="111" y="118"/>
                  </a:cubicBezTo>
                  <a:cubicBezTo>
                    <a:pt x="105" y="121"/>
                    <a:pt x="98" y="124"/>
                    <a:pt x="90" y="126"/>
                  </a:cubicBezTo>
                  <a:cubicBezTo>
                    <a:pt x="90" y="127"/>
                    <a:pt x="90" y="127"/>
                    <a:pt x="90" y="127"/>
                  </a:cubicBezTo>
                  <a:cubicBezTo>
                    <a:pt x="94" y="129"/>
                    <a:pt x="97" y="131"/>
                    <a:pt x="100" y="133"/>
                  </a:cubicBezTo>
                  <a:cubicBezTo>
                    <a:pt x="103" y="135"/>
                    <a:pt x="106" y="138"/>
                    <a:pt x="108" y="141"/>
                  </a:cubicBezTo>
                  <a:cubicBezTo>
                    <a:pt x="111" y="144"/>
                    <a:pt x="114" y="148"/>
                    <a:pt x="116" y="151"/>
                  </a:cubicBezTo>
                  <a:cubicBezTo>
                    <a:pt x="119" y="155"/>
                    <a:pt x="122" y="160"/>
                    <a:pt x="125" y="165"/>
                  </a:cubicBezTo>
                  <a:lnTo>
                    <a:pt x="169" y="236"/>
                  </a:lnTo>
                  <a:close/>
                  <a:moveTo>
                    <a:pt x="28" y="25"/>
                  </a:moveTo>
                  <a:cubicBezTo>
                    <a:pt x="28" y="111"/>
                    <a:pt x="28" y="111"/>
                    <a:pt x="28" y="111"/>
                  </a:cubicBezTo>
                  <a:cubicBezTo>
                    <a:pt x="65" y="111"/>
                    <a:pt x="65" y="111"/>
                    <a:pt x="65" y="111"/>
                  </a:cubicBezTo>
                  <a:cubicBezTo>
                    <a:pt x="72" y="111"/>
                    <a:pt x="78" y="110"/>
                    <a:pt x="84" y="108"/>
                  </a:cubicBezTo>
                  <a:cubicBezTo>
                    <a:pt x="90" y="106"/>
                    <a:pt x="95" y="103"/>
                    <a:pt x="99" y="99"/>
                  </a:cubicBezTo>
                  <a:cubicBezTo>
                    <a:pt x="104" y="95"/>
                    <a:pt x="107" y="90"/>
                    <a:pt x="109" y="84"/>
                  </a:cubicBezTo>
                  <a:cubicBezTo>
                    <a:pt x="112" y="79"/>
                    <a:pt x="113" y="72"/>
                    <a:pt x="113" y="65"/>
                  </a:cubicBezTo>
                  <a:cubicBezTo>
                    <a:pt x="113" y="53"/>
                    <a:pt x="109" y="43"/>
                    <a:pt x="101" y="36"/>
                  </a:cubicBezTo>
                  <a:cubicBezTo>
                    <a:pt x="93" y="29"/>
                    <a:pt x="81" y="25"/>
                    <a:pt x="65" y="25"/>
                  </a:cubicBezTo>
                  <a:lnTo>
                    <a:pt x="2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3" name="Rectangle 10"/>
            <p:cNvSpPr>
              <a:spLocks noChangeArrowheads="1"/>
            </p:cNvSpPr>
            <p:nvPr userDrawn="1"/>
          </p:nvSpPr>
          <p:spPr bwMode="auto">
            <a:xfrm>
              <a:off x="1901" y="705"/>
              <a:ext cx="1666" cy="1671"/>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4" name="Freeform 11"/>
            <p:cNvSpPr>
              <a:spLocks/>
            </p:cNvSpPr>
            <p:nvPr userDrawn="1"/>
          </p:nvSpPr>
          <p:spPr bwMode="auto">
            <a:xfrm>
              <a:off x="2109" y="1016"/>
              <a:ext cx="516" cy="1032"/>
            </a:xfrm>
            <a:custGeom>
              <a:avLst/>
              <a:gdLst>
                <a:gd name="T0" fmla="*/ 92 w 516"/>
                <a:gd name="T1" fmla="*/ 1032 h 1032"/>
                <a:gd name="T2" fmla="*/ 0 w 516"/>
                <a:gd name="T3" fmla="*/ 1032 h 1032"/>
                <a:gd name="T4" fmla="*/ 424 w 516"/>
                <a:gd name="T5" fmla="*/ 0 h 1032"/>
                <a:gd name="T6" fmla="*/ 516 w 516"/>
                <a:gd name="T7" fmla="*/ 0 h 1032"/>
                <a:gd name="T8" fmla="*/ 92 w 516"/>
                <a:gd name="T9" fmla="*/ 1032 h 1032"/>
              </a:gdLst>
              <a:ahLst/>
              <a:cxnLst>
                <a:cxn ang="0">
                  <a:pos x="T0" y="T1"/>
                </a:cxn>
                <a:cxn ang="0">
                  <a:pos x="T2" y="T3"/>
                </a:cxn>
                <a:cxn ang="0">
                  <a:pos x="T4" y="T5"/>
                </a:cxn>
                <a:cxn ang="0">
                  <a:pos x="T6" y="T7"/>
                </a:cxn>
                <a:cxn ang="0">
                  <a:pos x="T8" y="T9"/>
                </a:cxn>
              </a:cxnLst>
              <a:rect l="0" t="0" r="r" b="b"/>
              <a:pathLst>
                <a:path w="516" h="1032">
                  <a:moveTo>
                    <a:pt x="92" y="1032"/>
                  </a:moveTo>
                  <a:lnTo>
                    <a:pt x="0" y="1032"/>
                  </a:lnTo>
                  <a:lnTo>
                    <a:pt x="424" y="0"/>
                  </a:lnTo>
                  <a:lnTo>
                    <a:pt x="516" y="0"/>
                  </a:lnTo>
                  <a:lnTo>
                    <a:pt x="92" y="10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5" name="Freeform 12"/>
            <p:cNvSpPr>
              <a:spLocks noEditPoints="1"/>
            </p:cNvSpPr>
            <p:nvPr userDrawn="1"/>
          </p:nvSpPr>
          <p:spPr bwMode="auto">
            <a:xfrm>
              <a:off x="2668" y="1016"/>
              <a:ext cx="690" cy="1049"/>
            </a:xfrm>
            <a:custGeom>
              <a:avLst/>
              <a:gdLst>
                <a:gd name="T0" fmla="*/ 292 w 292"/>
                <a:gd name="T1" fmla="*/ 277 h 442"/>
                <a:gd name="T2" fmla="*/ 283 w 292"/>
                <a:gd name="T3" fmla="*/ 342 h 442"/>
                <a:gd name="T4" fmla="*/ 257 w 292"/>
                <a:gd name="T5" fmla="*/ 395 h 442"/>
                <a:gd name="T6" fmla="*/ 213 w 292"/>
                <a:gd name="T7" fmla="*/ 430 h 442"/>
                <a:gd name="T8" fmla="*/ 154 w 292"/>
                <a:gd name="T9" fmla="*/ 442 h 442"/>
                <a:gd name="T10" fmla="*/ 126 w 292"/>
                <a:gd name="T11" fmla="*/ 439 h 442"/>
                <a:gd name="T12" fmla="*/ 102 w 292"/>
                <a:gd name="T13" fmla="*/ 429 h 442"/>
                <a:gd name="T14" fmla="*/ 84 w 292"/>
                <a:gd name="T15" fmla="*/ 415 h 442"/>
                <a:gd name="T16" fmla="*/ 69 w 292"/>
                <a:gd name="T17" fmla="*/ 397 h 442"/>
                <a:gd name="T18" fmla="*/ 68 w 292"/>
                <a:gd name="T19" fmla="*/ 397 h 442"/>
                <a:gd name="T20" fmla="*/ 68 w 292"/>
                <a:gd name="T21" fmla="*/ 435 h 442"/>
                <a:gd name="T22" fmla="*/ 0 w 292"/>
                <a:gd name="T23" fmla="*/ 435 h 442"/>
                <a:gd name="T24" fmla="*/ 0 w 292"/>
                <a:gd name="T25" fmla="*/ 107 h 442"/>
                <a:gd name="T26" fmla="*/ 44 w 292"/>
                <a:gd name="T27" fmla="*/ 0 h 442"/>
                <a:gd name="T28" fmla="*/ 68 w 292"/>
                <a:gd name="T29" fmla="*/ 0 h 442"/>
                <a:gd name="T30" fmla="*/ 68 w 292"/>
                <a:gd name="T31" fmla="*/ 182 h 442"/>
                <a:gd name="T32" fmla="*/ 69 w 292"/>
                <a:gd name="T33" fmla="*/ 182 h 442"/>
                <a:gd name="T34" fmla="*/ 87 w 292"/>
                <a:gd name="T35" fmla="*/ 160 h 442"/>
                <a:gd name="T36" fmla="*/ 109 w 292"/>
                <a:gd name="T37" fmla="*/ 142 h 442"/>
                <a:gd name="T38" fmla="*/ 136 w 292"/>
                <a:gd name="T39" fmla="*/ 131 h 442"/>
                <a:gd name="T40" fmla="*/ 169 w 292"/>
                <a:gd name="T41" fmla="*/ 127 h 442"/>
                <a:gd name="T42" fmla="*/ 224 w 292"/>
                <a:gd name="T43" fmla="*/ 139 h 442"/>
                <a:gd name="T44" fmla="*/ 263 w 292"/>
                <a:gd name="T45" fmla="*/ 171 h 442"/>
                <a:gd name="T46" fmla="*/ 285 w 292"/>
                <a:gd name="T47" fmla="*/ 219 h 442"/>
                <a:gd name="T48" fmla="*/ 292 w 292"/>
                <a:gd name="T49" fmla="*/ 277 h 442"/>
                <a:gd name="T50" fmla="*/ 222 w 292"/>
                <a:gd name="T51" fmla="*/ 275 h 442"/>
                <a:gd name="T52" fmla="*/ 217 w 292"/>
                <a:gd name="T53" fmla="*/ 237 h 442"/>
                <a:gd name="T54" fmla="*/ 202 w 292"/>
                <a:gd name="T55" fmla="*/ 207 h 442"/>
                <a:gd name="T56" fmla="*/ 178 w 292"/>
                <a:gd name="T57" fmla="*/ 189 h 442"/>
                <a:gd name="T58" fmla="*/ 146 w 292"/>
                <a:gd name="T59" fmla="*/ 182 h 442"/>
                <a:gd name="T60" fmla="*/ 114 w 292"/>
                <a:gd name="T61" fmla="*/ 189 h 442"/>
                <a:gd name="T62" fmla="*/ 89 w 292"/>
                <a:gd name="T63" fmla="*/ 207 h 442"/>
                <a:gd name="T64" fmla="*/ 73 w 292"/>
                <a:gd name="T65" fmla="*/ 235 h 442"/>
                <a:gd name="T66" fmla="*/ 67 w 292"/>
                <a:gd name="T67" fmla="*/ 271 h 442"/>
                <a:gd name="T68" fmla="*/ 67 w 292"/>
                <a:gd name="T69" fmla="*/ 311 h 442"/>
                <a:gd name="T70" fmla="*/ 73 w 292"/>
                <a:gd name="T71" fmla="*/ 341 h 442"/>
                <a:gd name="T72" fmla="*/ 88 w 292"/>
                <a:gd name="T73" fmla="*/ 365 h 442"/>
                <a:gd name="T74" fmla="*/ 111 w 292"/>
                <a:gd name="T75" fmla="*/ 381 h 442"/>
                <a:gd name="T76" fmla="*/ 140 w 292"/>
                <a:gd name="T77" fmla="*/ 387 h 442"/>
                <a:gd name="T78" fmla="*/ 174 w 292"/>
                <a:gd name="T79" fmla="*/ 380 h 442"/>
                <a:gd name="T80" fmla="*/ 200 w 292"/>
                <a:gd name="T81" fmla="*/ 359 h 442"/>
                <a:gd name="T82" fmla="*/ 216 w 292"/>
                <a:gd name="T83" fmla="*/ 324 h 442"/>
                <a:gd name="T84" fmla="*/ 222 w 292"/>
                <a:gd name="T85" fmla="*/ 27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2" h="442">
                  <a:moveTo>
                    <a:pt x="292" y="277"/>
                  </a:moveTo>
                  <a:cubicBezTo>
                    <a:pt x="292" y="300"/>
                    <a:pt x="289" y="322"/>
                    <a:pt x="283" y="342"/>
                  </a:cubicBezTo>
                  <a:cubicBezTo>
                    <a:pt x="277" y="363"/>
                    <a:pt x="268" y="380"/>
                    <a:pt x="257" y="395"/>
                  </a:cubicBezTo>
                  <a:cubicBezTo>
                    <a:pt x="245" y="410"/>
                    <a:pt x="231" y="421"/>
                    <a:pt x="213" y="430"/>
                  </a:cubicBezTo>
                  <a:cubicBezTo>
                    <a:pt x="196" y="438"/>
                    <a:pt x="177" y="442"/>
                    <a:pt x="154" y="442"/>
                  </a:cubicBezTo>
                  <a:cubicBezTo>
                    <a:pt x="144" y="442"/>
                    <a:pt x="135" y="441"/>
                    <a:pt x="126" y="439"/>
                  </a:cubicBezTo>
                  <a:cubicBezTo>
                    <a:pt x="117" y="436"/>
                    <a:pt x="109" y="433"/>
                    <a:pt x="102" y="429"/>
                  </a:cubicBezTo>
                  <a:cubicBezTo>
                    <a:pt x="95" y="425"/>
                    <a:pt x="89" y="420"/>
                    <a:pt x="84" y="415"/>
                  </a:cubicBezTo>
                  <a:cubicBezTo>
                    <a:pt x="78" y="409"/>
                    <a:pt x="73" y="403"/>
                    <a:pt x="69" y="397"/>
                  </a:cubicBezTo>
                  <a:cubicBezTo>
                    <a:pt x="68" y="397"/>
                    <a:pt x="68" y="397"/>
                    <a:pt x="68" y="397"/>
                  </a:cubicBezTo>
                  <a:cubicBezTo>
                    <a:pt x="68" y="435"/>
                    <a:pt x="68" y="435"/>
                    <a:pt x="68" y="435"/>
                  </a:cubicBezTo>
                  <a:cubicBezTo>
                    <a:pt x="0" y="435"/>
                    <a:pt x="0" y="435"/>
                    <a:pt x="0" y="435"/>
                  </a:cubicBezTo>
                  <a:cubicBezTo>
                    <a:pt x="0" y="107"/>
                    <a:pt x="0" y="107"/>
                    <a:pt x="0" y="107"/>
                  </a:cubicBezTo>
                  <a:cubicBezTo>
                    <a:pt x="44" y="0"/>
                    <a:pt x="44" y="0"/>
                    <a:pt x="44" y="0"/>
                  </a:cubicBezTo>
                  <a:cubicBezTo>
                    <a:pt x="68" y="0"/>
                    <a:pt x="68" y="0"/>
                    <a:pt x="68" y="0"/>
                  </a:cubicBezTo>
                  <a:cubicBezTo>
                    <a:pt x="68" y="182"/>
                    <a:pt x="68" y="182"/>
                    <a:pt x="68" y="182"/>
                  </a:cubicBezTo>
                  <a:cubicBezTo>
                    <a:pt x="69" y="182"/>
                    <a:pt x="69" y="182"/>
                    <a:pt x="69" y="182"/>
                  </a:cubicBezTo>
                  <a:cubicBezTo>
                    <a:pt x="74" y="174"/>
                    <a:pt x="80" y="167"/>
                    <a:pt x="87" y="160"/>
                  </a:cubicBezTo>
                  <a:cubicBezTo>
                    <a:pt x="93" y="153"/>
                    <a:pt x="101" y="147"/>
                    <a:pt x="109" y="142"/>
                  </a:cubicBezTo>
                  <a:cubicBezTo>
                    <a:pt x="117" y="137"/>
                    <a:pt x="126" y="134"/>
                    <a:pt x="136" y="131"/>
                  </a:cubicBezTo>
                  <a:cubicBezTo>
                    <a:pt x="146" y="128"/>
                    <a:pt x="157" y="127"/>
                    <a:pt x="169" y="127"/>
                  </a:cubicBezTo>
                  <a:cubicBezTo>
                    <a:pt x="190" y="127"/>
                    <a:pt x="209" y="131"/>
                    <a:pt x="224" y="139"/>
                  </a:cubicBezTo>
                  <a:cubicBezTo>
                    <a:pt x="240" y="147"/>
                    <a:pt x="253" y="158"/>
                    <a:pt x="263" y="171"/>
                  </a:cubicBezTo>
                  <a:cubicBezTo>
                    <a:pt x="273" y="185"/>
                    <a:pt x="280" y="201"/>
                    <a:pt x="285" y="219"/>
                  </a:cubicBezTo>
                  <a:cubicBezTo>
                    <a:pt x="290" y="237"/>
                    <a:pt x="292" y="256"/>
                    <a:pt x="292" y="277"/>
                  </a:cubicBezTo>
                  <a:moveTo>
                    <a:pt x="222" y="275"/>
                  </a:moveTo>
                  <a:cubicBezTo>
                    <a:pt x="222" y="261"/>
                    <a:pt x="220" y="248"/>
                    <a:pt x="217" y="237"/>
                  </a:cubicBezTo>
                  <a:cubicBezTo>
                    <a:pt x="213" y="225"/>
                    <a:pt x="208" y="215"/>
                    <a:pt x="202" y="207"/>
                  </a:cubicBezTo>
                  <a:cubicBezTo>
                    <a:pt x="195" y="199"/>
                    <a:pt x="188" y="193"/>
                    <a:pt x="178" y="189"/>
                  </a:cubicBezTo>
                  <a:cubicBezTo>
                    <a:pt x="169" y="184"/>
                    <a:pt x="158" y="182"/>
                    <a:pt x="146" y="182"/>
                  </a:cubicBezTo>
                  <a:cubicBezTo>
                    <a:pt x="135" y="182"/>
                    <a:pt x="124" y="184"/>
                    <a:pt x="114" y="189"/>
                  </a:cubicBezTo>
                  <a:cubicBezTo>
                    <a:pt x="105" y="193"/>
                    <a:pt x="96" y="199"/>
                    <a:pt x="89" y="207"/>
                  </a:cubicBezTo>
                  <a:cubicBezTo>
                    <a:pt x="82" y="215"/>
                    <a:pt x="77" y="224"/>
                    <a:pt x="73" y="235"/>
                  </a:cubicBezTo>
                  <a:cubicBezTo>
                    <a:pt x="69" y="246"/>
                    <a:pt x="67" y="258"/>
                    <a:pt x="67" y="271"/>
                  </a:cubicBezTo>
                  <a:cubicBezTo>
                    <a:pt x="67" y="311"/>
                    <a:pt x="67" y="311"/>
                    <a:pt x="67" y="311"/>
                  </a:cubicBezTo>
                  <a:cubicBezTo>
                    <a:pt x="67" y="321"/>
                    <a:pt x="69" y="331"/>
                    <a:pt x="73" y="341"/>
                  </a:cubicBezTo>
                  <a:cubicBezTo>
                    <a:pt x="76" y="350"/>
                    <a:pt x="81" y="358"/>
                    <a:pt x="88" y="365"/>
                  </a:cubicBezTo>
                  <a:cubicBezTo>
                    <a:pt x="94" y="371"/>
                    <a:pt x="102" y="377"/>
                    <a:pt x="111" y="381"/>
                  </a:cubicBezTo>
                  <a:cubicBezTo>
                    <a:pt x="120" y="385"/>
                    <a:pt x="129" y="387"/>
                    <a:pt x="140" y="387"/>
                  </a:cubicBezTo>
                  <a:cubicBezTo>
                    <a:pt x="152" y="387"/>
                    <a:pt x="164" y="384"/>
                    <a:pt x="174" y="380"/>
                  </a:cubicBezTo>
                  <a:cubicBezTo>
                    <a:pt x="184" y="375"/>
                    <a:pt x="193" y="368"/>
                    <a:pt x="200" y="359"/>
                  </a:cubicBezTo>
                  <a:cubicBezTo>
                    <a:pt x="207" y="350"/>
                    <a:pt x="212" y="338"/>
                    <a:pt x="216" y="324"/>
                  </a:cubicBezTo>
                  <a:cubicBezTo>
                    <a:pt x="220" y="310"/>
                    <a:pt x="222" y="294"/>
                    <a:pt x="222" y="2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grpSp>
    </p:spTree>
    <p:extLst>
      <p:ext uri="{BB962C8B-B14F-4D97-AF65-F5344CB8AC3E}">
        <p14:creationId xmlns:p14="http://schemas.microsoft.com/office/powerpoint/2010/main" val="42382370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7226530"/>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5744483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8719657"/>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1"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4"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346794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68097396"/>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38384468"/>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40362"/>
            <a:ext cx="9859116" cy="995838"/>
          </a:xfrm>
          <a:noFill/>
        </p:spPr>
        <p:txBody>
          <a:bodyPr tIns="91440" bIns="91440" anchor="b" anchorCtr="0">
            <a:spAutoFit/>
          </a:bodyPr>
          <a:lstStyle>
            <a:lvl1pPr>
              <a:defRPr sz="5882"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836308" y="3694460"/>
            <a:ext cx="9860674" cy="669927"/>
          </a:xfrm>
          <a:noFill/>
        </p:spPr>
        <p:txBody>
          <a:bodyPr lIns="182880" tIns="146304" rIns="182880" bIns="146304">
            <a:spAutoFit/>
          </a:bodyPr>
          <a:lstStyle>
            <a:lvl1pPr marL="0" indent="0">
              <a:spcBef>
                <a:spcPts val="0"/>
              </a:spcBef>
              <a:buNone/>
              <a:defRPr sz="2745" spc="0" baseline="0">
                <a:gradFill>
                  <a:gsLst>
                    <a:gs pos="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dirty="0" smtClean="0"/>
              <a:t>Speaker Name</a:t>
            </a:r>
          </a:p>
        </p:txBody>
      </p:sp>
      <p:cxnSp>
        <p:nvCxnSpPr>
          <p:cNvPr id="10" name="Straight Connector 9"/>
          <p:cNvCxnSpPr/>
          <p:nvPr userDrawn="1"/>
        </p:nvCxnSpPr>
        <p:spPr>
          <a:xfrm>
            <a:off x="1010612" y="3429000"/>
            <a:ext cx="7169065" cy="0"/>
          </a:xfrm>
          <a:prstGeom prst="line">
            <a:avLst/>
          </a:prstGeom>
          <a:ln w="1270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4"/>
          <p:cNvSpPr>
            <a:spLocks noGrp="1"/>
          </p:cNvSpPr>
          <p:nvPr>
            <p:ph type="body" sz="quarter" idx="13" hasCustomPrompt="1"/>
          </p:nvPr>
        </p:nvSpPr>
        <p:spPr>
          <a:xfrm>
            <a:off x="836308" y="4207039"/>
            <a:ext cx="9860674" cy="615609"/>
          </a:xfrm>
          <a:noFill/>
        </p:spPr>
        <p:txBody>
          <a:bodyPr lIns="182880" tIns="146304" rIns="182880" bIns="146304">
            <a:spAutoFit/>
          </a:bodyPr>
          <a:lstStyle>
            <a:lvl1pPr marL="0" indent="0">
              <a:spcBef>
                <a:spcPts val="0"/>
              </a:spcBef>
              <a:buNone/>
              <a:defRPr sz="2353" spc="0" baseline="0">
                <a:gradFill>
                  <a:gsLst>
                    <a:gs pos="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dirty="0" smtClean="0"/>
              <a:t>Optional Title Role, Company</a:t>
            </a:r>
          </a:p>
        </p:txBody>
      </p:sp>
    </p:spTree>
    <p:extLst>
      <p:ext uri="{BB962C8B-B14F-4D97-AF65-F5344CB8AC3E}">
        <p14:creationId xmlns:p14="http://schemas.microsoft.com/office/powerpoint/2010/main" val="28088923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42" presetClass="path" presetSubtype="0" decel="100000" fill="hold" grpId="1" nodeType="withEffect">
                                  <p:stCondLst>
                                    <p:cond delay="500"/>
                                  </p:stCondLst>
                                  <p:childTnLst>
                                    <p:animMotion origin="layout" path="M -0.03944 -0.00046 L 1.52668E-6 2.19246E-6 " pathEditMode="relative" rAng="0" ptsTypes="AA">
                                      <p:cBhvr>
                                        <p:cTn id="15" dur="600" fill="hold"/>
                                        <p:tgtEl>
                                          <p:spTgt spid="5"/>
                                        </p:tgtEl>
                                        <p:attrNameLst>
                                          <p:attrName>ppt_x</p:attrName>
                                          <p:attrName>ppt_y</p:attrName>
                                        </p:attrNameLst>
                                      </p:cBhvr>
                                      <p:rCtr x="1966" y="23"/>
                                    </p:animMotion>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42" presetClass="path" presetSubtype="0" decel="100000" fill="hold" grpId="1" nodeType="withEffect">
                                  <p:stCondLst>
                                    <p:cond delay="0"/>
                                  </p:stCondLst>
                                  <p:childTnLst>
                                    <p:animMotion origin="layout" path="M -0.03944 -0.00045 L 1.52668E-6 -3.37267E-6 " pathEditMode="relative" rAng="0" ptsTypes="AA">
                                      <p:cBhvr>
                                        <p:cTn id="21" dur="600" fill="hold"/>
                                        <p:tgtEl>
                                          <p:spTgt spid="11"/>
                                        </p:tgtEl>
                                        <p:attrNameLst>
                                          <p:attrName>ppt_x</p:attrName>
                                          <p:attrName>ppt_y</p:attrName>
                                        </p:attrNameLst>
                                      </p:cBhvr>
                                      <p:rCtr x="1966"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tmplLst>
          <p:tmpl>
            <p:tnLst>
              <p:par>
                <p:cTn presetID="10" presetClass="entr" presetSubtype="0" fill="hold" nodeType="withEffect">
                  <p:stCondLst>
                    <p:cond delay="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5" grpId="1">
        <p:tmplLst>
          <p:tmpl>
            <p:tnLst>
              <p:par>
                <p:cTn presetID="42" presetClass="path" presetSubtype="0" decel="100000" fill="hold" nodeType="withEffect">
                  <p:stCondLst>
                    <p:cond delay="500"/>
                  </p:stCondLst>
                  <p:childTnLst>
                    <p:animMotion origin="layout" path="M -0.03944 -0.00046 L 1.52668E-6 2.19246E-6 " pathEditMode="relative" rAng="0" ptsTypes="AA">
                      <p:cBhvr>
                        <p:cTn dur="600" fill="hold"/>
                        <p:tgtEl>
                          <p:spTgt spid="5"/>
                        </p:tgtEl>
                        <p:attrNameLst>
                          <p:attrName>ppt_x</p:attrName>
                          <p:attrName>ppt_y</p:attrName>
                        </p:attrNameLst>
                      </p:cBhvr>
                      <p:rCtr x="1966" y="23"/>
                    </p:animMotion>
                  </p:childTnLst>
                </p:cTn>
              </p:par>
            </p:tnLst>
          </p:tmpl>
        </p:tmplLst>
      </p:bldP>
      <p:bldP spid="11" grpId="0">
        <p:tmplLst>
          <p:tmpl>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1" grpId="1">
        <p:tmplLst>
          <p:tmpl>
            <p:tnLst>
              <p:par>
                <p:cTn presetID="42" presetClass="path" presetSubtype="0" decel="100000" fill="hold" nodeType="withEffect">
                  <p:stCondLst>
                    <p:cond delay="0"/>
                  </p:stCondLst>
                  <p:childTnLst>
                    <p:animMotion origin="layout" path="M -0.03944 -0.00045 L 1.52668E-6 -3.37267E-6 " pathEditMode="relative" rAng="0" ptsTypes="AA">
                      <p:cBhvr>
                        <p:cTn dur="600" fill="hold"/>
                        <p:tgtEl>
                          <p:spTgt spid="11"/>
                        </p:tgtEl>
                        <p:attrNameLst>
                          <p:attrName>ppt_x</p:attrName>
                          <p:attrName>ppt_y</p:attrName>
                        </p:attrNameLst>
                      </p:cBhvr>
                      <p:rCtr x="1966" y="23"/>
                    </p:animMotion>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nnouncing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75628" y="2240362"/>
            <a:ext cx="6947134" cy="995838"/>
          </a:xfrm>
          <a:noFill/>
        </p:spPr>
        <p:txBody>
          <a:bodyPr wrap="square" tIns="91440" bIns="91440" anchor="b" anchorCtr="0">
            <a:spAutoFit/>
          </a:bodyPr>
          <a:lstStyle>
            <a:lvl1pPr>
              <a:defRPr sz="5882" spc="-98" baseline="0">
                <a:gradFill>
                  <a:gsLst>
                    <a:gs pos="0">
                      <a:schemeClr val="tx1"/>
                    </a:gs>
                    <a:gs pos="100000">
                      <a:schemeClr val="tx1"/>
                    </a:gs>
                  </a:gsLst>
                  <a:lin ang="5400000" scaled="0"/>
                </a:gradFill>
              </a:defRPr>
            </a:lvl1pPr>
          </a:lstStyle>
          <a:p>
            <a:r>
              <a:rPr lang="en-US" dirty="0" smtClean="0"/>
              <a:t>Announcing title</a:t>
            </a:r>
            <a:endParaRPr lang="en-US" dirty="0"/>
          </a:p>
        </p:txBody>
      </p:sp>
      <p:sp>
        <p:nvSpPr>
          <p:cNvPr id="5" name="Text Placeholder 4"/>
          <p:cNvSpPr>
            <a:spLocks noGrp="1"/>
          </p:cNvSpPr>
          <p:nvPr>
            <p:ph type="body" sz="quarter" idx="12" hasCustomPrompt="1"/>
          </p:nvPr>
        </p:nvSpPr>
        <p:spPr>
          <a:xfrm>
            <a:off x="4995859" y="3694460"/>
            <a:ext cx="6948232" cy="669927"/>
          </a:xfrm>
          <a:noFill/>
        </p:spPr>
        <p:txBody>
          <a:bodyPr wrap="square" lIns="182880" tIns="146304" rIns="182880" bIns="146304">
            <a:spAutoFit/>
          </a:bodyPr>
          <a:lstStyle>
            <a:lvl1pPr marL="0" indent="0">
              <a:spcBef>
                <a:spcPts val="0"/>
              </a:spcBef>
              <a:buNone/>
              <a:defRPr sz="2745" spc="0" baseline="0">
                <a:gradFill>
                  <a:gsLst>
                    <a:gs pos="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dirty="0" smtClean="0"/>
              <a:t>Content placeholder</a:t>
            </a:r>
          </a:p>
        </p:txBody>
      </p:sp>
      <p:cxnSp>
        <p:nvCxnSpPr>
          <p:cNvPr id="10" name="Straight Connector 9"/>
          <p:cNvCxnSpPr/>
          <p:nvPr userDrawn="1"/>
        </p:nvCxnSpPr>
        <p:spPr>
          <a:xfrm>
            <a:off x="5170163" y="3429000"/>
            <a:ext cx="6204252" cy="0"/>
          </a:xfrm>
          <a:prstGeom prst="line">
            <a:avLst/>
          </a:prstGeom>
          <a:ln w="1270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34508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42" presetClass="path" presetSubtype="0" decel="100000" fill="hold" grpId="1" nodeType="withEffect">
                                  <p:stCondLst>
                                    <p:cond delay="500"/>
                                  </p:stCondLst>
                                  <p:childTnLst>
                                    <p:animMotion origin="layout" path="M -0.03944 -0.00046 L -4.28389E-6 2.19246E-6 " pathEditMode="relative" rAng="0" ptsTypes="AA">
                                      <p:cBhvr>
                                        <p:cTn id="15" dur="600" fill="hold"/>
                                        <p:tgtEl>
                                          <p:spTgt spid="5"/>
                                        </p:tgtEl>
                                        <p:attrNameLst>
                                          <p:attrName>ppt_x</p:attrName>
                                          <p:attrName>ppt_y</p:attrName>
                                        </p:attrNameLst>
                                      </p:cBhvr>
                                      <p:rCtr x="1966"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tmplLst>
          <p:tmpl>
            <p:tnLst>
              <p:par>
                <p:cTn presetID="10" presetClass="entr" presetSubtype="0" fill="hold" nodeType="withEffect">
                  <p:stCondLst>
                    <p:cond delay="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5" grpId="1">
        <p:tmplLst>
          <p:tmpl>
            <p:tnLst>
              <p:par>
                <p:cTn presetID="42" presetClass="path" presetSubtype="0" decel="100000" fill="hold" nodeType="withEffect">
                  <p:stCondLst>
                    <p:cond delay="500"/>
                  </p:stCondLst>
                  <p:childTnLst>
                    <p:animMotion origin="layout" path="M -0.03944 -0.00046 L -4.28389E-6 2.19246E-6 " pathEditMode="relative" rAng="0" ptsTypes="AA">
                      <p:cBhvr>
                        <p:cTn dur="600" fill="hold"/>
                        <p:tgtEl>
                          <p:spTgt spid="5"/>
                        </p:tgtEl>
                        <p:attrNameLst>
                          <p:attrName>ppt_x</p:attrName>
                          <p:attrName>ppt_y</p:attrName>
                        </p:attrNameLst>
                      </p:cBhvr>
                      <p:rCtr x="1966" y="23"/>
                    </p:animMotion>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38872"/>
            <a:ext cx="11106686" cy="995838"/>
          </a:xfrm>
          <a:noFill/>
        </p:spPr>
        <p:txBody>
          <a:bodyPr wrap="square" tIns="91440" bIns="91440" anchor="t" anchorCtr="0">
            <a:spAutoFit/>
          </a:bodyPr>
          <a:lstStyle>
            <a:lvl1pPr>
              <a:defRPr sz="5882" spc="-98" baseline="0">
                <a:gradFill>
                  <a:gsLst>
                    <a:gs pos="100000">
                      <a:schemeClr val="tx1"/>
                    </a:gs>
                    <a:gs pos="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819365656"/>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38872"/>
            <a:ext cx="11106686" cy="995838"/>
          </a:xfrm>
          <a:noFill/>
        </p:spPr>
        <p:txBody>
          <a:bodyPr wrap="square" tIns="91440" bIns="91440" anchor="t" anchorCtr="0">
            <a:spAutoFit/>
          </a:bodyPr>
          <a:lstStyle>
            <a:lvl1pPr>
              <a:defRPr sz="5882"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9995294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_Accent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66" y="1953628"/>
            <a:ext cx="7514819" cy="2716378"/>
          </a:xfrm>
          <a:noFill/>
        </p:spPr>
        <p:txBody>
          <a:bodyPr tIns="91440" bIns="91440" anchor="t" anchorCtr="0"/>
          <a:lstStyle>
            <a:lvl1pPr>
              <a:defRPr sz="7058" spc="-98" baseline="0">
                <a:gradFill>
                  <a:gsLst>
                    <a:gs pos="5833">
                      <a:schemeClr val="accent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userDrawn="1">
            <p:ph type="body" sz="quarter" idx="12" hasCustomPrompt="1"/>
          </p:nvPr>
        </p:nvSpPr>
        <p:spPr>
          <a:xfrm>
            <a:off x="2794067" y="4183527"/>
            <a:ext cx="9860674" cy="1793881"/>
          </a:xfrm>
          <a:noFill/>
        </p:spPr>
        <p:txBody>
          <a:bodyPr lIns="146304" tIns="91440" rIns="146304" bIns="91440">
            <a:noAutofit/>
          </a:bodyPr>
          <a:lstStyle>
            <a:lvl1pPr marL="0" indent="0">
              <a:spcBef>
                <a:spcPts val="0"/>
              </a:spcBef>
              <a:buNone/>
              <a:defRPr sz="2353" spc="0" baseline="0">
                <a:gradFill>
                  <a:gsLst>
                    <a:gs pos="0">
                      <a:schemeClr val="tx1"/>
                    </a:gs>
                    <a:gs pos="100000">
                      <a:schemeClr val="accent1"/>
                    </a:gs>
                  </a:gsLst>
                  <a:lin ang="5400000" scaled="0"/>
                </a:gradFill>
                <a:latin typeface="+mn-lt"/>
              </a:defRPr>
            </a:lvl1pPr>
          </a:lstStyle>
          <a:p>
            <a:pPr lvl="0"/>
            <a:r>
              <a:rPr lang="en-US" dirty="0" smtClean="0"/>
              <a:t>Speaker Name</a:t>
            </a:r>
          </a:p>
        </p:txBody>
      </p:sp>
      <p:grpSp>
        <p:nvGrpSpPr>
          <p:cNvPr id="35" name="Group 34"/>
          <p:cNvGrpSpPr/>
          <p:nvPr userDrawn="1"/>
        </p:nvGrpSpPr>
        <p:grpSpPr>
          <a:xfrm>
            <a:off x="634064" y="2084621"/>
            <a:ext cx="1802167" cy="2511982"/>
            <a:chOff x="274638" y="0"/>
            <a:chExt cx="1254126" cy="1747838"/>
          </a:xfrm>
        </p:grpSpPr>
        <p:sp>
          <p:nvSpPr>
            <p:cNvPr id="33" name="Freeform 19"/>
            <p:cNvSpPr>
              <a:spLocks/>
            </p:cNvSpPr>
            <p:nvPr userDrawn="1"/>
          </p:nvSpPr>
          <p:spPr bwMode="auto">
            <a:xfrm>
              <a:off x="654051" y="0"/>
              <a:ext cx="874713" cy="1747838"/>
            </a:xfrm>
            <a:custGeom>
              <a:avLst/>
              <a:gdLst>
                <a:gd name="T0" fmla="*/ 0 w 551"/>
                <a:gd name="T1" fmla="*/ 1101 h 1101"/>
                <a:gd name="T2" fmla="*/ 97 w 551"/>
                <a:gd name="T3" fmla="*/ 1101 h 1101"/>
                <a:gd name="T4" fmla="*/ 551 w 551"/>
                <a:gd name="T5" fmla="*/ 0 h 1101"/>
                <a:gd name="T6" fmla="*/ 453 w 551"/>
                <a:gd name="T7" fmla="*/ 0 h 1101"/>
                <a:gd name="T8" fmla="*/ 0 w 551"/>
                <a:gd name="T9" fmla="*/ 1101 h 1101"/>
              </a:gdLst>
              <a:ahLst/>
              <a:cxnLst>
                <a:cxn ang="0">
                  <a:pos x="T0" y="T1"/>
                </a:cxn>
                <a:cxn ang="0">
                  <a:pos x="T2" y="T3"/>
                </a:cxn>
                <a:cxn ang="0">
                  <a:pos x="T4" y="T5"/>
                </a:cxn>
                <a:cxn ang="0">
                  <a:pos x="T6" y="T7"/>
                </a:cxn>
                <a:cxn ang="0">
                  <a:pos x="T8" y="T9"/>
                </a:cxn>
              </a:cxnLst>
              <a:rect l="0" t="0" r="r" b="b"/>
              <a:pathLst>
                <a:path w="551" h="1101">
                  <a:moveTo>
                    <a:pt x="0" y="1101"/>
                  </a:moveTo>
                  <a:lnTo>
                    <a:pt x="97" y="1101"/>
                  </a:lnTo>
                  <a:lnTo>
                    <a:pt x="551" y="0"/>
                  </a:lnTo>
                  <a:lnTo>
                    <a:pt x="453" y="0"/>
                  </a:lnTo>
                  <a:lnTo>
                    <a:pt x="0" y="110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34" name="Freeform 20"/>
            <p:cNvSpPr>
              <a:spLocks/>
            </p:cNvSpPr>
            <p:nvPr userDrawn="1"/>
          </p:nvSpPr>
          <p:spPr bwMode="auto">
            <a:xfrm>
              <a:off x="274638" y="0"/>
              <a:ext cx="877888" cy="1747838"/>
            </a:xfrm>
            <a:custGeom>
              <a:avLst/>
              <a:gdLst>
                <a:gd name="T0" fmla="*/ 456 w 553"/>
                <a:gd name="T1" fmla="*/ 0 h 1101"/>
                <a:gd name="T2" fmla="*/ 0 w 553"/>
                <a:gd name="T3" fmla="*/ 1101 h 1101"/>
                <a:gd name="T4" fmla="*/ 98 w 553"/>
                <a:gd name="T5" fmla="*/ 1101 h 1101"/>
                <a:gd name="T6" fmla="*/ 553 w 553"/>
                <a:gd name="T7" fmla="*/ 0 h 1101"/>
                <a:gd name="T8" fmla="*/ 456 w 553"/>
                <a:gd name="T9" fmla="*/ 0 h 1101"/>
              </a:gdLst>
              <a:ahLst/>
              <a:cxnLst>
                <a:cxn ang="0">
                  <a:pos x="T0" y="T1"/>
                </a:cxn>
                <a:cxn ang="0">
                  <a:pos x="T2" y="T3"/>
                </a:cxn>
                <a:cxn ang="0">
                  <a:pos x="T4" y="T5"/>
                </a:cxn>
                <a:cxn ang="0">
                  <a:pos x="T6" y="T7"/>
                </a:cxn>
                <a:cxn ang="0">
                  <a:pos x="T8" y="T9"/>
                </a:cxn>
              </a:cxnLst>
              <a:rect l="0" t="0" r="r" b="b"/>
              <a:pathLst>
                <a:path w="553" h="1101">
                  <a:moveTo>
                    <a:pt x="456" y="0"/>
                  </a:moveTo>
                  <a:lnTo>
                    <a:pt x="0" y="1101"/>
                  </a:lnTo>
                  <a:lnTo>
                    <a:pt x="98" y="1101"/>
                  </a:lnTo>
                  <a:lnTo>
                    <a:pt x="553" y="0"/>
                  </a:lnTo>
                  <a:lnTo>
                    <a:pt x="456"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grpSp>
    </p:spTree>
    <p:extLst>
      <p:ext uri="{BB962C8B-B14F-4D97-AF65-F5344CB8AC3E}">
        <p14:creationId xmlns:p14="http://schemas.microsoft.com/office/powerpoint/2010/main" val="1628922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38872"/>
            <a:ext cx="11106686" cy="995838"/>
          </a:xfrm>
          <a:noFill/>
        </p:spPr>
        <p:txBody>
          <a:bodyPr wrap="square" tIns="91440" bIns="91440" anchor="t" anchorCtr="0">
            <a:spAutoFit/>
          </a:bodyPr>
          <a:lstStyle>
            <a:lvl1pPr>
              <a:defRPr sz="5882"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1036550"/>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38872"/>
            <a:ext cx="11106686" cy="995838"/>
          </a:xfrm>
          <a:noFill/>
        </p:spPr>
        <p:txBody>
          <a:bodyPr wrap="square" tIns="91440" bIns="91440" anchor="t" anchorCtr="0">
            <a:spAutoFit/>
          </a:bodyPr>
          <a:lstStyle>
            <a:lvl1pPr>
              <a:defRPr sz="5882"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4640930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6076" y="2238872"/>
            <a:ext cx="11106686" cy="995838"/>
          </a:xfrm>
          <a:noFill/>
        </p:spPr>
        <p:txBody>
          <a:bodyPr wrap="square" tIns="91440" bIns="91440" anchor="t" anchorCtr="0">
            <a:spAutoFit/>
          </a:bodyPr>
          <a:lstStyle>
            <a:lvl1pPr>
              <a:defRPr sz="5882"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92661089"/>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_charcoal_BUILD LOGO">
    <p:bg>
      <p:bgPr>
        <a:solidFill>
          <a:schemeClr val="bg1"/>
        </a:solidFill>
        <a:effectLst/>
      </p:bgPr>
    </p:bg>
    <p:spTree>
      <p:nvGrpSpPr>
        <p:cNvPr id="1" name=""/>
        <p:cNvGrpSpPr/>
        <p:nvPr/>
      </p:nvGrpSpPr>
      <p:grpSpPr>
        <a:xfrm>
          <a:off x="0" y="0"/>
          <a:ext cx="0" cy="0"/>
          <a:chOff x="0" y="0"/>
          <a:chExt cx="0" cy="0"/>
        </a:xfrm>
      </p:grpSpPr>
      <p:sp>
        <p:nvSpPr>
          <p:cNvPr id="4" name="Freeform 3"/>
          <p:cNvSpPr>
            <a:spLocks noEditPoints="1"/>
          </p:cNvSpPr>
          <p:nvPr userDrawn="1"/>
        </p:nvSpPr>
        <p:spPr bwMode="black">
          <a:xfrm>
            <a:off x="10533078" y="6220469"/>
            <a:ext cx="1380558" cy="346464"/>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287214337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_blue_BUILD LOGO">
    <p:bg>
      <p:bgPr>
        <a:solidFill>
          <a:schemeClr val="accent1"/>
        </a:solidFill>
        <a:effectLst/>
      </p:bgPr>
    </p:bg>
    <p:spTree>
      <p:nvGrpSpPr>
        <p:cNvPr id="1" name=""/>
        <p:cNvGrpSpPr/>
        <p:nvPr/>
      </p:nvGrpSpPr>
      <p:grpSpPr>
        <a:xfrm>
          <a:off x="0" y="0"/>
          <a:ext cx="0" cy="0"/>
          <a:chOff x="0" y="0"/>
          <a:chExt cx="0" cy="0"/>
        </a:xfrm>
      </p:grpSpPr>
      <p:sp>
        <p:nvSpPr>
          <p:cNvPr id="3" name="Freeform 2"/>
          <p:cNvSpPr>
            <a:spLocks noEditPoints="1"/>
          </p:cNvSpPr>
          <p:nvPr userDrawn="1"/>
        </p:nvSpPr>
        <p:spPr bwMode="black">
          <a:xfrm>
            <a:off x="10533078" y="6220469"/>
            <a:ext cx="1380558" cy="346464"/>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1174125559"/>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_gray_BUILD LOGO">
    <p:bg>
      <p:bgPr>
        <a:solidFill>
          <a:schemeClr val="accent2"/>
        </a:solidFill>
        <a:effectLst/>
      </p:bgPr>
    </p:bg>
    <p:spTree>
      <p:nvGrpSpPr>
        <p:cNvPr id="1" name=""/>
        <p:cNvGrpSpPr/>
        <p:nvPr/>
      </p:nvGrpSpPr>
      <p:grpSpPr>
        <a:xfrm>
          <a:off x="0" y="0"/>
          <a:ext cx="0" cy="0"/>
          <a:chOff x="0" y="0"/>
          <a:chExt cx="0" cy="0"/>
        </a:xfrm>
      </p:grpSpPr>
      <p:sp>
        <p:nvSpPr>
          <p:cNvPr id="3" name="Freeform 2"/>
          <p:cNvSpPr>
            <a:spLocks noEditPoints="1"/>
          </p:cNvSpPr>
          <p:nvPr userDrawn="1"/>
        </p:nvSpPr>
        <p:spPr bwMode="black">
          <a:xfrm>
            <a:off x="10533078" y="6220469"/>
            <a:ext cx="1380558" cy="346464"/>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1551365037"/>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_silver_BUILD LOGO">
    <p:bg>
      <p:bgPr>
        <a:solidFill>
          <a:schemeClr val="bg2"/>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10533078" y="6220469"/>
            <a:ext cx="1380558" cy="346464"/>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333333"/>
              </a:solidFill>
              <a:effectLst/>
              <a:uLnTx/>
              <a:uFillTx/>
              <a:latin typeface="Segoe UI"/>
              <a:ea typeface="+mn-ea"/>
              <a:cs typeface="+mn-cs"/>
            </a:endParaRPr>
          </a:p>
        </p:txBody>
      </p:sp>
    </p:spTree>
    <p:extLst>
      <p:ext uri="{BB962C8B-B14F-4D97-AF65-F5344CB8AC3E}">
        <p14:creationId xmlns:p14="http://schemas.microsoft.com/office/powerpoint/2010/main" val="233898328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_charcoal">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613751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_gray">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77366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_blu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539455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_Accent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66" y="1953628"/>
            <a:ext cx="7514819" cy="2716378"/>
          </a:xfrm>
          <a:noFill/>
        </p:spPr>
        <p:txBody>
          <a:bodyPr tIns="91440" bIns="91440" anchor="t" anchorCtr="0"/>
          <a:lstStyle>
            <a:lvl1pPr>
              <a:defRPr sz="7058" spc="-98" baseline="0">
                <a:gradFill>
                  <a:gsLst>
                    <a:gs pos="1250">
                      <a:schemeClr val="bg1"/>
                    </a:gs>
                    <a:gs pos="100000">
                      <a:schemeClr val="bg1"/>
                    </a:gs>
                  </a:gsLst>
                  <a:lin ang="5400000" scaled="0"/>
                </a:gradFill>
              </a:defRPr>
            </a:lvl1pPr>
          </a:lstStyle>
          <a:p>
            <a:r>
              <a:rPr lang="en-US" dirty="0" smtClean="0"/>
              <a:t>Demo title</a:t>
            </a:r>
            <a:endParaRPr lang="en-US" dirty="0"/>
          </a:p>
        </p:txBody>
      </p:sp>
      <p:sp>
        <p:nvSpPr>
          <p:cNvPr id="5" name="Text Placeholder 4"/>
          <p:cNvSpPr>
            <a:spLocks noGrp="1"/>
          </p:cNvSpPr>
          <p:nvPr userDrawn="1">
            <p:ph type="body" sz="quarter" idx="12" hasCustomPrompt="1"/>
          </p:nvPr>
        </p:nvSpPr>
        <p:spPr>
          <a:xfrm>
            <a:off x="2794067" y="4183527"/>
            <a:ext cx="9860674" cy="1793881"/>
          </a:xfrm>
          <a:noFill/>
        </p:spPr>
        <p:txBody>
          <a:bodyPr lIns="146304" tIns="91440" rIns="146304" bIns="91440">
            <a:noAutofit/>
          </a:bodyPr>
          <a:lstStyle>
            <a:lvl1pPr marL="0" indent="0">
              <a:spcBef>
                <a:spcPts val="0"/>
              </a:spcBef>
              <a:buNone/>
              <a:defRPr sz="2353" spc="0" baseline="0">
                <a:gradFill>
                  <a:gsLst>
                    <a:gs pos="1250">
                      <a:schemeClr val="bg1"/>
                    </a:gs>
                    <a:gs pos="100000">
                      <a:schemeClr val="bg1"/>
                    </a:gs>
                  </a:gsLst>
                  <a:lin ang="5400000" scaled="0"/>
                </a:gradFill>
                <a:latin typeface="+mn-lt"/>
              </a:defRPr>
            </a:lvl1pPr>
          </a:lstStyle>
          <a:p>
            <a:pPr lvl="0"/>
            <a:r>
              <a:rPr lang="en-US" dirty="0" smtClean="0"/>
              <a:t>Speaker Name</a:t>
            </a:r>
          </a:p>
        </p:txBody>
      </p:sp>
      <p:grpSp>
        <p:nvGrpSpPr>
          <p:cNvPr id="35" name="Group 34"/>
          <p:cNvGrpSpPr/>
          <p:nvPr userDrawn="1"/>
        </p:nvGrpSpPr>
        <p:grpSpPr>
          <a:xfrm>
            <a:off x="634064" y="2084621"/>
            <a:ext cx="1802167" cy="2511982"/>
            <a:chOff x="274638" y="0"/>
            <a:chExt cx="1254126" cy="1747838"/>
          </a:xfrm>
          <a:solidFill>
            <a:schemeClr val="bg1"/>
          </a:solidFill>
        </p:grpSpPr>
        <p:sp>
          <p:nvSpPr>
            <p:cNvPr id="33" name="Freeform 19"/>
            <p:cNvSpPr>
              <a:spLocks/>
            </p:cNvSpPr>
            <p:nvPr userDrawn="1"/>
          </p:nvSpPr>
          <p:spPr bwMode="auto">
            <a:xfrm>
              <a:off x="654051" y="0"/>
              <a:ext cx="874713" cy="1747838"/>
            </a:xfrm>
            <a:custGeom>
              <a:avLst/>
              <a:gdLst>
                <a:gd name="T0" fmla="*/ 0 w 551"/>
                <a:gd name="T1" fmla="*/ 1101 h 1101"/>
                <a:gd name="T2" fmla="*/ 97 w 551"/>
                <a:gd name="T3" fmla="*/ 1101 h 1101"/>
                <a:gd name="T4" fmla="*/ 551 w 551"/>
                <a:gd name="T5" fmla="*/ 0 h 1101"/>
                <a:gd name="T6" fmla="*/ 453 w 551"/>
                <a:gd name="T7" fmla="*/ 0 h 1101"/>
                <a:gd name="T8" fmla="*/ 0 w 551"/>
                <a:gd name="T9" fmla="*/ 1101 h 1101"/>
              </a:gdLst>
              <a:ahLst/>
              <a:cxnLst>
                <a:cxn ang="0">
                  <a:pos x="T0" y="T1"/>
                </a:cxn>
                <a:cxn ang="0">
                  <a:pos x="T2" y="T3"/>
                </a:cxn>
                <a:cxn ang="0">
                  <a:pos x="T4" y="T5"/>
                </a:cxn>
                <a:cxn ang="0">
                  <a:pos x="T6" y="T7"/>
                </a:cxn>
                <a:cxn ang="0">
                  <a:pos x="T8" y="T9"/>
                </a:cxn>
              </a:cxnLst>
              <a:rect l="0" t="0" r="r" b="b"/>
              <a:pathLst>
                <a:path w="551" h="1101">
                  <a:moveTo>
                    <a:pt x="0" y="1101"/>
                  </a:moveTo>
                  <a:lnTo>
                    <a:pt x="97" y="1101"/>
                  </a:lnTo>
                  <a:lnTo>
                    <a:pt x="551" y="0"/>
                  </a:lnTo>
                  <a:lnTo>
                    <a:pt x="453" y="0"/>
                  </a:lnTo>
                  <a:lnTo>
                    <a:pt x="0" y="110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34" name="Freeform 20"/>
            <p:cNvSpPr>
              <a:spLocks/>
            </p:cNvSpPr>
            <p:nvPr userDrawn="1"/>
          </p:nvSpPr>
          <p:spPr bwMode="auto">
            <a:xfrm>
              <a:off x="274638" y="0"/>
              <a:ext cx="877888" cy="1747838"/>
            </a:xfrm>
            <a:custGeom>
              <a:avLst/>
              <a:gdLst>
                <a:gd name="T0" fmla="*/ 456 w 553"/>
                <a:gd name="T1" fmla="*/ 0 h 1101"/>
                <a:gd name="T2" fmla="*/ 0 w 553"/>
                <a:gd name="T3" fmla="*/ 1101 h 1101"/>
                <a:gd name="T4" fmla="*/ 98 w 553"/>
                <a:gd name="T5" fmla="*/ 1101 h 1101"/>
                <a:gd name="T6" fmla="*/ 553 w 553"/>
                <a:gd name="T7" fmla="*/ 0 h 1101"/>
                <a:gd name="T8" fmla="*/ 456 w 553"/>
                <a:gd name="T9" fmla="*/ 0 h 1101"/>
              </a:gdLst>
              <a:ahLst/>
              <a:cxnLst>
                <a:cxn ang="0">
                  <a:pos x="T0" y="T1"/>
                </a:cxn>
                <a:cxn ang="0">
                  <a:pos x="T2" y="T3"/>
                </a:cxn>
                <a:cxn ang="0">
                  <a:pos x="T4" y="T5"/>
                </a:cxn>
                <a:cxn ang="0">
                  <a:pos x="T6" y="T7"/>
                </a:cxn>
                <a:cxn ang="0">
                  <a:pos x="T8" y="T9"/>
                </a:cxn>
              </a:cxnLst>
              <a:rect l="0" t="0" r="r" b="b"/>
              <a:pathLst>
                <a:path w="553" h="1101">
                  <a:moveTo>
                    <a:pt x="456" y="0"/>
                  </a:moveTo>
                  <a:lnTo>
                    <a:pt x="0" y="1101"/>
                  </a:lnTo>
                  <a:lnTo>
                    <a:pt x="98" y="1101"/>
                  </a:lnTo>
                  <a:lnTo>
                    <a:pt x="553" y="0"/>
                  </a:lnTo>
                  <a:lnTo>
                    <a:pt x="456"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grpSp>
    </p:spTree>
    <p:extLst>
      <p:ext uri="{BB962C8B-B14F-4D97-AF65-F5344CB8AC3E}">
        <p14:creationId xmlns:p14="http://schemas.microsoft.com/office/powerpoint/2010/main" val="350570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_silver">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31959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_cyan">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50191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marL="0" marR="0" lvl="0" indent="0" algn="l" defTabSz="913924" rtl="0" eaLnBrk="0" fontAlgn="auto" latinLnBrk="0" hangingPunct="0">
              <a:lnSpc>
                <a:spcPct val="100000"/>
              </a:lnSpc>
              <a:spcBef>
                <a:spcPts val="0"/>
              </a:spcBef>
              <a:spcAft>
                <a:spcPts val="0"/>
              </a:spcAft>
              <a:buClrTx/>
              <a:buSzTx/>
              <a:buFontTx/>
              <a:buNone/>
              <a:tabLst/>
              <a:defRPr/>
            </a:pPr>
            <a:r>
              <a:rPr kumimoji="0" lang="en-US" sz="686"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rPr>
              <a:t>© </a:t>
            </a:r>
            <a:r>
              <a:rPr kumimoji="0" lang="en-US" sz="686" b="0" i="0" u="none" strike="noStrike" kern="1200" cap="none" spc="0" normalizeH="0" baseline="0" noProof="0" dirty="0" smtClean="0">
                <a:ln>
                  <a:noFill/>
                </a:ln>
                <a:gradFill>
                  <a:gsLst>
                    <a:gs pos="0">
                      <a:srgbClr val="FFFFFF"/>
                    </a:gs>
                    <a:gs pos="100000">
                      <a:srgbClr val="FFFFFF"/>
                    </a:gs>
                  </a:gsLst>
                  <a:lin ang="5400000" scaled="0"/>
                </a:gradFill>
                <a:effectLst/>
                <a:uLnTx/>
                <a:uFillTx/>
                <a:latin typeface="Segoe UI"/>
                <a:ea typeface="+mn-ea"/>
                <a:cs typeface="Segoe UI" pitchFamily="34" charset="0"/>
              </a:rPr>
              <a:t>2014 </a:t>
            </a:r>
            <a:r>
              <a:rPr kumimoji="0" lang="en-US" sz="686"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Segoe UI" pitchFamily="34" charset="0"/>
              </a:rPr>
              <a:t>Microsoft Corporation. All rights reserved. </a:t>
            </a:r>
          </a:p>
        </p:txBody>
      </p:sp>
      <p:pic>
        <p:nvPicPr>
          <p:cNvPr id="4" name="Picture 3"/>
          <p:cNvPicPr>
            <a:picLocks noChangeAspect="1"/>
          </p:cNvPicPr>
          <p:nvPr userDrawn="1"/>
        </p:nvPicPr>
        <p:blipFill>
          <a:blip r:embed="rId2"/>
          <a:stretch>
            <a:fillRect/>
          </a:stretch>
        </p:blipFill>
        <p:spPr bwMode="black">
          <a:xfrm>
            <a:off x="450205" y="3083652"/>
            <a:ext cx="3227129" cy="692059"/>
          </a:xfrm>
          <a:prstGeom prst="rect">
            <a:avLst/>
          </a:prstGeom>
        </p:spPr>
      </p:pic>
    </p:spTree>
    <p:extLst>
      <p:ext uri="{BB962C8B-B14F-4D97-AF65-F5344CB8AC3E}">
        <p14:creationId xmlns:p14="http://schemas.microsoft.com/office/powerpoint/2010/main" val="88259064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5681068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accent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37634" y="2666550"/>
            <a:ext cx="12818875" cy="1796217"/>
          </a:xfrm>
          <a:noFill/>
        </p:spPr>
        <p:txBody>
          <a:bodyPr tIns="91440" bIns="91440" anchor="t" anchorCtr="0"/>
          <a:lstStyle>
            <a:lvl1pPr>
              <a:defRPr sz="9411" spc="-98" baseline="0">
                <a:gradFill>
                  <a:gsLst>
                    <a:gs pos="100000">
                      <a:schemeClr val="tx1"/>
                    </a:gs>
                    <a:gs pos="0">
                      <a:schemeClr val="tx1"/>
                    </a:gs>
                  </a:gsLst>
                  <a:lin ang="5400000" scaled="0"/>
                </a:gradFill>
              </a:defRPr>
            </a:lvl1pPr>
          </a:lstStyle>
          <a:p>
            <a:r>
              <a:rPr lang="en-US" dirty="0" smtClean="0"/>
              <a:t>Section title</a:t>
            </a:r>
            <a:endParaRPr lang="en-US" dirty="0"/>
          </a:p>
        </p:txBody>
      </p:sp>
      <p:pic>
        <p:nvPicPr>
          <p:cNvPr id="3" name="Picture 2"/>
          <p:cNvPicPr>
            <a:picLocks noChangeAspect="1"/>
          </p:cNvPicPr>
          <p:nvPr userDrawn="1"/>
        </p:nvPicPr>
        <p:blipFill>
          <a:blip r:embed="rId2"/>
          <a:stretch>
            <a:fillRect/>
          </a:stretch>
        </p:blipFill>
        <p:spPr>
          <a:xfrm>
            <a:off x="-5377" y="2915308"/>
            <a:ext cx="897489" cy="897615"/>
          </a:xfrm>
          <a:prstGeom prst="rect">
            <a:avLst/>
          </a:prstGeom>
        </p:spPr>
      </p:pic>
      <p:sp>
        <p:nvSpPr>
          <p:cNvPr id="4" name="Rectangle 3"/>
          <p:cNvSpPr/>
          <p:nvPr userDrawn="1"/>
        </p:nvSpPr>
        <p:spPr bwMode="auto">
          <a:xfrm>
            <a:off x="-45296" y="-706281"/>
            <a:ext cx="12282593" cy="17302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9701134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Title ">
    <p:bg>
      <p:bgPr>
        <a:solidFill>
          <a:schemeClr val="tx1"/>
        </a:solidFill>
        <a:effectLst/>
      </p:bgPr>
    </p:bg>
    <p:spTree>
      <p:nvGrpSpPr>
        <p:cNvPr id="1" name=""/>
        <p:cNvGrpSpPr/>
        <p:nvPr/>
      </p:nvGrpSpPr>
      <p:grpSpPr>
        <a:xfrm>
          <a:off x="0" y="0"/>
          <a:ext cx="0" cy="0"/>
          <a:chOff x="0" y="0"/>
          <a:chExt cx="0" cy="0"/>
        </a:xfrm>
      </p:grpSpPr>
      <p:grpSp>
        <p:nvGrpSpPr>
          <p:cNvPr id="5" name="Group 4"/>
          <p:cNvGrpSpPr>
            <a:grpSpLocks noChangeAspect="1"/>
          </p:cNvGrpSpPr>
          <p:nvPr userDrawn="1"/>
        </p:nvGrpSpPr>
        <p:grpSpPr bwMode="auto">
          <a:xfrm>
            <a:off x="1" y="2915309"/>
            <a:ext cx="898023" cy="897615"/>
            <a:chOff x="2519" y="2231"/>
            <a:chExt cx="1673" cy="1672"/>
          </a:xfrm>
        </p:grpSpPr>
        <p:sp>
          <p:nvSpPr>
            <p:cNvPr id="6" name="AutoShape 3"/>
            <p:cNvSpPr>
              <a:spLocks noChangeAspect="1" noChangeArrowheads="1" noTextEdit="1"/>
            </p:cNvSpPr>
            <p:nvPr userDrawn="1"/>
          </p:nvSpPr>
          <p:spPr bwMode="auto">
            <a:xfrm>
              <a:off x="2519" y="2231"/>
              <a:ext cx="1673"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7" name="Rectangle 5"/>
            <p:cNvSpPr>
              <a:spLocks noChangeArrowheads="1"/>
            </p:cNvSpPr>
            <p:nvPr userDrawn="1"/>
          </p:nvSpPr>
          <p:spPr bwMode="auto">
            <a:xfrm>
              <a:off x="2519" y="2231"/>
              <a:ext cx="1671" cy="1670"/>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8" name="Freeform 6"/>
            <p:cNvSpPr>
              <a:spLocks/>
            </p:cNvSpPr>
            <p:nvPr userDrawn="1"/>
          </p:nvSpPr>
          <p:spPr bwMode="auto">
            <a:xfrm>
              <a:off x="2728" y="2542"/>
              <a:ext cx="517" cy="1031"/>
            </a:xfrm>
            <a:custGeom>
              <a:avLst/>
              <a:gdLst>
                <a:gd name="T0" fmla="*/ 92 w 517"/>
                <a:gd name="T1" fmla="*/ 1031 h 1031"/>
                <a:gd name="T2" fmla="*/ 0 w 517"/>
                <a:gd name="T3" fmla="*/ 1031 h 1031"/>
                <a:gd name="T4" fmla="*/ 425 w 517"/>
                <a:gd name="T5" fmla="*/ 0 h 1031"/>
                <a:gd name="T6" fmla="*/ 517 w 517"/>
                <a:gd name="T7" fmla="*/ 0 h 1031"/>
                <a:gd name="T8" fmla="*/ 92 w 517"/>
                <a:gd name="T9" fmla="*/ 1031 h 1031"/>
              </a:gdLst>
              <a:ahLst/>
              <a:cxnLst>
                <a:cxn ang="0">
                  <a:pos x="T0" y="T1"/>
                </a:cxn>
                <a:cxn ang="0">
                  <a:pos x="T2" y="T3"/>
                </a:cxn>
                <a:cxn ang="0">
                  <a:pos x="T4" y="T5"/>
                </a:cxn>
                <a:cxn ang="0">
                  <a:pos x="T6" y="T7"/>
                </a:cxn>
                <a:cxn ang="0">
                  <a:pos x="T8" y="T9"/>
                </a:cxn>
              </a:cxnLst>
              <a:rect l="0" t="0" r="r" b="b"/>
              <a:pathLst>
                <a:path w="517" h="1031">
                  <a:moveTo>
                    <a:pt x="92" y="1031"/>
                  </a:moveTo>
                  <a:lnTo>
                    <a:pt x="0" y="1031"/>
                  </a:lnTo>
                  <a:lnTo>
                    <a:pt x="425" y="0"/>
                  </a:lnTo>
                  <a:lnTo>
                    <a:pt x="517" y="0"/>
                  </a:lnTo>
                  <a:lnTo>
                    <a:pt x="92" y="10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9" name="Freeform 7"/>
            <p:cNvSpPr>
              <a:spLocks noEditPoints="1"/>
            </p:cNvSpPr>
            <p:nvPr userDrawn="1"/>
          </p:nvSpPr>
          <p:spPr bwMode="auto">
            <a:xfrm>
              <a:off x="3288" y="2542"/>
              <a:ext cx="693" cy="1048"/>
            </a:xfrm>
            <a:custGeom>
              <a:avLst/>
              <a:gdLst>
                <a:gd name="T0" fmla="*/ 292 w 292"/>
                <a:gd name="T1" fmla="*/ 276 h 442"/>
                <a:gd name="T2" fmla="*/ 283 w 292"/>
                <a:gd name="T3" fmla="*/ 342 h 442"/>
                <a:gd name="T4" fmla="*/ 257 w 292"/>
                <a:gd name="T5" fmla="*/ 395 h 442"/>
                <a:gd name="T6" fmla="*/ 213 w 292"/>
                <a:gd name="T7" fmla="*/ 430 h 442"/>
                <a:gd name="T8" fmla="*/ 154 w 292"/>
                <a:gd name="T9" fmla="*/ 442 h 442"/>
                <a:gd name="T10" fmla="*/ 126 w 292"/>
                <a:gd name="T11" fmla="*/ 439 h 442"/>
                <a:gd name="T12" fmla="*/ 102 w 292"/>
                <a:gd name="T13" fmla="*/ 429 h 442"/>
                <a:gd name="T14" fmla="*/ 84 w 292"/>
                <a:gd name="T15" fmla="*/ 415 h 442"/>
                <a:gd name="T16" fmla="*/ 69 w 292"/>
                <a:gd name="T17" fmla="*/ 397 h 442"/>
                <a:gd name="T18" fmla="*/ 68 w 292"/>
                <a:gd name="T19" fmla="*/ 397 h 442"/>
                <a:gd name="T20" fmla="*/ 68 w 292"/>
                <a:gd name="T21" fmla="*/ 435 h 442"/>
                <a:gd name="T22" fmla="*/ 0 w 292"/>
                <a:gd name="T23" fmla="*/ 435 h 442"/>
                <a:gd name="T24" fmla="*/ 0 w 292"/>
                <a:gd name="T25" fmla="*/ 107 h 442"/>
                <a:gd name="T26" fmla="*/ 44 w 292"/>
                <a:gd name="T27" fmla="*/ 0 h 442"/>
                <a:gd name="T28" fmla="*/ 68 w 292"/>
                <a:gd name="T29" fmla="*/ 0 h 442"/>
                <a:gd name="T30" fmla="*/ 68 w 292"/>
                <a:gd name="T31" fmla="*/ 182 h 442"/>
                <a:gd name="T32" fmla="*/ 69 w 292"/>
                <a:gd name="T33" fmla="*/ 182 h 442"/>
                <a:gd name="T34" fmla="*/ 87 w 292"/>
                <a:gd name="T35" fmla="*/ 160 h 442"/>
                <a:gd name="T36" fmla="*/ 109 w 292"/>
                <a:gd name="T37" fmla="*/ 142 h 442"/>
                <a:gd name="T38" fmla="*/ 136 w 292"/>
                <a:gd name="T39" fmla="*/ 131 h 442"/>
                <a:gd name="T40" fmla="*/ 169 w 292"/>
                <a:gd name="T41" fmla="*/ 127 h 442"/>
                <a:gd name="T42" fmla="*/ 224 w 292"/>
                <a:gd name="T43" fmla="*/ 139 h 442"/>
                <a:gd name="T44" fmla="*/ 263 w 292"/>
                <a:gd name="T45" fmla="*/ 171 h 442"/>
                <a:gd name="T46" fmla="*/ 285 w 292"/>
                <a:gd name="T47" fmla="*/ 219 h 442"/>
                <a:gd name="T48" fmla="*/ 292 w 292"/>
                <a:gd name="T49" fmla="*/ 276 h 442"/>
                <a:gd name="T50" fmla="*/ 222 w 292"/>
                <a:gd name="T51" fmla="*/ 275 h 442"/>
                <a:gd name="T52" fmla="*/ 217 w 292"/>
                <a:gd name="T53" fmla="*/ 237 h 442"/>
                <a:gd name="T54" fmla="*/ 202 w 292"/>
                <a:gd name="T55" fmla="*/ 207 h 442"/>
                <a:gd name="T56" fmla="*/ 178 w 292"/>
                <a:gd name="T57" fmla="*/ 189 h 442"/>
                <a:gd name="T58" fmla="*/ 146 w 292"/>
                <a:gd name="T59" fmla="*/ 182 h 442"/>
                <a:gd name="T60" fmla="*/ 114 w 292"/>
                <a:gd name="T61" fmla="*/ 189 h 442"/>
                <a:gd name="T62" fmla="*/ 89 w 292"/>
                <a:gd name="T63" fmla="*/ 207 h 442"/>
                <a:gd name="T64" fmla="*/ 73 w 292"/>
                <a:gd name="T65" fmla="*/ 235 h 442"/>
                <a:gd name="T66" fmla="*/ 67 w 292"/>
                <a:gd name="T67" fmla="*/ 271 h 442"/>
                <a:gd name="T68" fmla="*/ 67 w 292"/>
                <a:gd name="T69" fmla="*/ 311 h 442"/>
                <a:gd name="T70" fmla="*/ 73 w 292"/>
                <a:gd name="T71" fmla="*/ 340 h 442"/>
                <a:gd name="T72" fmla="*/ 88 w 292"/>
                <a:gd name="T73" fmla="*/ 364 h 442"/>
                <a:gd name="T74" fmla="*/ 111 w 292"/>
                <a:gd name="T75" fmla="*/ 381 h 442"/>
                <a:gd name="T76" fmla="*/ 140 w 292"/>
                <a:gd name="T77" fmla="*/ 387 h 442"/>
                <a:gd name="T78" fmla="*/ 174 w 292"/>
                <a:gd name="T79" fmla="*/ 379 h 442"/>
                <a:gd name="T80" fmla="*/ 200 w 292"/>
                <a:gd name="T81" fmla="*/ 359 h 442"/>
                <a:gd name="T82" fmla="*/ 216 w 292"/>
                <a:gd name="T83" fmla="*/ 324 h 442"/>
                <a:gd name="T84" fmla="*/ 222 w 292"/>
                <a:gd name="T85" fmla="*/ 27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2" h="442">
                  <a:moveTo>
                    <a:pt x="292" y="276"/>
                  </a:moveTo>
                  <a:cubicBezTo>
                    <a:pt x="292" y="300"/>
                    <a:pt x="289" y="322"/>
                    <a:pt x="283" y="342"/>
                  </a:cubicBezTo>
                  <a:cubicBezTo>
                    <a:pt x="277" y="363"/>
                    <a:pt x="268" y="380"/>
                    <a:pt x="257" y="395"/>
                  </a:cubicBezTo>
                  <a:cubicBezTo>
                    <a:pt x="245" y="410"/>
                    <a:pt x="231" y="421"/>
                    <a:pt x="213" y="430"/>
                  </a:cubicBezTo>
                  <a:cubicBezTo>
                    <a:pt x="196" y="438"/>
                    <a:pt x="177" y="442"/>
                    <a:pt x="154" y="442"/>
                  </a:cubicBezTo>
                  <a:cubicBezTo>
                    <a:pt x="144" y="442"/>
                    <a:pt x="135" y="441"/>
                    <a:pt x="126" y="439"/>
                  </a:cubicBezTo>
                  <a:cubicBezTo>
                    <a:pt x="117" y="436"/>
                    <a:pt x="109" y="433"/>
                    <a:pt x="102" y="429"/>
                  </a:cubicBezTo>
                  <a:cubicBezTo>
                    <a:pt x="95" y="425"/>
                    <a:pt x="89" y="420"/>
                    <a:pt x="84" y="415"/>
                  </a:cubicBezTo>
                  <a:cubicBezTo>
                    <a:pt x="78" y="409"/>
                    <a:pt x="73" y="403"/>
                    <a:pt x="69" y="397"/>
                  </a:cubicBezTo>
                  <a:cubicBezTo>
                    <a:pt x="68" y="397"/>
                    <a:pt x="68" y="397"/>
                    <a:pt x="68" y="397"/>
                  </a:cubicBezTo>
                  <a:cubicBezTo>
                    <a:pt x="68" y="435"/>
                    <a:pt x="68" y="435"/>
                    <a:pt x="68" y="435"/>
                  </a:cubicBezTo>
                  <a:cubicBezTo>
                    <a:pt x="0" y="435"/>
                    <a:pt x="0" y="435"/>
                    <a:pt x="0" y="435"/>
                  </a:cubicBezTo>
                  <a:cubicBezTo>
                    <a:pt x="0" y="107"/>
                    <a:pt x="0" y="107"/>
                    <a:pt x="0" y="107"/>
                  </a:cubicBezTo>
                  <a:cubicBezTo>
                    <a:pt x="44" y="0"/>
                    <a:pt x="44" y="0"/>
                    <a:pt x="44" y="0"/>
                  </a:cubicBezTo>
                  <a:cubicBezTo>
                    <a:pt x="68" y="0"/>
                    <a:pt x="68" y="0"/>
                    <a:pt x="68" y="0"/>
                  </a:cubicBezTo>
                  <a:cubicBezTo>
                    <a:pt x="68" y="182"/>
                    <a:pt x="68" y="182"/>
                    <a:pt x="68" y="182"/>
                  </a:cubicBezTo>
                  <a:cubicBezTo>
                    <a:pt x="69" y="182"/>
                    <a:pt x="69" y="182"/>
                    <a:pt x="69" y="182"/>
                  </a:cubicBezTo>
                  <a:cubicBezTo>
                    <a:pt x="74" y="174"/>
                    <a:pt x="80" y="166"/>
                    <a:pt x="87" y="160"/>
                  </a:cubicBezTo>
                  <a:cubicBezTo>
                    <a:pt x="93" y="153"/>
                    <a:pt x="101" y="147"/>
                    <a:pt x="109" y="142"/>
                  </a:cubicBezTo>
                  <a:cubicBezTo>
                    <a:pt x="117" y="137"/>
                    <a:pt x="126" y="134"/>
                    <a:pt x="136" y="131"/>
                  </a:cubicBezTo>
                  <a:cubicBezTo>
                    <a:pt x="146" y="128"/>
                    <a:pt x="157" y="127"/>
                    <a:pt x="169" y="127"/>
                  </a:cubicBezTo>
                  <a:cubicBezTo>
                    <a:pt x="190" y="127"/>
                    <a:pt x="209" y="131"/>
                    <a:pt x="224" y="139"/>
                  </a:cubicBezTo>
                  <a:cubicBezTo>
                    <a:pt x="240" y="147"/>
                    <a:pt x="253" y="158"/>
                    <a:pt x="263" y="171"/>
                  </a:cubicBezTo>
                  <a:cubicBezTo>
                    <a:pt x="273" y="185"/>
                    <a:pt x="280" y="201"/>
                    <a:pt x="285" y="219"/>
                  </a:cubicBezTo>
                  <a:cubicBezTo>
                    <a:pt x="290" y="237"/>
                    <a:pt x="292" y="256"/>
                    <a:pt x="292" y="276"/>
                  </a:cubicBezTo>
                  <a:moveTo>
                    <a:pt x="222" y="275"/>
                  </a:moveTo>
                  <a:cubicBezTo>
                    <a:pt x="222" y="261"/>
                    <a:pt x="220" y="248"/>
                    <a:pt x="217" y="237"/>
                  </a:cubicBezTo>
                  <a:cubicBezTo>
                    <a:pt x="213" y="225"/>
                    <a:pt x="208" y="215"/>
                    <a:pt x="202" y="207"/>
                  </a:cubicBezTo>
                  <a:cubicBezTo>
                    <a:pt x="195" y="199"/>
                    <a:pt x="188" y="193"/>
                    <a:pt x="178" y="189"/>
                  </a:cubicBezTo>
                  <a:cubicBezTo>
                    <a:pt x="169" y="184"/>
                    <a:pt x="158" y="182"/>
                    <a:pt x="146" y="182"/>
                  </a:cubicBezTo>
                  <a:cubicBezTo>
                    <a:pt x="135" y="182"/>
                    <a:pt x="124" y="184"/>
                    <a:pt x="114" y="189"/>
                  </a:cubicBezTo>
                  <a:cubicBezTo>
                    <a:pt x="105" y="193"/>
                    <a:pt x="96" y="199"/>
                    <a:pt x="89" y="207"/>
                  </a:cubicBezTo>
                  <a:cubicBezTo>
                    <a:pt x="82" y="215"/>
                    <a:pt x="77" y="224"/>
                    <a:pt x="73" y="235"/>
                  </a:cubicBezTo>
                  <a:cubicBezTo>
                    <a:pt x="69" y="246"/>
                    <a:pt x="67" y="258"/>
                    <a:pt x="67" y="271"/>
                  </a:cubicBezTo>
                  <a:cubicBezTo>
                    <a:pt x="67" y="311"/>
                    <a:pt x="67" y="311"/>
                    <a:pt x="67" y="311"/>
                  </a:cubicBezTo>
                  <a:cubicBezTo>
                    <a:pt x="67" y="321"/>
                    <a:pt x="69" y="331"/>
                    <a:pt x="73" y="340"/>
                  </a:cubicBezTo>
                  <a:cubicBezTo>
                    <a:pt x="76" y="350"/>
                    <a:pt x="81" y="358"/>
                    <a:pt x="88" y="364"/>
                  </a:cubicBezTo>
                  <a:cubicBezTo>
                    <a:pt x="94" y="371"/>
                    <a:pt x="102" y="377"/>
                    <a:pt x="111" y="381"/>
                  </a:cubicBezTo>
                  <a:cubicBezTo>
                    <a:pt x="120" y="385"/>
                    <a:pt x="129" y="387"/>
                    <a:pt x="140" y="387"/>
                  </a:cubicBezTo>
                  <a:cubicBezTo>
                    <a:pt x="152" y="387"/>
                    <a:pt x="164" y="384"/>
                    <a:pt x="174" y="379"/>
                  </a:cubicBezTo>
                  <a:cubicBezTo>
                    <a:pt x="184" y="375"/>
                    <a:pt x="193" y="368"/>
                    <a:pt x="200" y="359"/>
                  </a:cubicBezTo>
                  <a:cubicBezTo>
                    <a:pt x="207" y="349"/>
                    <a:pt x="212" y="338"/>
                    <a:pt x="216" y="324"/>
                  </a:cubicBezTo>
                  <a:cubicBezTo>
                    <a:pt x="220" y="310"/>
                    <a:pt x="222" y="294"/>
                    <a:pt x="222" y="2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grpSp>
      <p:sp>
        <p:nvSpPr>
          <p:cNvPr id="2" name="Title 1"/>
          <p:cNvSpPr>
            <a:spLocks noGrp="1"/>
          </p:cNvSpPr>
          <p:nvPr>
            <p:ph type="title" hasCustomPrompt="1"/>
          </p:nvPr>
        </p:nvSpPr>
        <p:spPr>
          <a:xfrm>
            <a:off x="1837634" y="2666550"/>
            <a:ext cx="12818875" cy="1796217"/>
          </a:xfrm>
          <a:noFill/>
        </p:spPr>
        <p:txBody>
          <a:bodyPr tIns="91440" bIns="91440" anchor="t" anchorCtr="0"/>
          <a:lstStyle>
            <a:lvl1pPr>
              <a:defRPr sz="9411" spc="-98" baseline="0">
                <a:gradFill>
                  <a:gsLst>
                    <a:gs pos="100000">
                      <a:schemeClr val="accent1"/>
                    </a:gs>
                    <a:gs pos="0">
                      <a:schemeClr val="bg1"/>
                    </a:gs>
                  </a:gsLst>
                  <a:lin ang="5400000" scaled="0"/>
                </a:gradFill>
              </a:defRPr>
            </a:lvl1pPr>
          </a:lstStyle>
          <a:p>
            <a:r>
              <a:rPr lang="en-US" dirty="0" smtClean="0"/>
              <a:t>Section title</a:t>
            </a:r>
            <a:endParaRPr lang="en-US" dirty="0"/>
          </a:p>
        </p:txBody>
      </p:sp>
      <p:sp>
        <p:nvSpPr>
          <p:cNvPr id="4" name="Rectangle 3"/>
          <p:cNvSpPr/>
          <p:nvPr userDrawn="1"/>
        </p:nvSpPr>
        <p:spPr bwMode="auto">
          <a:xfrm>
            <a:off x="-45296" y="-706281"/>
            <a:ext cx="12282593" cy="17302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5355094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1" y="1217195"/>
            <a:ext cx="5378548" cy="1763530"/>
          </a:xfrm>
          <a:prstGeom prst="rect">
            <a:avLst/>
          </a:prstGeom>
        </p:spPr>
        <p:txBody>
          <a:bodyPr/>
          <a:lstStyle>
            <a:lvl1pPr>
              <a:defRPr sz="7058" baseline="0">
                <a:gradFill>
                  <a:gsLst>
                    <a:gs pos="1250">
                      <a:schemeClr val="accent2"/>
                    </a:gs>
                    <a:gs pos="100000">
                      <a:schemeClr val="accent2"/>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0"/>
            <a:ext cx="6094444" cy="6856100"/>
          </a:xfrm>
          <a:blipFill dpi="0" rotWithShape="1">
            <a:blip r:embed="rId2"/>
            <a:srcRect/>
            <a:tile tx="-190500" ty="0" sx="75000" sy="75000" flip="none" algn="tl"/>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438952795"/>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pos="391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1245" y="1423774"/>
            <a:ext cx="11653523" cy="1931322"/>
          </a:xfrm>
        </p:spPr>
        <p:txBody>
          <a:bodyPr lIns="182880" tIns="146304" rIns="182880" bIns="146304"/>
          <a:lstStyle>
            <a:lvl1pPr marL="0" indent="0">
              <a:buNone/>
              <a:defRPr sz="2745">
                <a:gradFill>
                  <a:gsLst>
                    <a:gs pos="1250">
                      <a:schemeClr val="accent1"/>
                    </a:gs>
                    <a:gs pos="99000">
                      <a:schemeClr val="accent1"/>
                    </a:gs>
                  </a:gsLst>
                  <a:lin ang="5400000" scaled="0"/>
                </a:gradFill>
                <a:latin typeface="+mn-lt"/>
              </a:defRPr>
            </a:lvl1pPr>
            <a:lvl2pPr marL="277880" indent="-277880">
              <a:buClr>
                <a:schemeClr val="tx1"/>
              </a:buClr>
              <a:buFont typeface="Wingdings" panose="05000000000000000000" pitchFamily="2" charset="2"/>
              <a:buChar char="§"/>
              <a:defRPr lang="en-US" sz="1961" kern="1200" spc="0" baseline="0" dirty="0" smtClean="0">
                <a:gradFill>
                  <a:gsLst>
                    <a:gs pos="1250">
                      <a:schemeClr val="tx2"/>
                    </a:gs>
                    <a:gs pos="100000">
                      <a:schemeClr val="tx2"/>
                    </a:gs>
                  </a:gsLst>
                  <a:lin ang="5400000" scaled="0"/>
                </a:gradFill>
                <a:latin typeface="+mn-lt"/>
                <a:ea typeface="+mn-ea"/>
                <a:cs typeface="+mn-cs"/>
              </a:defRPr>
            </a:lvl2pPr>
            <a:lvl3pPr marL="519904" indent="-233060">
              <a:buFont typeface="Wingdings" panose="05000000000000000000" pitchFamily="2" charset="2"/>
              <a:buChar char="§"/>
              <a:defRPr sz="1961">
                <a:gradFill>
                  <a:gsLst>
                    <a:gs pos="1250">
                      <a:schemeClr val="tx2">
                        <a:lumMod val="60000"/>
                        <a:lumOff val="40000"/>
                      </a:schemeClr>
                    </a:gs>
                    <a:gs pos="100000">
                      <a:schemeClr val="tx2">
                        <a:lumMod val="60000"/>
                        <a:lumOff val="40000"/>
                      </a:schemeClr>
                    </a:gs>
                  </a:gsLst>
                  <a:lin ang="5400000" scaled="0"/>
                </a:gradFill>
              </a:defRPr>
            </a:lvl3pPr>
            <a:lvl4pPr marL="690217" indent="-161350">
              <a:buFont typeface="Wingdings" panose="05000000000000000000" pitchFamily="2" charset="2"/>
              <a:buChar char="§"/>
              <a:defRPr sz="1765">
                <a:gradFill>
                  <a:gsLst>
                    <a:gs pos="1250">
                      <a:schemeClr val="tx2">
                        <a:lumMod val="60000"/>
                        <a:lumOff val="40000"/>
                      </a:schemeClr>
                    </a:gs>
                    <a:gs pos="100000">
                      <a:schemeClr val="tx2">
                        <a:lumMod val="60000"/>
                        <a:lumOff val="40000"/>
                      </a:schemeClr>
                    </a:gs>
                  </a:gsLst>
                  <a:lin ang="5400000" scaled="0"/>
                </a:gradFill>
              </a:defRPr>
            </a:lvl4pPr>
            <a:lvl5pPr marL="860531" indent="-179277">
              <a:buFont typeface="Wingdings" panose="05000000000000000000" pitchFamily="2" charset="2"/>
              <a:buChar char="§"/>
              <a:defRPr sz="1765">
                <a:gradFill>
                  <a:gsLst>
                    <a:gs pos="1250">
                      <a:schemeClr val="tx2">
                        <a:lumMod val="60000"/>
                        <a:lumOff val="40000"/>
                      </a:schemeClr>
                    </a:gs>
                    <a:gs pos="100000">
                      <a:schemeClr val="tx2">
                        <a:lumMod val="60000"/>
                        <a:lumOff val="40000"/>
                      </a:schemeClr>
                    </a:gs>
                  </a:gsLst>
                  <a:lin ang="5400000" scaled="0"/>
                </a:gra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18"/>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16277908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90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2-color 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1" y="1427366"/>
            <a:ext cx="5378548" cy="1931322"/>
          </a:xfrm>
        </p:spPr>
        <p:txBody>
          <a:bodyPr wrap="square" lIns="182880" tIns="146304" rIns="182880" bIns="146304">
            <a:spAutoFit/>
          </a:bodyPr>
          <a:lstStyle>
            <a:lvl1pPr marL="0" indent="0">
              <a:spcBef>
                <a:spcPts val="1200"/>
              </a:spcBef>
              <a:buClr>
                <a:schemeClr val="tx1"/>
              </a:buClr>
              <a:buFont typeface="Wingdings" pitchFamily="2" charset="2"/>
              <a:buNone/>
              <a:defRPr sz="2745">
                <a:gradFill>
                  <a:gsLst>
                    <a:gs pos="1250">
                      <a:schemeClr val="accent1"/>
                    </a:gs>
                    <a:gs pos="99000">
                      <a:schemeClr val="accent1"/>
                    </a:gs>
                  </a:gsLst>
                  <a:lin ang="5400000" scaled="0"/>
                </a:gradFill>
                <a:latin typeface="+mn-lt"/>
              </a:defRPr>
            </a:lvl1pPr>
            <a:lvl2pPr marL="336145" indent="-336145">
              <a:buNone/>
              <a:defRPr lang="en-US" sz="1961" kern="1200" spc="0" baseline="0" dirty="0" smtClean="0">
                <a:gradFill>
                  <a:gsLst>
                    <a:gs pos="1250">
                      <a:schemeClr val="tx2"/>
                    </a:gs>
                    <a:gs pos="100000">
                      <a:schemeClr val="tx2"/>
                    </a:gs>
                  </a:gsLst>
                  <a:lin ang="5400000" scaled="0"/>
                </a:gradFill>
                <a:latin typeface="+mn-lt"/>
                <a:ea typeface="+mn-ea"/>
                <a:cs typeface="+mn-cs"/>
              </a:defRPr>
            </a:lvl2pPr>
            <a:lvl3pPr marL="622988" indent="-336145">
              <a:buNone/>
              <a:tabLst/>
              <a:defRPr lang="en-US" sz="1961" kern="1200" spc="0" baseline="0" dirty="0" smtClean="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3pPr>
            <a:lvl4pPr marL="808989" indent="-280121">
              <a:buNone/>
              <a:defRPr lang="en-US" sz="1765" kern="1200" spc="0" baseline="0" dirty="0" smtClean="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4pPr>
            <a:lvl5pPr marL="961374" indent="-280121">
              <a:buNone/>
              <a:tabLst/>
              <a:defRPr lang="en-US" sz="1765" kern="1200" spc="0" baseline="0" dirty="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4" y="1427366"/>
            <a:ext cx="5378548" cy="1931322"/>
          </a:xfrm>
        </p:spPr>
        <p:txBody>
          <a:bodyPr wrap="square" lIns="182880" tIns="146304" rIns="182880" bIns="146304">
            <a:spAutoFit/>
          </a:bodyPr>
          <a:lstStyle>
            <a:lvl1pPr marL="0" indent="0">
              <a:spcBef>
                <a:spcPts val="1200"/>
              </a:spcBef>
              <a:buClr>
                <a:schemeClr val="tx1"/>
              </a:buClr>
              <a:buFont typeface="Wingdings" pitchFamily="2" charset="2"/>
              <a:buNone/>
              <a:defRPr sz="2745">
                <a:gradFill>
                  <a:gsLst>
                    <a:gs pos="1250">
                      <a:schemeClr val="accent1"/>
                    </a:gs>
                    <a:gs pos="99000">
                      <a:schemeClr val="accent1"/>
                    </a:gs>
                  </a:gsLst>
                  <a:lin ang="5400000" scaled="0"/>
                </a:gradFill>
                <a:latin typeface="+mn-lt"/>
              </a:defRPr>
            </a:lvl1pPr>
            <a:lvl2pPr marL="336145" indent="-336145">
              <a:buNone/>
              <a:defRPr lang="en-US" sz="1961" kern="1200" spc="0" baseline="0" dirty="0" smtClean="0">
                <a:gradFill>
                  <a:gsLst>
                    <a:gs pos="1250">
                      <a:schemeClr val="tx2"/>
                    </a:gs>
                    <a:gs pos="100000">
                      <a:schemeClr val="tx2"/>
                    </a:gs>
                  </a:gsLst>
                  <a:lin ang="5400000" scaled="0"/>
                </a:gradFill>
                <a:latin typeface="+mn-lt"/>
                <a:ea typeface="+mn-ea"/>
                <a:cs typeface="+mn-cs"/>
              </a:defRPr>
            </a:lvl2pPr>
            <a:lvl3pPr marL="622988" indent="-336145">
              <a:buNone/>
              <a:tabLst/>
              <a:defRPr lang="en-US" sz="1961" kern="1200" spc="0" baseline="0" dirty="0" smtClean="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3pPr>
            <a:lvl4pPr marL="808989" indent="-280121">
              <a:buNone/>
              <a:defRPr lang="en-US" sz="1765" kern="1200" spc="0" baseline="0" dirty="0" smtClean="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4pPr>
            <a:lvl5pPr marL="961374" indent="-280121">
              <a:buNone/>
              <a:tabLst/>
              <a:defRPr lang="en-US" sz="1765" kern="1200" spc="0" baseline="0" dirty="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6" name="Group 4"/>
          <p:cNvGrpSpPr>
            <a:grpSpLocks noChangeAspect="1"/>
          </p:cNvGrpSpPr>
          <p:nvPr userDrawn="1"/>
        </p:nvGrpSpPr>
        <p:grpSpPr bwMode="auto">
          <a:xfrm>
            <a:off x="10313555" y="6327230"/>
            <a:ext cx="1475366" cy="269276"/>
            <a:chOff x="6627" y="4065"/>
            <a:chExt cx="948" cy="173"/>
          </a:xfrm>
        </p:grpSpPr>
        <p:sp>
          <p:nvSpPr>
            <p:cNvPr id="7" name="AutoShape 3"/>
            <p:cNvSpPr>
              <a:spLocks noChangeAspect="1" noChangeArrowheads="1" noTextEdit="1"/>
            </p:cNvSpPr>
            <p:nvPr userDrawn="1"/>
          </p:nvSpPr>
          <p:spPr bwMode="auto">
            <a:xfrm>
              <a:off x="6627" y="4065"/>
              <a:ext cx="9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8" name="Freeform 5"/>
            <p:cNvSpPr>
              <a:spLocks/>
            </p:cNvSpPr>
            <p:nvPr userDrawn="1"/>
          </p:nvSpPr>
          <p:spPr bwMode="auto">
            <a:xfrm>
              <a:off x="6664" y="4065"/>
              <a:ext cx="84" cy="171"/>
            </a:xfrm>
            <a:custGeom>
              <a:avLst/>
              <a:gdLst>
                <a:gd name="T0" fmla="*/ 15 w 84"/>
                <a:gd name="T1" fmla="*/ 171 h 171"/>
                <a:gd name="T2" fmla="*/ 0 w 84"/>
                <a:gd name="T3" fmla="*/ 171 h 171"/>
                <a:gd name="T4" fmla="*/ 69 w 84"/>
                <a:gd name="T5" fmla="*/ 0 h 171"/>
                <a:gd name="T6" fmla="*/ 84 w 84"/>
                <a:gd name="T7" fmla="*/ 0 h 171"/>
                <a:gd name="T8" fmla="*/ 15 w 84"/>
                <a:gd name="T9" fmla="*/ 171 h 171"/>
              </a:gdLst>
              <a:ahLst/>
              <a:cxnLst>
                <a:cxn ang="0">
                  <a:pos x="T0" y="T1"/>
                </a:cxn>
                <a:cxn ang="0">
                  <a:pos x="T2" y="T3"/>
                </a:cxn>
                <a:cxn ang="0">
                  <a:pos x="T4" y="T5"/>
                </a:cxn>
                <a:cxn ang="0">
                  <a:pos x="T6" y="T7"/>
                </a:cxn>
                <a:cxn ang="0">
                  <a:pos x="T8" y="T9"/>
                </a:cxn>
              </a:cxnLst>
              <a:rect l="0" t="0" r="r" b="b"/>
              <a:pathLst>
                <a:path w="84" h="171">
                  <a:moveTo>
                    <a:pt x="15" y="171"/>
                  </a:moveTo>
                  <a:lnTo>
                    <a:pt x="0" y="171"/>
                  </a:lnTo>
                  <a:lnTo>
                    <a:pt x="69" y="0"/>
                  </a:lnTo>
                  <a:lnTo>
                    <a:pt x="84"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9" name="Freeform 6"/>
            <p:cNvSpPr>
              <a:spLocks/>
            </p:cNvSpPr>
            <p:nvPr userDrawn="1"/>
          </p:nvSpPr>
          <p:spPr bwMode="auto">
            <a:xfrm>
              <a:off x="6627"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0" name="Freeform 7"/>
            <p:cNvSpPr>
              <a:spLocks/>
            </p:cNvSpPr>
            <p:nvPr userDrawn="1"/>
          </p:nvSpPr>
          <p:spPr bwMode="auto">
            <a:xfrm>
              <a:off x="7228" y="4065"/>
              <a:ext cx="85" cy="171"/>
            </a:xfrm>
            <a:custGeom>
              <a:avLst/>
              <a:gdLst>
                <a:gd name="T0" fmla="*/ 15 w 85"/>
                <a:gd name="T1" fmla="*/ 171 h 171"/>
                <a:gd name="T2" fmla="*/ 0 w 85"/>
                <a:gd name="T3" fmla="*/ 171 h 171"/>
                <a:gd name="T4" fmla="*/ 70 w 85"/>
                <a:gd name="T5" fmla="*/ 0 h 171"/>
                <a:gd name="T6" fmla="*/ 85 w 85"/>
                <a:gd name="T7" fmla="*/ 0 h 171"/>
                <a:gd name="T8" fmla="*/ 15 w 85"/>
                <a:gd name="T9" fmla="*/ 171 h 171"/>
              </a:gdLst>
              <a:ahLst/>
              <a:cxnLst>
                <a:cxn ang="0">
                  <a:pos x="T0" y="T1"/>
                </a:cxn>
                <a:cxn ang="0">
                  <a:pos x="T2" y="T3"/>
                </a:cxn>
                <a:cxn ang="0">
                  <a:pos x="T4" y="T5"/>
                </a:cxn>
                <a:cxn ang="0">
                  <a:pos x="T6" y="T7"/>
                </a:cxn>
                <a:cxn ang="0">
                  <a:pos x="T8" y="T9"/>
                </a:cxn>
              </a:cxnLst>
              <a:rect l="0" t="0" r="r" b="b"/>
              <a:pathLst>
                <a:path w="85" h="171">
                  <a:moveTo>
                    <a:pt x="15" y="171"/>
                  </a:moveTo>
                  <a:lnTo>
                    <a:pt x="0" y="171"/>
                  </a:lnTo>
                  <a:lnTo>
                    <a:pt x="70" y="0"/>
                  </a:lnTo>
                  <a:lnTo>
                    <a:pt x="85" y="0"/>
                  </a:lnTo>
                  <a:lnTo>
                    <a:pt x="15" y="171"/>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1" name="Freeform 8"/>
            <p:cNvSpPr>
              <a:spLocks/>
            </p:cNvSpPr>
            <p:nvPr userDrawn="1"/>
          </p:nvSpPr>
          <p:spPr bwMode="auto">
            <a:xfrm>
              <a:off x="6883" y="4121"/>
              <a:ext cx="101" cy="117"/>
            </a:xfrm>
            <a:custGeom>
              <a:avLst/>
              <a:gdLst>
                <a:gd name="T0" fmla="*/ 207 w 278"/>
                <a:gd name="T1" fmla="*/ 312 h 319"/>
                <a:gd name="T2" fmla="*/ 207 w 278"/>
                <a:gd name="T3" fmla="*/ 265 h 319"/>
                <a:gd name="T4" fmla="*/ 206 w 278"/>
                <a:gd name="T5" fmla="*/ 265 h 319"/>
                <a:gd name="T6" fmla="*/ 190 w 278"/>
                <a:gd name="T7" fmla="*/ 286 h 319"/>
                <a:gd name="T8" fmla="*/ 169 w 278"/>
                <a:gd name="T9" fmla="*/ 303 h 319"/>
                <a:gd name="T10" fmla="*/ 142 w 278"/>
                <a:gd name="T11" fmla="*/ 315 h 319"/>
                <a:gd name="T12" fmla="*/ 111 w 278"/>
                <a:gd name="T13" fmla="*/ 319 h 319"/>
                <a:gd name="T14" fmla="*/ 28 w 278"/>
                <a:gd name="T15" fmla="*/ 287 h 319"/>
                <a:gd name="T16" fmla="*/ 0 w 278"/>
                <a:gd name="T17" fmla="*/ 189 h 319"/>
                <a:gd name="T18" fmla="*/ 0 w 278"/>
                <a:gd name="T19" fmla="*/ 0 h 319"/>
                <a:gd name="T20" fmla="*/ 71 w 278"/>
                <a:gd name="T21" fmla="*/ 0 h 319"/>
                <a:gd name="T22" fmla="*/ 71 w 278"/>
                <a:gd name="T23" fmla="*/ 180 h 319"/>
                <a:gd name="T24" fmla="*/ 76 w 278"/>
                <a:gd name="T25" fmla="*/ 218 h 319"/>
                <a:gd name="T26" fmla="*/ 89 w 278"/>
                <a:gd name="T27" fmla="*/ 243 h 319"/>
                <a:gd name="T28" fmla="*/ 110 w 278"/>
                <a:gd name="T29" fmla="*/ 257 h 319"/>
                <a:gd name="T30" fmla="*/ 136 w 278"/>
                <a:gd name="T31" fmla="*/ 262 h 319"/>
                <a:gd name="T32" fmla="*/ 163 w 278"/>
                <a:gd name="T33" fmla="*/ 256 h 319"/>
                <a:gd name="T34" fmla="*/ 186 w 278"/>
                <a:gd name="T35" fmla="*/ 241 h 319"/>
                <a:gd name="T36" fmla="*/ 201 w 278"/>
                <a:gd name="T37" fmla="*/ 215 h 319"/>
                <a:gd name="T38" fmla="*/ 207 w 278"/>
                <a:gd name="T39" fmla="*/ 180 h 319"/>
                <a:gd name="T40" fmla="*/ 207 w 278"/>
                <a:gd name="T41" fmla="*/ 0 h 319"/>
                <a:gd name="T42" fmla="*/ 278 w 278"/>
                <a:gd name="T43" fmla="*/ 0 h 319"/>
                <a:gd name="T44" fmla="*/ 278 w 278"/>
                <a:gd name="T45" fmla="*/ 312 h 319"/>
                <a:gd name="T46" fmla="*/ 207 w 278"/>
                <a:gd name="T47" fmla="*/ 31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319">
                  <a:moveTo>
                    <a:pt x="207" y="312"/>
                  </a:moveTo>
                  <a:cubicBezTo>
                    <a:pt x="207" y="265"/>
                    <a:pt x="207" y="265"/>
                    <a:pt x="207" y="265"/>
                  </a:cubicBezTo>
                  <a:cubicBezTo>
                    <a:pt x="206" y="265"/>
                    <a:pt x="206" y="265"/>
                    <a:pt x="206" y="265"/>
                  </a:cubicBezTo>
                  <a:cubicBezTo>
                    <a:pt x="201" y="272"/>
                    <a:pt x="196" y="279"/>
                    <a:pt x="190" y="286"/>
                  </a:cubicBezTo>
                  <a:cubicBezTo>
                    <a:pt x="184" y="293"/>
                    <a:pt x="177" y="298"/>
                    <a:pt x="169" y="303"/>
                  </a:cubicBezTo>
                  <a:cubicBezTo>
                    <a:pt x="161" y="308"/>
                    <a:pt x="152" y="312"/>
                    <a:pt x="142" y="315"/>
                  </a:cubicBezTo>
                  <a:cubicBezTo>
                    <a:pt x="133" y="318"/>
                    <a:pt x="122" y="319"/>
                    <a:pt x="111" y="319"/>
                  </a:cubicBezTo>
                  <a:cubicBezTo>
                    <a:pt x="75" y="319"/>
                    <a:pt x="48" y="308"/>
                    <a:pt x="28" y="287"/>
                  </a:cubicBezTo>
                  <a:cubicBezTo>
                    <a:pt x="9" y="265"/>
                    <a:pt x="0" y="232"/>
                    <a:pt x="0" y="189"/>
                  </a:cubicBezTo>
                  <a:cubicBezTo>
                    <a:pt x="0" y="0"/>
                    <a:pt x="0" y="0"/>
                    <a:pt x="0" y="0"/>
                  </a:cubicBezTo>
                  <a:cubicBezTo>
                    <a:pt x="71" y="0"/>
                    <a:pt x="71" y="0"/>
                    <a:pt x="71" y="0"/>
                  </a:cubicBezTo>
                  <a:cubicBezTo>
                    <a:pt x="71" y="180"/>
                    <a:pt x="71" y="180"/>
                    <a:pt x="71" y="180"/>
                  </a:cubicBezTo>
                  <a:cubicBezTo>
                    <a:pt x="71" y="195"/>
                    <a:pt x="72" y="208"/>
                    <a:pt x="76" y="218"/>
                  </a:cubicBezTo>
                  <a:cubicBezTo>
                    <a:pt x="79" y="228"/>
                    <a:pt x="83" y="237"/>
                    <a:pt x="89" y="243"/>
                  </a:cubicBezTo>
                  <a:cubicBezTo>
                    <a:pt x="95" y="250"/>
                    <a:pt x="102" y="254"/>
                    <a:pt x="110" y="257"/>
                  </a:cubicBezTo>
                  <a:cubicBezTo>
                    <a:pt x="118" y="260"/>
                    <a:pt x="126" y="262"/>
                    <a:pt x="136" y="262"/>
                  </a:cubicBezTo>
                  <a:cubicBezTo>
                    <a:pt x="146" y="262"/>
                    <a:pt x="155" y="260"/>
                    <a:pt x="163" y="256"/>
                  </a:cubicBezTo>
                  <a:cubicBezTo>
                    <a:pt x="172" y="253"/>
                    <a:pt x="179" y="248"/>
                    <a:pt x="186" y="241"/>
                  </a:cubicBezTo>
                  <a:cubicBezTo>
                    <a:pt x="192" y="234"/>
                    <a:pt x="197" y="225"/>
                    <a:pt x="201" y="215"/>
                  </a:cubicBezTo>
                  <a:cubicBezTo>
                    <a:pt x="205" y="205"/>
                    <a:pt x="207" y="193"/>
                    <a:pt x="207" y="180"/>
                  </a:cubicBezTo>
                  <a:cubicBezTo>
                    <a:pt x="207" y="0"/>
                    <a:pt x="207" y="0"/>
                    <a:pt x="207" y="0"/>
                  </a:cubicBezTo>
                  <a:cubicBezTo>
                    <a:pt x="278" y="0"/>
                    <a:pt x="278" y="0"/>
                    <a:pt x="278" y="0"/>
                  </a:cubicBezTo>
                  <a:cubicBezTo>
                    <a:pt x="278" y="312"/>
                    <a:pt x="278" y="312"/>
                    <a:pt x="278" y="312"/>
                  </a:cubicBezTo>
                  <a:lnTo>
                    <a:pt x="207" y="312"/>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2" name="Freeform 9"/>
            <p:cNvSpPr>
              <a:spLocks/>
            </p:cNvSpPr>
            <p:nvPr userDrawn="1"/>
          </p:nvSpPr>
          <p:spPr bwMode="auto">
            <a:xfrm>
              <a:off x="7008" y="4065"/>
              <a:ext cx="31" cy="30"/>
            </a:xfrm>
            <a:custGeom>
              <a:avLst/>
              <a:gdLst>
                <a:gd name="T0" fmla="*/ 86 w 86"/>
                <a:gd name="T1" fmla="*/ 42 h 82"/>
                <a:gd name="T2" fmla="*/ 83 w 86"/>
                <a:gd name="T3" fmla="*/ 57 h 82"/>
                <a:gd name="T4" fmla="*/ 74 w 86"/>
                <a:gd name="T5" fmla="*/ 70 h 82"/>
                <a:gd name="T6" fmla="*/ 60 w 86"/>
                <a:gd name="T7" fmla="*/ 79 h 82"/>
                <a:gd name="T8" fmla="*/ 43 w 86"/>
                <a:gd name="T9" fmla="*/ 82 h 82"/>
                <a:gd name="T10" fmla="*/ 25 w 86"/>
                <a:gd name="T11" fmla="*/ 79 h 82"/>
                <a:gd name="T12" fmla="*/ 12 w 86"/>
                <a:gd name="T13" fmla="*/ 70 h 82"/>
                <a:gd name="T14" fmla="*/ 3 w 86"/>
                <a:gd name="T15" fmla="*/ 57 h 82"/>
                <a:gd name="T16" fmla="*/ 0 w 86"/>
                <a:gd name="T17" fmla="*/ 42 h 82"/>
                <a:gd name="T18" fmla="*/ 3 w 86"/>
                <a:gd name="T19" fmla="*/ 25 h 82"/>
                <a:gd name="T20" fmla="*/ 12 w 86"/>
                <a:gd name="T21" fmla="*/ 12 h 82"/>
                <a:gd name="T22" fmla="*/ 26 w 86"/>
                <a:gd name="T23" fmla="*/ 3 h 82"/>
                <a:gd name="T24" fmla="*/ 43 w 86"/>
                <a:gd name="T25" fmla="*/ 0 h 82"/>
                <a:gd name="T26" fmla="*/ 60 w 86"/>
                <a:gd name="T27" fmla="*/ 3 h 82"/>
                <a:gd name="T28" fmla="*/ 73 w 86"/>
                <a:gd name="T29" fmla="*/ 12 h 82"/>
                <a:gd name="T30" fmla="*/ 82 w 86"/>
                <a:gd name="T31" fmla="*/ 25 h 82"/>
                <a:gd name="T32" fmla="*/ 86 w 86"/>
                <a:gd name="T33" fmla="*/ 4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82">
                  <a:moveTo>
                    <a:pt x="86" y="42"/>
                  </a:moveTo>
                  <a:cubicBezTo>
                    <a:pt x="86" y="47"/>
                    <a:pt x="85" y="52"/>
                    <a:pt x="83" y="57"/>
                  </a:cubicBezTo>
                  <a:cubicBezTo>
                    <a:pt x="80" y="62"/>
                    <a:pt x="77" y="67"/>
                    <a:pt x="74" y="70"/>
                  </a:cubicBezTo>
                  <a:cubicBezTo>
                    <a:pt x="70" y="74"/>
                    <a:pt x="65" y="77"/>
                    <a:pt x="60" y="79"/>
                  </a:cubicBezTo>
                  <a:cubicBezTo>
                    <a:pt x="55" y="81"/>
                    <a:pt x="49" y="82"/>
                    <a:pt x="43" y="82"/>
                  </a:cubicBezTo>
                  <a:cubicBezTo>
                    <a:pt x="36" y="82"/>
                    <a:pt x="31" y="81"/>
                    <a:pt x="25" y="79"/>
                  </a:cubicBezTo>
                  <a:cubicBezTo>
                    <a:pt x="20" y="77"/>
                    <a:pt x="16" y="74"/>
                    <a:pt x="12" y="70"/>
                  </a:cubicBezTo>
                  <a:cubicBezTo>
                    <a:pt x="8" y="67"/>
                    <a:pt x="5" y="62"/>
                    <a:pt x="3" y="57"/>
                  </a:cubicBezTo>
                  <a:cubicBezTo>
                    <a:pt x="1" y="52"/>
                    <a:pt x="0" y="47"/>
                    <a:pt x="0" y="42"/>
                  </a:cubicBezTo>
                  <a:cubicBezTo>
                    <a:pt x="0" y="36"/>
                    <a:pt x="1" y="30"/>
                    <a:pt x="3" y="25"/>
                  </a:cubicBezTo>
                  <a:cubicBezTo>
                    <a:pt x="5" y="20"/>
                    <a:pt x="8" y="16"/>
                    <a:pt x="12" y="12"/>
                  </a:cubicBezTo>
                  <a:cubicBezTo>
                    <a:pt x="16" y="8"/>
                    <a:pt x="21" y="5"/>
                    <a:pt x="26" y="3"/>
                  </a:cubicBezTo>
                  <a:cubicBezTo>
                    <a:pt x="31" y="1"/>
                    <a:pt x="36" y="0"/>
                    <a:pt x="43" y="0"/>
                  </a:cubicBezTo>
                  <a:cubicBezTo>
                    <a:pt x="49" y="0"/>
                    <a:pt x="54" y="1"/>
                    <a:pt x="60" y="3"/>
                  </a:cubicBezTo>
                  <a:cubicBezTo>
                    <a:pt x="65" y="5"/>
                    <a:pt x="69" y="8"/>
                    <a:pt x="73" y="12"/>
                  </a:cubicBezTo>
                  <a:cubicBezTo>
                    <a:pt x="77" y="16"/>
                    <a:pt x="80" y="20"/>
                    <a:pt x="82" y="25"/>
                  </a:cubicBezTo>
                  <a:cubicBezTo>
                    <a:pt x="85" y="30"/>
                    <a:pt x="86" y="36"/>
                    <a:pt x="86" y="42"/>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3" name="Rectangle 10"/>
            <p:cNvSpPr>
              <a:spLocks noChangeArrowheads="1"/>
            </p:cNvSpPr>
            <p:nvPr userDrawn="1"/>
          </p:nvSpPr>
          <p:spPr bwMode="auto">
            <a:xfrm>
              <a:off x="7010" y="4121"/>
              <a:ext cx="26" cy="114"/>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4" name="Rectangle 11"/>
            <p:cNvSpPr>
              <a:spLocks noChangeArrowheads="1"/>
            </p:cNvSpPr>
            <p:nvPr userDrawn="1"/>
          </p:nvSpPr>
          <p:spPr bwMode="auto">
            <a:xfrm>
              <a:off x="7061" y="4065"/>
              <a:ext cx="25" cy="170"/>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5" name="Freeform 12"/>
            <p:cNvSpPr>
              <a:spLocks noEditPoints="1"/>
            </p:cNvSpPr>
            <p:nvPr userDrawn="1"/>
          </p:nvSpPr>
          <p:spPr bwMode="auto">
            <a:xfrm>
              <a:off x="6755" y="4065"/>
              <a:ext cx="113" cy="173"/>
            </a:xfrm>
            <a:custGeom>
              <a:avLst/>
              <a:gdLst>
                <a:gd name="T0" fmla="*/ 310 w 310"/>
                <a:gd name="T1" fmla="*/ 294 h 470"/>
                <a:gd name="T2" fmla="*/ 301 w 310"/>
                <a:gd name="T3" fmla="*/ 364 h 470"/>
                <a:gd name="T4" fmla="*/ 273 w 310"/>
                <a:gd name="T5" fmla="*/ 420 h 470"/>
                <a:gd name="T6" fmla="*/ 227 w 310"/>
                <a:gd name="T7" fmla="*/ 457 h 470"/>
                <a:gd name="T8" fmla="*/ 164 w 310"/>
                <a:gd name="T9" fmla="*/ 470 h 470"/>
                <a:gd name="T10" fmla="*/ 134 w 310"/>
                <a:gd name="T11" fmla="*/ 467 h 470"/>
                <a:gd name="T12" fmla="*/ 109 w 310"/>
                <a:gd name="T13" fmla="*/ 456 h 470"/>
                <a:gd name="T14" fmla="*/ 89 w 310"/>
                <a:gd name="T15" fmla="*/ 441 h 470"/>
                <a:gd name="T16" fmla="*/ 73 w 310"/>
                <a:gd name="T17" fmla="*/ 422 h 470"/>
                <a:gd name="T18" fmla="*/ 72 w 310"/>
                <a:gd name="T19" fmla="*/ 422 h 470"/>
                <a:gd name="T20" fmla="*/ 72 w 310"/>
                <a:gd name="T21" fmla="*/ 462 h 470"/>
                <a:gd name="T22" fmla="*/ 0 w 310"/>
                <a:gd name="T23" fmla="*/ 462 h 470"/>
                <a:gd name="T24" fmla="*/ 0 w 310"/>
                <a:gd name="T25" fmla="*/ 114 h 470"/>
                <a:gd name="T26" fmla="*/ 47 w 310"/>
                <a:gd name="T27" fmla="*/ 0 h 470"/>
                <a:gd name="T28" fmla="*/ 72 w 310"/>
                <a:gd name="T29" fmla="*/ 0 h 470"/>
                <a:gd name="T30" fmla="*/ 72 w 310"/>
                <a:gd name="T31" fmla="*/ 194 h 470"/>
                <a:gd name="T32" fmla="*/ 73 w 310"/>
                <a:gd name="T33" fmla="*/ 194 h 470"/>
                <a:gd name="T34" fmla="*/ 92 w 310"/>
                <a:gd name="T35" fmla="*/ 170 h 470"/>
                <a:gd name="T36" fmla="*/ 115 w 310"/>
                <a:gd name="T37" fmla="*/ 151 h 470"/>
                <a:gd name="T38" fmla="*/ 144 w 310"/>
                <a:gd name="T39" fmla="*/ 139 h 470"/>
                <a:gd name="T40" fmla="*/ 179 w 310"/>
                <a:gd name="T41" fmla="*/ 135 h 470"/>
                <a:gd name="T42" fmla="*/ 238 w 310"/>
                <a:gd name="T43" fmla="*/ 148 h 470"/>
                <a:gd name="T44" fmla="*/ 279 w 310"/>
                <a:gd name="T45" fmla="*/ 182 h 470"/>
                <a:gd name="T46" fmla="*/ 303 w 310"/>
                <a:gd name="T47" fmla="*/ 233 h 470"/>
                <a:gd name="T48" fmla="*/ 310 w 310"/>
                <a:gd name="T49" fmla="*/ 294 h 470"/>
                <a:gd name="T50" fmla="*/ 235 w 310"/>
                <a:gd name="T51" fmla="*/ 293 h 470"/>
                <a:gd name="T52" fmla="*/ 230 w 310"/>
                <a:gd name="T53" fmla="*/ 252 h 470"/>
                <a:gd name="T54" fmla="*/ 214 w 310"/>
                <a:gd name="T55" fmla="*/ 221 h 470"/>
                <a:gd name="T56" fmla="*/ 189 w 310"/>
                <a:gd name="T57" fmla="*/ 201 h 470"/>
                <a:gd name="T58" fmla="*/ 155 w 310"/>
                <a:gd name="T59" fmla="*/ 194 h 470"/>
                <a:gd name="T60" fmla="*/ 121 w 310"/>
                <a:gd name="T61" fmla="*/ 201 h 470"/>
                <a:gd name="T62" fmla="*/ 95 w 310"/>
                <a:gd name="T63" fmla="*/ 220 h 470"/>
                <a:gd name="T64" fmla="*/ 77 w 310"/>
                <a:gd name="T65" fmla="*/ 250 h 470"/>
                <a:gd name="T66" fmla="*/ 71 w 310"/>
                <a:gd name="T67" fmla="*/ 289 h 470"/>
                <a:gd name="T68" fmla="*/ 71 w 310"/>
                <a:gd name="T69" fmla="*/ 331 h 470"/>
                <a:gd name="T70" fmla="*/ 77 w 310"/>
                <a:gd name="T71" fmla="*/ 362 h 470"/>
                <a:gd name="T72" fmla="*/ 93 w 310"/>
                <a:gd name="T73" fmla="*/ 388 h 470"/>
                <a:gd name="T74" fmla="*/ 117 w 310"/>
                <a:gd name="T75" fmla="*/ 405 h 470"/>
                <a:gd name="T76" fmla="*/ 149 w 310"/>
                <a:gd name="T77" fmla="*/ 411 h 470"/>
                <a:gd name="T78" fmla="*/ 185 w 310"/>
                <a:gd name="T79" fmla="*/ 404 h 470"/>
                <a:gd name="T80" fmla="*/ 212 w 310"/>
                <a:gd name="T81" fmla="*/ 382 h 470"/>
                <a:gd name="T82" fmla="*/ 229 w 310"/>
                <a:gd name="T83" fmla="*/ 345 h 470"/>
                <a:gd name="T84" fmla="*/ 235 w 310"/>
                <a:gd name="T85" fmla="*/ 293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0" h="470">
                  <a:moveTo>
                    <a:pt x="310" y="294"/>
                  </a:moveTo>
                  <a:cubicBezTo>
                    <a:pt x="310" y="319"/>
                    <a:pt x="307" y="343"/>
                    <a:pt x="301" y="364"/>
                  </a:cubicBezTo>
                  <a:cubicBezTo>
                    <a:pt x="294" y="386"/>
                    <a:pt x="285" y="404"/>
                    <a:pt x="273" y="420"/>
                  </a:cubicBezTo>
                  <a:cubicBezTo>
                    <a:pt x="260" y="436"/>
                    <a:pt x="245" y="448"/>
                    <a:pt x="227" y="457"/>
                  </a:cubicBezTo>
                  <a:cubicBezTo>
                    <a:pt x="209" y="466"/>
                    <a:pt x="188" y="470"/>
                    <a:pt x="164" y="470"/>
                  </a:cubicBezTo>
                  <a:cubicBezTo>
                    <a:pt x="153" y="470"/>
                    <a:pt x="143" y="469"/>
                    <a:pt x="134" y="467"/>
                  </a:cubicBezTo>
                  <a:cubicBezTo>
                    <a:pt x="124" y="464"/>
                    <a:pt x="116" y="461"/>
                    <a:pt x="109" y="456"/>
                  </a:cubicBezTo>
                  <a:cubicBezTo>
                    <a:pt x="101" y="452"/>
                    <a:pt x="94" y="447"/>
                    <a:pt x="89" y="441"/>
                  </a:cubicBezTo>
                  <a:cubicBezTo>
                    <a:pt x="83" y="435"/>
                    <a:pt x="78" y="429"/>
                    <a:pt x="73" y="422"/>
                  </a:cubicBezTo>
                  <a:cubicBezTo>
                    <a:pt x="72" y="422"/>
                    <a:pt x="72" y="422"/>
                    <a:pt x="72" y="422"/>
                  </a:cubicBezTo>
                  <a:cubicBezTo>
                    <a:pt x="72" y="462"/>
                    <a:pt x="72" y="462"/>
                    <a:pt x="72" y="462"/>
                  </a:cubicBezTo>
                  <a:cubicBezTo>
                    <a:pt x="0" y="462"/>
                    <a:pt x="0" y="462"/>
                    <a:pt x="0" y="462"/>
                  </a:cubicBezTo>
                  <a:cubicBezTo>
                    <a:pt x="0" y="114"/>
                    <a:pt x="0" y="114"/>
                    <a:pt x="0" y="114"/>
                  </a:cubicBezTo>
                  <a:cubicBezTo>
                    <a:pt x="47" y="0"/>
                    <a:pt x="47" y="0"/>
                    <a:pt x="47" y="0"/>
                  </a:cubicBezTo>
                  <a:cubicBezTo>
                    <a:pt x="72" y="0"/>
                    <a:pt x="72" y="0"/>
                    <a:pt x="72" y="0"/>
                  </a:cubicBezTo>
                  <a:cubicBezTo>
                    <a:pt x="72" y="194"/>
                    <a:pt x="72" y="194"/>
                    <a:pt x="72" y="194"/>
                  </a:cubicBezTo>
                  <a:cubicBezTo>
                    <a:pt x="73" y="194"/>
                    <a:pt x="73" y="194"/>
                    <a:pt x="73" y="194"/>
                  </a:cubicBezTo>
                  <a:cubicBezTo>
                    <a:pt x="79" y="185"/>
                    <a:pt x="85" y="177"/>
                    <a:pt x="92" y="170"/>
                  </a:cubicBezTo>
                  <a:cubicBezTo>
                    <a:pt x="99" y="163"/>
                    <a:pt x="107" y="157"/>
                    <a:pt x="115" y="151"/>
                  </a:cubicBezTo>
                  <a:cubicBezTo>
                    <a:pt x="124" y="146"/>
                    <a:pt x="134" y="142"/>
                    <a:pt x="144" y="139"/>
                  </a:cubicBezTo>
                  <a:cubicBezTo>
                    <a:pt x="155" y="136"/>
                    <a:pt x="166" y="135"/>
                    <a:pt x="179" y="135"/>
                  </a:cubicBezTo>
                  <a:cubicBezTo>
                    <a:pt x="202" y="135"/>
                    <a:pt x="222" y="139"/>
                    <a:pt x="238" y="148"/>
                  </a:cubicBezTo>
                  <a:cubicBezTo>
                    <a:pt x="255" y="156"/>
                    <a:pt x="268" y="168"/>
                    <a:pt x="279" y="182"/>
                  </a:cubicBezTo>
                  <a:cubicBezTo>
                    <a:pt x="290" y="197"/>
                    <a:pt x="297" y="214"/>
                    <a:pt x="303" y="233"/>
                  </a:cubicBezTo>
                  <a:cubicBezTo>
                    <a:pt x="308" y="252"/>
                    <a:pt x="310" y="273"/>
                    <a:pt x="310" y="294"/>
                  </a:cubicBezTo>
                  <a:moveTo>
                    <a:pt x="235" y="293"/>
                  </a:moveTo>
                  <a:cubicBezTo>
                    <a:pt x="235" y="278"/>
                    <a:pt x="234" y="264"/>
                    <a:pt x="230" y="252"/>
                  </a:cubicBezTo>
                  <a:cubicBezTo>
                    <a:pt x="226" y="240"/>
                    <a:pt x="221" y="229"/>
                    <a:pt x="214" y="221"/>
                  </a:cubicBezTo>
                  <a:cubicBezTo>
                    <a:pt x="208" y="212"/>
                    <a:pt x="199" y="205"/>
                    <a:pt x="189" y="201"/>
                  </a:cubicBezTo>
                  <a:cubicBezTo>
                    <a:pt x="179" y="196"/>
                    <a:pt x="168" y="194"/>
                    <a:pt x="155" y="194"/>
                  </a:cubicBezTo>
                  <a:cubicBezTo>
                    <a:pt x="143" y="194"/>
                    <a:pt x="132" y="196"/>
                    <a:pt x="121" y="201"/>
                  </a:cubicBezTo>
                  <a:cubicBezTo>
                    <a:pt x="111" y="205"/>
                    <a:pt x="102" y="212"/>
                    <a:pt x="95" y="220"/>
                  </a:cubicBezTo>
                  <a:cubicBezTo>
                    <a:pt x="87" y="228"/>
                    <a:pt x="81" y="238"/>
                    <a:pt x="77" y="250"/>
                  </a:cubicBezTo>
                  <a:cubicBezTo>
                    <a:pt x="73" y="262"/>
                    <a:pt x="71" y="274"/>
                    <a:pt x="71" y="289"/>
                  </a:cubicBezTo>
                  <a:cubicBezTo>
                    <a:pt x="71" y="331"/>
                    <a:pt x="71" y="331"/>
                    <a:pt x="71" y="331"/>
                  </a:cubicBezTo>
                  <a:cubicBezTo>
                    <a:pt x="71" y="342"/>
                    <a:pt x="73" y="352"/>
                    <a:pt x="77" y="362"/>
                  </a:cubicBezTo>
                  <a:cubicBezTo>
                    <a:pt x="81" y="372"/>
                    <a:pt x="86" y="380"/>
                    <a:pt x="93" y="388"/>
                  </a:cubicBezTo>
                  <a:cubicBezTo>
                    <a:pt x="100" y="395"/>
                    <a:pt x="108" y="401"/>
                    <a:pt x="117" y="405"/>
                  </a:cubicBezTo>
                  <a:cubicBezTo>
                    <a:pt x="127" y="409"/>
                    <a:pt x="137" y="411"/>
                    <a:pt x="149" y="411"/>
                  </a:cubicBezTo>
                  <a:cubicBezTo>
                    <a:pt x="162" y="411"/>
                    <a:pt x="174" y="409"/>
                    <a:pt x="185" y="404"/>
                  </a:cubicBezTo>
                  <a:cubicBezTo>
                    <a:pt x="195" y="399"/>
                    <a:pt x="204" y="391"/>
                    <a:pt x="212" y="382"/>
                  </a:cubicBezTo>
                  <a:cubicBezTo>
                    <a:pt x="219" y="372"/>
                    <a:pt x="225" y="359"/>
                    <a:pt x="229" y="345"/>
                  </a:cubicBezTo>
                  <a:cubicBezTo>
                    <a:pt x="233" y="330"/>
                    <a:pt x="235" y="312"/>
                    <a:pt x="235" y="293"/>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6" name="Freeform 13"/>
            <p:cNvSpPr>
              <a:spLocks noEditPoints="1"/>
            </p:cNvSpPr>
            <p:nvPr userDrawn="1"/>
          </p:nvSpPr>
          <p:spPr bwMode="auto">
            <a:xfrm>
              <a:off x="7105" y="4065"/>
              <a:ext cx="110" cy="173"/>
            </a:xfrm>
            <a:custGeom>
              <a:avLst/>
              <a:gdLst>
                <a:gd name="T0" fmla="*/ 233 w 303"/>
                <a:gd name="T1" fmla="*/ 463 h 470"/>
                <a:gd name="T2" fmla="*/ 233 w 303"/>
                <a:gd name="T3" fmla="*/ 414 h 470"/>
                <a:gd name="T4" fmla="*/ 232 w 303"/>
                <a:gd name="T5" fmla="*/ 414 h 470"/>
                <a:gd name="T6" fmla="*/ 214 w 303"/>
                <a:gd name="T7" fmla="*/ 437 h 470"/>
                <a:gd name="T8" fmla="*/ 192 w 303"/>
                <a:gd name="T9" fmla="*/ 455 h 470"/>
                <a:gd name="T10" fmla="*/ 163 w 303"/>
                <a:gd name="T11" fmla="*/ 466 h 470"/>
                <a:gd name="T12" fmla="*/ 129 w 303"/>
                <a:gd name="T13" fmla="*/ 470 h 470"/>
                <a:gd name="T14" fmla="*/ 78 w 303"/>
                <a:gd name="T15" fmla="*/ 460 h 470"/>
                <a:gd name="T16" fmla="*/ 37 w 303"/>
                <a:gd name="T17" fmla="*/ 430 h 470"/>
                <a:gd name="T18" fmla="*/ 9 w 303"/>
                <a:gd name="T19" fmla="*/ 381 h 470"/>
                <a:gd name="T20" fmla="*/ 0 w 303"/>
                <a:gd name="T21" fmla="*/ 314 h 470"/>
                <a:gd name="T22" fmla="*/ 10 w 303"/>
                <a:gd name="T23" fmla="*/ 243 h 470"/>
                <a:gd name="T24" fmla="*/ 39 w 303"/>
                <a:gd name="T25" fmla="*/ 189 h 470"/>
                <a:gd name="T26" fmla="*/ 84 w 303"/>
                <a:gd name="T27" fmla="*/ 154 h 470"/>
                <a:gd name="T28" fmla="*/ 143 w 303"/>
                <a:gd name="T29" fmla="*/ 142 h 470"/>
                <a:gd name="T30" fmla="*/ 173 w 303"/>
                <a:gd name="T31" fmla="*/ 146 h 470"/>
                <a:gd name="T32" fmla="*/ 198 w 303"/>
                <a:gd name="T33" fmla="*/ 156 h 470"/>
                <a:gd name="T34" fmla="*/ 217 w 303"/>
                <a:gd name="T35" fmla="*/ 170 h 470"/>
                <a:gd name="T36" fmla="*/ 232 w 303"/>
                <a:gd name="T37" fmla="*/ 189 h 470"/>
                <a:gd name="T38" fmla="*/ 233 w 303"/>
                <a:gd name="T39" fmla="*/ 189 h 470"/>
                <a:gd name="T40" fmla="*/ 233 w 303"/>
                <a:gd name="T41" fmla="*/ 0 h 470"/>
                <a:gd name="T42" fmla="*/ 303 w 303"/>
                <a:gd name="T43" fmla="*/ 0 h 470"/>
                <a:gd name="T44" fmla="*/ 303 w 303"/>
                <a:gd name="T45" fmla="*/ 463 h 470"/>
                <a:gd name="T46" fmla="*/ 233 w 303"/>
                <a:gd name="T47" fmla="*/ 463 h 470"/>
                <a:gd name="T48" fmla="*/ 233 w 303"/>
                <a:gd name="T49" fmla="*/ 280 h 470"/>
                <a:gd name="T50" fmla="*/ 227 w 303"/>
                <a:gd name="T51" fmla="*/ 249 h 470"/>
                <a:gd name="T52" fmla="*/ 211 w 303"/>
                <a:gd name="T53" fmla="*/ 223 h 470"/>
                <a:gd name="T54" fmla="*/ 187 w 303"/>
                <a:gd name="T55" fmla="*/ 206 h 470"/>
                <a:gd name="T56" fmla="*/ 156 w 303"/>
                <a:gd name="T57" fmla="*/ 200 h 470"/>
                <a:gd name="T58" fmla="*/ 120 w 303"/>
                <a:gd name="T59" fmla="*/ 208 h 470"/>
                <a:gd name="T60" fmla="*/ 94 w 303"/>
                <a:gd name="T61" fmla="*/ 231 h 470"/>
                <a:gd name="T62" fmla="*/ 78 w 303"/>
                <a:gd name="T63" fmla="*/ 266 h 470"/>
                <a:gd name="T64" fmla="*/ 73 w 303"/>
                <a:gd name="T65" fmla="*/ 312 h 470"/>
                <a:gd name="T66" fmla="*/ 79 w 303"/>
                <a:gd name="T67" fmla="*/ 356 h 470"/>
                <a:gd name="T68" fmla="*/ 96 w 303"/>
                <a:gd name="T69" fmla="*/ 387 h 470"/>
                <a:gd name="T70" fmla="*/ 121 w 303"/>
                <a:gd name="T71" fmla="*/ 406 h 470"/>
                <a:gd name="T72" fmla="*/ 153 w 303"/>
                <a:gd name="T73" fmla="*/ 412 h 470"/>
                <a:gd name="T74" fmla="*/ 184 w 303"/>
                <a:gd name="T75" fmla="*/ 406 h 470"/>
                <a:gd name="T76" fmla="*/ 210 w 303"/>
                <a:gd name="T77" fmla="*/ 386 h 470"/>
                <a:gd name="T78" fmla="*/ 227 w 303"/>
                <a:gd name="T79" fmla="*/ 356 h 470"/>
                <a:gd name="T80" fmla="*/ 233 w 303"/>
                <a:gd name="T81" fmla="*/ 315 h 470"/>
                <a:gd name="T82" fmla="*/ 233 w 303"/>
                <a:gd name="T83" fmla="*/ 28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3" h="470">
                  <a:moveTo>
                    <a:pt x="233" y="463"/>
                  </a:moveTo>
                  <a:cubicBezTo>
                    <a:pt x="233" y="414"/>
                    <a:pt x="233" y="414"/>
                    <a:pt x="233" y="414"/>
                  </a:cubicBezTo>
                  <a:cubicBezTo>
                    <a:pt x="232" y="414"/>
                    <a:pt x="232" y="414"/>
                    <a:pt x="232" y="414"/>
                  </a:cubicBezTo>
                  <a:cubicBezTo>
                    <a:pt x="226" y="422"/>
                    <a:pt x="221" y="430"/>
                    <a:pt x="214" y="437"/>
                  </a:cubicBezTo>
                  <a:cubicBezTo>
                    <a:pt x="207" y="444"/>
                    <a:pt x="200" y="450"/>
                    <a:pt x="192" y="455"/>
                  </a:cubicBezTo>
                  <a:cubicBezTo>
                    <a:pt x="183" y="459"/>
                    <a:pt x="174" y="463"/>
                    <a:pt x="163" y="466"/>
                  </a:cubicBezTo>
                  <a:cubicBezTo>
                    <a:pt x="153" y="469"/>
                    <a:pt x="142" y="470"/>
                    <a:pt x="129" y="470"/>
                  </a:cubicBezTo>
                  <a:cubicBezTo>
                    <a:pt x="111" y="470"/>
                    <a:pt x="93" y="467"/>
                    <a:pt x="78" y="460"/>
                  </a:cubicBezTo>
                  <a:cubicBezTo>
                    <a:pt x="62" y="453"/>
                    <a:pt x="48" y="443"/>
                    <a:pt x="37" y="430"/>
                  </a:cubicBezTo>
                  <a:cubicBezTo>
                    <a:pt x="25" y="417"/>
                    <a:pt x="16" y="401"/>
                    <a:pt x="9" y="381"/>
                  </a:cubicBezTo>
                  <a:cubicBezTo>
                    <a:pt x="3" y="362"/>
                    <a:pt x="0" y="339"/>
                    <a:pt x="0" y="314"/>
                  </a:cubicBezTo>
                  <a:cubicBezTo>
                    <a:pt x="0" y="288"/>
                    <a:pt x="3" y="264"/>
                    <a:pt x="10" y="243"/>
                  </a:cubicBezTo>
                  <a:cubicBezTo>
                    <a:pt x="17" y="222"/>
                    <a:pt x="26" y="204"/>
                    <a:pt x="39" y="189"/>
                  </a:cubicBezTo>
                  <a:cubicBezTo>
                    <a:pt x="51" y="174"/>
                    <a:pt x="66" y="162"/>
                    <a:pt x="84" y="154"/>
                  </a:cubicBezTo>
                  <a:cubicBezTo>
                    <a:pt x="102" y="146"/>
                    <a:pt x="121" y="142"/>
                    <a:pt x="143" y="142"/>
                  </a:cubicBezTo>
                  <a:cubicBezTo>
                    <a:pt x="154" y="142"/>
                    <a:pt x="164" y="144"/>
                    <a:pt x="173" y="146"/>
                  </a:cubicBezTo>
                  <a:cubicBezTo>
                    <a:pt x="182" y="148"/>
                    <a:pt x="190" y="151"/>
                    <a:pt x="198" y="156"/>
                  </a:cubicBezTo>
                  <a:cubicBezTo>
                    <a:pt x="205" y="160"/>
                    <a:pt x="211" y="165"/>
                    <a:pt x="217" y="170"/>
                  </a:cubicBezTo>
                  <a:cubicBezTo>
                    <a:pt x="223" y="176"/>
                    <a:pt x="228" y="182"/>
                    <a:pt x="232" y="189"/>
                  </a:cubicBezTo>
                  <a:cubicBezTo>
                    <a:pt x="233" y="189"/>
                    <a:pt x="233" y="189"/>
                    <a:pt x="233" y="189"/>
                  </a:cubicBezTo>
                  <a:cubicBezTo>
                    <a:pt x="233" y="0"/>
                    <a:pt x="233" y="0"/>
                    <a:pt x="233" y="0"/>
                  </a:cubicBezTo>
                  <a:cubicBezTo>
                    <a:pt x="303" y="0"/>
                    <a:pt x="303" y="0"/>
                    <a:pt x="303" y="0"/>
                  </a:cubicBezTo>
                  <a:cubicBezTo>
                    <a:pt x="303" y="463"/>
                    <a:pt x="303" y="463"/>
                    <a:pt x="303" y="463"/>
                  </a:cubicBezTo>
                  <a:lnTo>
                    <a:pt x="233" y="463"/>
                  </a:lnTo>
                  <a:close/>
                  <a:moveTo>
                    <a:pt x="233" y="280"/>
                  </a:moveTo>
                  <a:cubicBezTo>
                    <a:pt x="233" y="269"/>
                    <a:pt x="231" y="259"/>
                    <a:pt x="227" y="249"/>
                  </a:cubicBezTo>
                  <a:cubicBezTo>
                    <a:pt x="223" y="239"/>
                    <a:pt x="218" y="231"/>
                    <a:pt x="211" y="223"/>
                  </a:cubicBezTo>
                  <a:cubicBezTo>
                    <a:pt x="204" y="216"/>
                    <a:pt x="196" y="210"/>
                    <a:pt x="187" y="206"/>
                  </a:cubicBezTo>
                  <a:cubicBezTo>
                    <a:pt x="178" y="202"/>
                    <a:pt x="167" y="200"/>
                    <a:pt x="156" y="200"/>
                  </a:cubicBezTo>
                  <a:cubicBezTo>
                    <a:pt x="143" y="200"/>
                    <a:pt x="130" y="203"/>
                    <a:pt x="120" y="208"/>
                  </a:cubicBezTo>
                  <a:cubicBezTo>
                    <a:pt x="110" y="213"/>
                    <a:pt x="101" y="221"/>
                    <a:pt x="94" y="231"/>
                  </a:cubicBezTo>
                  <a:cubicBezTo>
                    <a:pt x="87" y="240"/>
                    <a:pt x="81" y="252"/>
                    <a:pt x="78" y="266"/>
                  </a:cubicBezTo>
                  <a:cubicBezTo>
                    <a:pt x="75" y="280"/>
                    <a:pt x="73" y="295"/>
                    <a:pt x="73" y="312"/>
                  </a:cubicBezTo>
                  <a:cubicBezTo>
                    <a:pt x="73" y="329"/>
                    <a:pt x="75" y="343"/>
                    <a:pt x="79" y="356"/>
                  </a:cubicBezTo>
                  <a:cubicBezTo>
                    <a:pt x="83" y="369"/>
                    <a:pt x="89" y="379"/>
                    <a:pt x="96" y="387"/>
                  </a:cubicBezTo>
                  <a:cubicBezTo>
                    <a:pt x="103" y="396"/>
                    <a:pt x="111" y="402"/>
                    <a:pt x="121" y="406"/>
                  </a:cubicBezTo>
                  <a:cubicBezTo>
                    <a:pt x="131" y="410"/>
                    <a:pt x="141" y="412"/>
                    <a:pt x="153" y="412"/>
                  </a:cubicBezTo>
                  <a:cubicBezTo>
                    <a:pt x="164" y="412"/>
                    <a:pt x="174" y="410"/>
                    <a:pt x="184" y="406"/>
                  </a:cubicBezTo>
                  <a:cubicBezTo>
                    <a:pt x="194" y="401"/>
                    <a:pt x="202" y="395"/>
                    <a:pt x="210" y="386"/>
                  </a:cubicBezTo>
                  <a:cubicBezTo>
                    <a:pt x="217" y="378"/>
                    <a:pt x="223" y="368"/>
                    <a:pt x="227" y="356"/>
                  </a:cubicBezTo>
                  <a:cubicBezTo>
                    <a:pt x="231" y="343"/>
                    <a:pt x="233" y="330"/>
                    <a:pt x="233" y="315"/>
                  </a:cubicBezTo>
                  <a:lnTo>
                    <a:pt x="233" y="28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7" name="Freeform 14"/>
            <p:cNvSpPr>
              <a:spLocks/>
            </p:cNvSpPr>
            <p:nvPr userDrawn="1"/>
          </p:nvSpPr>
          <p:spPr bwMode="auto">
            <a:xfrm>
              <a:off x="7286" y="4131"/>
              <a:ext cx="289" cy="104"/>
            </a:xfrm>
            <a:custGeom>
              <a:avLst/>
              <a:gdLst>
                <a:gd name="T0" fmla="*/ 246 w 289"/>
                <a:gd name="T1" fmla="*/ 104 h 104"/>
                <a:gd name="T2" fmla="*/ 0 w 289"/>
                <a:gd name="T3" fmla="*/ 104 h 104"/>
                <a:gd name="T4" fmla="*/ 42 w 289"/>
                <a:gd name="T5" fmla="*/ 0 h 104"/>
                <a:gd name="T6" fmla="*/ 289 w 289"/>
                <a:gd name="T7" fmla="*/ 0 h 104"/>
                <a:gd name="T8" fmla="*/ 246 w 289"/>
                <a:gd name="T9" fmla="*/ 104 h 104"/>
              </a:gdLst>
              <a:ahLst/>
              <a:cxnLst>
                <a:cxn ang="0">
                  <a:pos x="T0" y="T1"/>
                </a:cxn>
                <a:cxn ang="0">
                  <a:pos x="T2" y="T3"/>
                </a:cxn>
                <a:cxn ang="0">
                  <a:pos x="T4" y="T5"/>
                </a:cxn>
                <a:cxn ang="0">
                  <a:pos x="T6" y="T7"/>
                </a:cxn>
                <a:cxn ang="0">
                  <a:pos x="T8" y="T9"/>
                </a:cxn>
              </a:cxnLst>
              <a:rect l="0" t="0" r="r" b="b"/>
              <a:pathLst>
                <a:path w="289" h="104">
                  <a:moveTo>
                    <a:pt x="246" y="104"/>
                  </a:moveTo>
                  <a:lnTo>
                    <a:pt x="0" y="104"/>
                  </a:lnTo>
                  <a:lnTo>
                    <a:pt x="42" y="0"/>
                  </a:lnTo>
                  <a:lnTo>
                    <a:pt x="289" y="0"/>
                  </a:lnTo>
                  <a:lnTo>
                    <a:pt x="246" y="10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18" name="Rectangle 15"/>
            <p:cNvSpPr>
              <a:spLocks noChangeArrowheads="1"/>
            </p:cNvSpPr>
            <p:nvPr userDrawn="1"/>
          </p:nvSpPr>
          <p:spPr bwMode="auto">
            <a:xfrm>
              <a:off x="7342" y="4139"/>
              <a:ext cx="2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smtClean="0">
                  <a:ln>
                    <a:noFill/>
                  </a:ln>
                  <a:solidFill>
                    <a:srgbClr val="FFFFFF"/>
                  </a:solidFill>
                  <a:effectLst/>
                  <a:uLnTx/>
                  <a:uFillTx/>
                  <a:latin typeface="Myriad Pro" panose="020B0503030403020204" pitchFamily="34" charset="0"/>
                  <a:ea typeface="+mn-ea"/>
                  <a:cs typeface="+mn-cs"/>
                </a:rPr>
                <a:t>T</a:t>
              </a:r>
              <a:endParaRPr kumimoji="0" lang="en-US" altLang="en-US" sz="1765" b="0" i="0" u="none" strike="noStrike" kern="1200" cap="none" spc="0" normalizeH="0" baseline="0" noProof="0" smtClean="0">
                <a:ln>
                  <a:noFill/>
                </a:ln>
                <a:solidFill>
                  <a:srgbClr val="00BCF2"/>
                </a:solidFill>
                <a:effectLst/>
                <a:uLnTx/>
                <a:uFillTx/>
                <a:latin typeface="Arial" panose="020B0604020202020204" pitchFamily="34" charset="0"/>
                <a:ea typeface="+mn-ea"/>
                <a:cs typeface="+mn-cs"/>
              </a:endParaRPr>
            </a:p>
          </p:txBody>
        </p:sp>
        <p:sp>
          <p:nvSpPr>
            <p:cNvPr id="19" name="Rectangle 16"/>
            <p:cNvSpPr>
              <a:spLocks noChangeArrowheads="1"/>
            </p:cNvSpPr>
            <p:nvPr userDrawn="1"/>
          </p:nvSpPr>
          <p:spPr bwMode="auto">
            <a:xfrm>
              <a:off x="7375" y="4139"/>
              <a:ext cx="9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896386" rtl="0" eaLnBrk="0" fontAlgn="base" latinLnBrk="0" hangingPunct="0">
                <a:lnSpc>
                  <a:spcPct val="100000"/>
                </a:lnSpc>
                <a:spcBef>
                  <a:spcPct val="0"/>
                </a:spcBef>
                <a:spcAft>
                  <a:spcPct val="0"/>
                </a:spcAft>
                <a:buClrTx/>
                <a:buSzTx/>
                <a:buFontTx/>
                <a:buNone/>
                <a:tabLst/>
                <a:defRPr/>
              </a:pPr>
              <a:r>
                <a:rPr kumimoji="0" lang="en-US" altLang="en-US" sz="882" b="0" i="0" u="none" strike="noStrike" kern="1200" cap="none" spc="0" normalizeH="0" baseline="0" noProof="0" dirty="0" smtClean="0">
                  <a:ln>
                    <a:noFill/>
                  </a:ln>
                  <a:solidFill>
                    <a:srgbClr val="FFFFFF"/>
                  </a:solidFill>
                  <a:effectLst/>
                  <a:uLnTx/>
                  <a:uFillTx/>
                  <a:latin typeface="Myriad Pro" panose="020B0503030403020204" pitchFamily="34" charset="0"/>
                  <a:ea typeface="+mn-ea"/>
                  <a:cs typeface="+mn-cs"/>
                </a:rPr>
                <a:t>OUR</a:t>
              </a:r>
              <a:endParaRPr kumimoji="0" lang="en-US" altLang="en-US" sz="1765" b="0" i="0" u="none" strike="noStrike" kern="1200" cap="none" spc="0" normalizeH="0" baseline="0" noProof="0" dirty="0" smtClean="0">
                <a:ln>
                  <a:noFill/>
                </a:ln>
                <a:solidFill>
                  <a:srgbClr val="00BCF2"/>
                </a:solidFill>
                <a:effectLst/>
                <a:uLnTx/>
                <a:uFillTx/>
                <a:latin typeface="Arial" panose="020B0604020202020204" pitchFamily="34" charset="0"/>
                <a:ea typeface="+mn-ea"/>
                <a:cs typeface="+mn-cs"/>
              </a:endParaRPr>
            </a:p>
          </p:txBody>
        </p:sp>
      </p:grpSp>
      <p:grpSp>
        <p:nvGrpSpPr>
          <p:cNvPr id="21" name="Group 4"/>
          <p:cNvGrpSpPr>
            <a:grpSpLocks noChangeAspect="1"/>
          </p:cNvGrpSpPr>
          <p:nvPr userDrawn="1"/>
        </p:nvGrpSpPr>
        <p:grpSpPr bwMode="auto">
          <a:xfrm>
            <a:off x="12735854" y="420857"/>
            <a:ext cx="1180186" cy="1179649"/>
            <a:chOff x="2519" y="2231"/>
            <a:chExt cx="1673" cy="1672"/>
          </a:xfrm>
        </p:grpSpPr>
        <p:sp>
          <p:nvSpPr>
            <p:cNvPr id="22" name="AutoShape 3"/>
            <p:cNvSpPr>
              <a:spLocks noChangeAspect="1" noChangeArrowheads="1" noTextEdit="1"/>
            </p:cNvSpPr>
            <p:nvPr userDrawn="1"/>
          </p:nvSpPr>
          <p:spPr bwMode="auto">
            <a:xfrm>
              <a:off x="2519" y="2231"/>
              <a:ext cx="1673"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23" name="Rectangle 5"/>
            <p:cNvSpPr>
              <a:spLocks noChangeArrowheads="1"/>
            </p:cNvSpPr>
            <p:nvPr userDrawn="1"/>
          </p:nvSpPr>
          <p:spPr bwMode="auto">
            <a:xfrm>
              <a:off x="2519" y="2231"/>
              <a:ext cx="1671" cy="1670"/>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24" name="Freeform 6"/>
            <p:cNvSpPr>
              <a:spLocks/>
            </p:cNvSpPr>
            <p:nvPr userDrawn="1"/>
          </p:nvSpPr>
          <p:spPr bwMode="auto">
            <a:xfrm>
              <a:off x="2728" y="2542"/>
              <a:ext cx="517" cy="1031"/>
            </a:xfrm>
            <a:custGeom>
              <a:avLst/>
              <a:gdLst>
                <a:gd name="T0" fmla="*/ 92 w 517"/>
                <a:gd name="T1" fmla="*/ 1031 h 1031"/>
                <a:gd name="T2" fmla="*/ 0 w 517"/>
                <a:gd name="T3" fmla="*/ 1031 h 1031"/>
                <a:gd name="T4" fmla="*/ 425 w 517"/>
                <a:gd name="T5" fmla="*/ 0 h 1031"/>
                <a:gd name="T6" fmla="*/ 517 w 517"/>
                <a:gd name="T7" fmla="*/ 0 h 1031"/>
                <a:gd name="T8" fmla="*/ 92 w 517"/>
                <a:gd name="T9" fmla="*/ 1031 h 1031"/>
              </a:gdLst>
              <a:ahLst/>
              <a:cxnLst>
                <a:cxn ang="0">
                  <a:pos x="T0" y="T1"/>
                </a:cxn>
                <a:cxn ang="0">
                  <a:pos x="T2" y="T3"/>
                </a:cxn>
                <a:cxn ang="0">
                  <a:pos x="T4" y="T5"/>
                </a:cxn>
                <a:cxn ang="0">
                  <a:pos x="T6" y="T7"/>
                </a:cxn>
                <a:cxn ang="0">
                  <a:pos x="T8" y="T9"/>
                </a:cxn>
              </a:cxnLst>
              <a:rect l="0" t="0" r="r" b="b"/>
              <a:pathLst>
                <a:path w="517" h="1031">
                  <a:moveTo>
                    <a:pt x="92" y="1031"/>
                  </a:moveTo>
                  <a:lnTo>
                    <a:pt x="0" y="1031"/>
                  </a:lnTo>
                  <a:lnTo>
                    <a:pt x="425" y="0"/>
                  </a:lnTo>
                  <a:lnTo>
                    <a:pt x="517" y="0"/>
                  </a:lnTo>
                  <a:lnTo>
                    <a:pt x="92" y="10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sp>
          <p:nvSpPr>
            <p:cNvPr id="25" name="Freeform 7"/>
            <p:cNvSpPr>
              <a:spLocks noEditPoints="1"/>
            </p:cNvSpPr>
            <p:nvPr userDrawn="1"/>
          </p:nvSpPr>
          <p:spPr bwMode="auto">
            <a:xfrm>
              <a:off x="3288" y="2542"/>
              <a:ext cx="693" cy="1048"/>
            </a:xfrm>
            <a:custGeom>
              <a:avLst/>
              <a:gdLst>
                <a:gd name="T0" fmla="*/ 292 w 292"/>
                <a:gd name="T1" fmla="*/ 276 h 442"/>
                <a:gd name="T2" fmla="*/ 283 w 292"/>
                <a:gd name="T3" fmla="*/ 342 h 442"/>
                <a:gd name="T4" fmla="*/ 257 w 292"/>
                <a:gd name="T5" fmla="*/ 395 h 442"/>
                <a:gd name="T6" fmla="*/ 213 w 292"/>
                <a:gd name="T7" fmla="*/ 430 h 442"/>
                <a:gd name="T8" fmla="*/ 154 w 292"/>
                <a:gd name="T9" fmla="*/ 442 h 442"/>
                <a:gd name="T10" fmla="*/ 126 w 292"/>
                <a:gd name="T11" fmla="*/ 439 h 442"/>
                <a:gd name="T12" fmla="*/ 102 w 292"/>
                <a:gd name="T13" fmla="*/ 429 h 442"/>
                <a:gd name="T14" fmla="*/ 84 w 292"/>
                <a:gd name="T15" fmla="*/ 415 h 442"/>
                <a:gd name="T16" fmla="*/ 69 w 292"/>
                <a:gd name="T17" fmla="*/ 397 h 442"/>
                <a:gd name="T18" fmla="*/ 68 w 292"/>
                <a:gd name="T19" fmla="*/ 397 h 442"/>
                <a:gd name="T20" fmla="*/ 68 w 292"/>
                <a:gd name="T21" fmla="*/ 435 h 442"/>
                <a:gd name="T22" fmla="*/ 0 w 292"/>
                <a:gd name="T23" fmla="*/ 435 h 442"/>
                <a:gd name="T24" fmla="*/ 0 w 292"/>
                <a:gd name="T25" fmla="*/ 107 h 442"/>
                <a:gd name="T26" fmla="*/ 44 w 292"/>
                <a:gd name="T27" fmla="*/ 0 h 442"/>
                <a:gd name="T28" fmla="*/ 68 w 292"/>
                <a:gd name="T29" fmla="*/ 0 h 442"/>
                <a:gd name="T30" fmla="*/ 68 w 292"/>
                <a:gd name="T31" fmla="*/ 182 h 442"/>
                <a:gd name="T32" fmla="*/ 69 w 292"/>
                <a:gd name="T33" fmla="*/ 182 h 442"/>
                <a:gd name="T34" fmla="*/ 87 w 292"/>
                <a:gd name="T35" fmla="*/ 160 h 442"/>
                <a:gd name="T36" fmla="*/ 109 w 292"/>
                <a:gd name="T37" fmla="*/ 142 h 442"/>
                <a:gd name="T38" fmla="*/ 136 w 292"/>
                <a:gd name="T39" fmla="*/ 131 h 442"/>
                <a:gd name="T40" fmla="*/ 169 w 292"/>
                <a:gd name="T41" fmla="*/ 127 h 442"/>
                <a:gd name="T42" fmla="*/ 224 w 292"/>
                <a:gd name="T43" fmla="*/ 139 h 442"/>
                <a:gd name="T44" fmla="*/ 263 w 292"/>
                <a:gd name="T45" fmla="*/ 171 h 442"/>
                <a:gd name="T46" fmla="*/ 285 w 292"/>
                <a:gd name="T47" fmla="*/ 219 h 442"/>
                <a:gd name="T48" fmla="*/ 292 w 292"/>
                <a:gd name="T49" fmla="*/ 276 h 442"/>
                <a:gd name="T50" fmla="*/ 222 w 292"/>
                <a:gd name="T51" fmla="*/ 275 h 442"/>
                <a:gd name="T52" fmla="*/ 217 w 292"/>
                <a:gd name="T53" fmla="*/ 237 h 442"/>
                <a:gd name="T54" fmla="*/ 202 w 292"/>
                <a:gd name="T55" fmla="*/ 207 h 442"/>
                <a:gd name="T56" fmla="*/ 178 w 292"/>
                <a:gd name="T57" fmla="*/ 189 h 442"/>
                <a:gd name="T58" fmla="*/ 146 w 292"/>
                <a:gd name="T59" fmla="*/ 182 h 442"/>
                <a:gd name="T60" fmla="*/ 114 w 292"/>
                <a:gd name="T61" fmla="*/ 189 h 442"/>
                <a:gd name="T62" fmla="*/ 89 w 292"/>
                <a:gd name="T63" fmla="*/ 207 h 442"/>
                <a:gd name="T64" fmla="*/ 73 w 292"/>
                <a:gd name="T65" fmla="*/ 235 h 442"/>
                <a:gd name="T66" fmla="*/ 67 w 292"/>
                <a:gd name="T67" fmla="*/ 271 h 442"/>
                <a:gd name="T68" fmla="*/ 67 w 292"/>
                <a:gd name="T69" fmla="*/ 311 h 442"/>
                <a:gd name="T70" fmla="*/ 73 w 292"/>
                <a:gd name="T71" fmla="*/ 340 h 442"/>
                <a:gd name="T72" fmla="*/ 88 w 292"/>
                <a:gd name="T73" fmla="*/ 364 h 442"/>
                <a:gd name="T74" fmla="*/ 111 w 292"/>
                <a:gd name="T75" fmla="*/ 381 h 442"/>
                <a:gd name="T76" fmla="*/ 140 w 292"/>
                <a:gd name="T77" fmla="*/ 387 h 442"/>
                <a:gd name="T78" fmla="*/ 174 w 292"/>
                <a:gd name="T79" fmla="*/ 379 h 442"/>
                <a:gd name="T80" fmla="*/ 200 w 292"/>
                <a:gd name="T81" fmla="*/ 359 h 442"/>
                <a:gd name="T82" fmla="*/ 216 w 292"/>
                <a:gd name="T83" fmla="*/ 324 h 442"/>
                <a:gd name="T84" fmla="*/ 222 w 292"/>
                <a:gd name="T85" fmla="*/ 27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2" h="442">
                  <a:moveTo>
                    <a:pt x="292" y="276"/>
                  </a:moveTo>
                  <a:cubicBezTo>
                    <a:pt x="292" y="300"/>
                    <a:pt x="289" y="322"/>
                    <a:pt x="283" y="342"/>
                  </a:cubicBezTo>
                  <a:cubicBezTo>
                    <a:pt x="277" y="363"/>
                    <a:pt x="268" y="380"/>
                    <a:pt x="257" y="395"/>
                  </a:cubicBezTo>
                  <a:cubicBezTo>
                    <a:pt x="245" y="410"/>
                    <a:pt x="231" y="421"/>
                    <a:pt x="213" y="430"/>
                  </a:cubicBezTo>
                  <a:cubicBezTo>
                    <a:pt x="196" y="438"/>
                    <a:pt x="177" y="442"/>
                    <a:pt x="154" y="442"/>
                  </a:cubicBezTo>
                  <a:cubicBezTo>
                    <a:pt x="144" y="442"/>
                    <a:pt x="135" y="441"/>
                    <a:pt x="126" y="439"/>
                  </a:cubicBezTo>
                  <a:cubicBezTo>
                    <a:pt x="117" y="436"/>
                    <a:pt x="109" y="433"/>
                    <a:pt x="102" y="429"/>
                  </a:cubicBezTo>
                  <a:cubicBezTo>
                    <a:pt x="95" y="425"/>
                    <a:pt x="89" y="420"/>
                    <a:pt x="84" y="415"/>
                  </a:cubicBezTo>
                  <a:cubicBezTo>
                    <a:pt x="78" y="409"/>
                    <a:pt x="73" y="403"/>
                    <a:pt x="69" y="397"/>
                  </a:cubicBezTo>
                  <a:cubicBezTo>
                    <a:pt x="68" y="397"/>
                    <a:pt x="68" y="397"/>
                    <a:pt x="68" y="397"/>
                  </a:cubicBezTo>
                  <a:cubicBezTo>
                    <a:pt x="68" y="435"/>
                    <a:pt x="68" y="435"/>
                    <a:pt x="68" y="435"/>
                  </a:cubicBezTo>
                  <a:cubicBezTo>
                    <a:pt x="0" y="435"/>
                    <a:pt x="0" y="435"/>
                    <a:pt x="0" y="435"/>
                  </a:cubicBezTo>
                  <a:cubicBezTo>
                    <a:pt x="0" y="107"/>
                    <a:pt x="0" y="107"/>
                    <a:pt x="0" y="107"/>
                  </a:cubicBezTo>
                  <a:cubicBezTo>
                    <a:pt x="44" y="0"/>
                    <a:pt x="44" y="0"/>
                    <a:pt x="44" y="0"/>
                  </a:cubicBezTo>
                  <a:cubicBezTo>
                    <a:pt x="68" y="0"/>
                    <a:pt x="68" y="0"/>
                    <a:pt x="68" y="0"/>
                  </a:cubicBezTo>
                  <a:cubicBezTo>
                    <a:pt x="68" y="182"/>
                    <a:pt x="68" y="182"/>
                    <a:pt x="68" y="182"/>
                  </a:cubicBezTo>
                  <a:cubicBezTo>
                    <a:pt x="69" y="182"/>
                    <a:pt x="69" y="182"/>
                    <a:pt x="69" y="182"/>
                  </a:cubicBezTo>
                  <a:cubicBezTo>
                    <a:pt x="74" y="174"/>
                    <a:pt x="80" y="166"/>
                    <a:pt x="87" y="160"/>
                  </a:cubicBezTo>
                  <a:cubicBezTo>
                    <a:pt x="93" y="153"/>
                    <a:pt x="101" y="147"/>
                    <a:pt x="109" y="142"/>
                  </a:cubicBezTo>
                  <a:cubicBezTo>
                    <a:pt x="117" y="137"/>
                    <a:pt x="126" y="134"/>
                    <a:pt x="136" y="131"/>
                  </a:cubicBezTo>
                  <a:cubicBezTo>
                    <a:pt x="146" y="128"/>
                    <a:pt x="157" y="127"/>
                    <a:pt x="169" y="127"/>
                  </a:cubicBezTo>
                  <a:cubicBezTo>
                    <a:pt x="190" y="127"/>
                    <a:pt x="209" y="131"/>
                    <a:pt x="224" y="139"/>
                  </a:cubicBezTo>
                  <a:cubicBezTo>
                    <a:pt x="240" y="147"/>
                    <a:pt x="253" y="158"/>
                    <a:pt x="263" y="171"/>
                  </a:cubicBezTo>
                  <a:cubicBezTo>
                    <a:pt x="273" y="185"/>
                    <a:pt x="280" y="201"/>
                    <a:pt x="285" y="219"/>
                  </a:cubicBezTo>
                  <a:cubicBezTo>
                    <a:pt x="290" y="237"/>
                    <a:pt x="292" y="256"/>
                    <a:pt x="292" y="276"/>
                  </a:cubicBezTo>
                  <a:moveTo>
                    <a:pt x="222" y="275"/>
                  </a:moveTo>
                  <a:cubicBezTo>
                    <a:pt x="222" y="261"/>
                    <a:pt x="220" y="248"/>
                    <a:pt x="217" y="237"/>
                  </a:cubicBezTo>
                  <a:cubicBezTo>
                    <a:pt x="213" y="225"/>
                    <a:pt x="208" y="215"/>
                    <a:pt x="202" y="207"/>
                  </a:cubicBezTo>
                  <a:cubicBezTo>
                    <a:pt x="195" y="199"/>
                    <a:pt x="188" y="193"/>
                    <a:pt x="178" y="189"/>
                  </a:cubicBezTo>
                  <a:cubicBezTo>
                    <a:pt x="169" y="184"/>
                    <a:pt x="158" y="182"/>
                    <a:pt x="146" y="182"/>
                  </a:cubicBezTo>
                  <a:cubicBezTo>
                    <a:pt x="135" y="182"/>
                    <a:pt x="124" y="184"/>
                    <a:pt x="114" y="189"/>
                  </a:cubicBezTo>
                  <a:cubicBezTo>
                    <a:pt x="105" y="193"/>
                    <a:pt x="96" y="199"/>
                    <a:pt x="89" y="207"/>
                  </a:cubicBezTo>
                  <a:cubicBezTo>
                    <a:pt x="82" y="215"/>
                    <a:pt x="77" y="224"/>
                    <a:pt x="73" y="235"/>
                  </a:cubicBezTo>
                  <a:cubicBezTo>
                    <a:pt x="69" y="246"/>
                    <a:pt x="67" y="258"/>
                    <a:pt x="67" y="271"/>
                  </a:cubicBezTo>
                  <a:cubicBezTo>
                    <a:pt x="67" y="311"/>
                    <a:pt x="67" y="311"/>
                    <a:pt x="67" y="311"/>
                  </a:cubicBezTo>
                  <a:cubicBezTo>
                    <a:pt x="67" y="321"/>
                    <a:pt x="69" y="331"/>
                    <a:pt x="73" y="340"/>
                  </a:cubicBezTo>
                  <a:cubicBezTo>
                    <a:pt x="76" y="350"/>
                    <a:pt x="81" y="358"/>
                    <a:pt x="88" y="364"/>
                  </a:cubicBezTo>
                  <a:cubicBezTo>
                    <a:pt x="94" y="371"/>
                    <a:pt x="102" y="377"/>
                    <a:pt x="111" y="381"/>
                  </a:cubicBezTo>
                  <a:cubicBezTo>
                    <a:pt x="120" y="385"/>
                    <a:pt x="129" y="387"/>
                    <a:pt x="140" y="387"/>
                  </a:cubicBezTo>
                  <a:cubicBezTo>
                    <a:pt x="152" y="387"/>
                    <a:pt x="164" y="384"/>
                    <a:pt x="174" y="379"/>
                  </a:cubicBezTo>
                  <a:cubicBezTo>
                    <a:pt x="184" y="375"/>
                    <a:pt x="193" y="368"/>
                    <a:pt x="200" y="359"/>
                  </a:cubicBezTo>
                  <a:cubicBezTo>
                    <a:pt x="207" y="349"/>
                    <a:pt x="212" y="338"/>
                    <a:pt x="216" y="324"/>
                  </a:cubicBezTo>
                  <a:cubicBezTo>
                    <a:pt x="220" y="310"/>
                    <a:pt x="222" y="294"/>
                    <a:pt x="222" y="2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BCF2"/>
                </a:solidFill>
                <a:effectLst/>
                <a:uLnTx/>
                <a:uFillTx/>
                <a:latin typeface="Segoe UI"/>
                <a:ea typeface="+mn-ea"/>
                <a:cs typeface="+mn-cs"/>
              </a:endParaRPr>
            </a:p>
          </p:txBody>
        </p:sp>
      </p:grpSp>
      <p:sp>
        <p:nvSpPr>
          <p:cNvPr id="28" name="Rectangle 27"/>
          <p:cNvSpPr/>
          <p:nvPr userDrawn="1"/>
        </p:nvSpPr>
        <p:spPr bwMode="ltGray">
          <a:xfrm>
            <a:off x="0" y="0"/>
            <a:ext cx="12192000" cy="6852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428" tIns="107571" rIns="143428" bIns="107571"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622860457"/>
      </p:ext>
    </p:extLst>
  </p:cSld>
  <p:clrMapOvr>
    <a:masterClrMapping/>
  </p:clrMapOvr>
  <p:transition>
    <p:fade/>
  </p:transition>
  <p:extLst>
    <p:ext uri="{DCECCB84-F9BA-43D5-87BE-67443E8EF086}">
      <p15:sldGuideLst xmlns:p15="http://schemas.microsoft.com/office/powerpoint/2012/main">
        <p15:guide id="1" orient="horz" pos="90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image" Target="../media/image7.png"/><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8"/>
            <a:ext cx="11653521" cy="2184808"/>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3" name="Picture 2" hidden="1"/>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959589" y="6342794"/>
            <a:ext cx="984208" cy="367588"/>
          </a:xfrm>
          <a:prstGeom prst="rect">
            <a:avLst/>
          </a:prstGeom>
        </p:spPr>
      </p:pic>
      <p:sp>
        <p:nvSpPr>
          <p:cNvPr id="5" name="Bing" hidden="1"/>
          <p:cNvSpPr>
            <a:spLocks noEditPoints="1"/>
          </p:cNvSpPr>
          <p:nvPr userDrawn="1"/>
        </p:nvSpPr>
        <p:spPr bwMode="auto">
          <a:xfrm>
            <a:off x="10959589" y="6330302"/>
            <a:ext cx="984208" cy="380080"/>
          </a:xfrm>
          <a:custGeom>
            <a:avLst/>
            <a:gdLst>
              <a:gd name="T0" fmla="*/ 377 w 839"/>
              <a:gd name="T1" fmla="*/ 144 h 322"/>
              <a:gd name="T2" fmla="*/ 376 w 839"/>
              <a:gd name="T3" fmla="*/ 60 h 322"/>
              <a:gd name="T4" fmla="*/ 354 w 839"/>
              <a:gd name="T5" fmla="*/ 257 h 322"/>
              <a:gd name="T6" fmla="*/ 376 w 839"/>
              <a:gd name="T7" fmla="*/ 237 h 322"/>
              <a:gd name="T8" fmla="*/ 418 w 839"/>
              <a:gd name="T9" fmla="*/ 261 h 322"/>
              <a:gd name="T10" fmla="*/ 481 w 839"/>
              <a:gd name="T11" fmla="*/ 184 h 322"/>
              <a:gd name="T12" fmla="*/ 424 w 839"/>
              <a:gd name="T13" fmla="*/ 116 h 322"/>
              <a:gd name="T14" fmla="*/ 415 w 839"/>
              <a:gd name="T15" fmla="*/ 242 h 322"/>
              <a:gd name="T16" fmla="*/ 376 w 839"/>
              <a:gd name="T17" fmla="*/ 201 h 322"/>
              <a:gd name="T18" fmla="*/ 388 w 839"/>
              <a:gd name="T19" fmla="*/ 148 h 322"/>
              <a:gd name="T20" fmla="*/ 448 w 839"/>
              <a:gd name="T21" fmla="*/ 148 h 322"/>
              <a:gd name="T22" fmla="*/ 447 w 839"/>
              <a:gd name="T23" fmla="*/ 226 h 322"/>
              <a:gd name="T24" fmla="*/ 536 w 839"/>
              <a:gd name="T25" fmla="*/ 73 h 322"/>
              <a:gd name="T26" fmla="*/ 521 w 839"/>
              <a:gd name="T27" fmla="*/ 88 h 322"/>
              <a:gd name="T28" fmla="*/ 507 w 839"/>
              <a:gd name="T29" fmla="*/ 73 h 322"/>
              <a:gd name="T30" fmla="*/ 521 w 839"/>
              <a:gd name="T31" fmla="*/ 59 h 322"/>
              <a:gd name="T32" fmla="*/ 510 w 839"/>
              <a:gd name="T33" fmla="*/ 119 h 322"/>
              <a:gd name="T34" fmla="*/ 532 w 839"/>
              <a:gd name="T35" fmla="*/ 257 h 322"/>
              <a:gd name="T36" fmla="*/ 510 w 839"/>
              <a:gd name="T37" fmla="*/ 119 h 322"/>
              <a:gd name="T38" fmla="*/ 683 w 839"/>
              <a:gd name="T39" fmla="*/ 173 h 322"/>
              <a:gd name="T40" fmla="*/ 661 w 839"/>
              <a:gd name="T41" fmla="*/ 257 h 322"/>
              <a:gd name="T42" fmla="*/ 629 w 839"/>
              <a:gd name="T43" fmla="*/ 135 h 322"/>
              <a:gd name="T44" fmla="*/ 590 w 839"/>
              <a:gd name="T45" fmla="*/ 179 h 322"/>
              <a:gd name="T46" fmla="*/ 568 w 839"/>
              <a:gd name="T47" fmla="*/ 257 h 322"/>
              <a:gd name="T48" fmla="*/ 590 w 839"/>
              <a:gd name="T49" fmla="*/ 119 h 322"/>
              <a:gd name="T50" fmla="*/ 591 w 839"/>
              <a:gd name="T51" fmla="*/ 142 h 322"/>
              <a:gd name="T52" fmla="*/ 671 w 839"/>
              <a:gd name="T53" fmla="*/ 131 h 322"/>
              <a:gd name="T54" fmla="*/ 817 w 839"/>
              <a:gd name="T55" fmla="*/ 138 h 322"/>
              <a:gd name="T56" fmla="*/ 775 w 839"/>
              <a:gd name="T57" fmla="*/ 116 h 322"/>
              <a:gd name="T58" fmla="*/ 712 w 839"/>
              <a:gd name="T59" fmla="*/ 193 h 322"/>
              <a:gd name="T60" fmla="*/ 739 w 839"/>
              <a:gd name="T61" fmla="*/ 252 h 322"/>
              <a:gd name="T62" fmla="*/ 816 w 839"/>
              <a:gd name="T63" fmla="*/ 234 h 322"/>
              <a:gd name="T64" fmla="*/ 817 w 839"/>
              <a:gd name="T65" fmla="*/ 249 h 322"/>
              <a:gd name="T66" fmla="*/ 727 w 839"/>
              <a:gd name="T67" fmla="*/ 293 h 322"/>
              <a:gd name="T68" fmla="*/ 766 w 839"/>
              <a:gd name="T69" fmla="*/ 322 h 322"/>
              <a:gd name="T70" fmla="*/ 839 w 839"/>
              <a:gd name="T71" fmla="*/ 119 h 322"/>
              <a:gd name="T72" fmla="*/ 817 w 839"/>
              <a:gd name="T73" fmla="*/ 195 h 322"/>
              <a:gd name="T74" fmla="*/ 775 w 839"/>
              <a:gd name="T75" fmla="*/ 242 h 322"/>
              <a:gd name="T76" fmla="*/ 735 w 839"/>
              <a:gd name="T77" fmla="*/ 191 h 322"/>
              <a:gd name="T78" fmla="*/ 778 w 839"/>
              <a:gd name="T79" fmla="*/ 135 h 322"/>
              <a:gd name="T80" fmla="*/ 817 w 839"/>
              <a:gd name="T81" fmla="*/ 175 h 322"/>
              <a:gd name="T82" fmla="*/ 96 w 839"/>
              <a:gd name="T83" fmla="*/ 83 h 322"/>
              <a:gd name="T84" fmla="*/ 257 w 839"/>
              <a:gd name="T85" fmla="*/ 212 h 322"/>
              <a:gd name="T86" fmla="*/ 0 w 839"/>
              <a:gd name="T87" fmla="*/ 270 h 322"/>
              <a:gd name="T88" fmla="*/ 129 w 839"/>
              <a:gd name="T89" fmla="*/ 154 h 322"/>
              <a:gd name="T90" fmla="*/ 73 w 839"/>
              <a:gd name="T91" fmla="*/ 204 h 322"/>
              <a:gd name="T92" fmla="*/ 0 w 839"/>
              <a:gd name="T93" fmla="*/ 0 h 322"/>
              <a:gd name="T94" fmla="*/ 73 w 839"/>
              <a:gd name="T95" fmla="*/ 20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9" h="322">
                <a:moveTo>
                  <a:pt x="424" y="116"/>
                </a:moveTo>
                <a:cubicBezTo>
                  <a:pt x="403" y="116"/>
                  <a:pt x="387" y="125"/>
                  <a:pt x="377" y="144"/>
                </a:cubicBezTo>
                <a:cubicBezTo>
                  <a:pt x="376" y="144"/>
                  <a:pt x="376" y="144"/>
                  <a:pt x="376" y="144"/>
                </a:cubicBezTo>
                <a:cubicBezTo>
                  <a:pt x="376" y="60"/>
                  <a:pt x="376" y="60"/>
                  <a:pt x="376" y="60"/>
                </a:cubicBezTo>
                <a:cubicBezTo>
                  <a:pt x="354" y="53"/>
                  <a:pt x="354" y="53"/>
                  <a:pt x="354" y="53"/>
                </a:cubicBezTo>
                <a:cubicBezTo>
                  <a:pt x="354" y="257"/>
                  <a:pt x="354" y="257"/>
                  <a:pt x="354" y="257"/>
                </a:cubicBezTo>
                <a:cubicBezTo>
                  <a:pt x="376" y="257"/>
                  <a:pt x="376" y="257"/>
                  <a:pt x="376" y="257"/>
                </a:cubicBezTo>
                <a:cubicBezTo>
                  <a:pt x="376" y="237"/>
                  <a:pt x="376" y="237"/>
                  <a:pt x="376" y="237"/>
                </a:cubicBezTo>
                <a:cubicBezTo>
                  <a:pt x="377" y="237"/>
                  <a:pt x="377" y="237"/>
                  <a:pt x="377" y="237"/>
                </a:cubicBezTo>
                <a:cubicBezTo>
                  <a:pt x="386" y="253"/>
                  <a:pt x="400" y="261"/>
                  <a:pt x="418" y="261"/>
                </a:cubicBezTo>
                <a:cubicBezTo>
                  <a:pt x="437" y="261"/>
                  <a:pt x="452" y="254"/>
                  <a:pt x="464" y="240"/>
                </a:cubicBezTo>
                <a:cubicBezTo>
                  <a:pt x="475" y="226"/>
                  <a:pt x="481" y="207"/>
                  <a:pt x="481" y="184"/>
                </a:cubicBezTo>
                <a:cubicBezTo>
                  <a:pt x="481" y="163"/>
                  <a:pt x="476" y="147"/>
                  <a:pt x="465" y="134"/>
                </a:cubicBezTo>
                <a:cubicBezTo>
                  <a:pt x="455" y="122"/>
                  <a:pt x="441" y="116"/>
                  <a:pt x="424" y="116"/>
                </a:cubicBezTo>
                <a:close/>
                <a:moveTo>
                  <a:pt x="447" y="226"/>
                </a:moveTo>
                <a:cubicBezTo>
                  <a:pt x="439" y="237"/>
                  <a:pt x="429" y="242"/>
                  <a:pt x="415" y="242"/>
                </a:cubicBezTo>
                <a:cubicBezTo>
                  <a:pt x="404" y="242"/>
                  <a:pt x="395" y="238"/>
                  <a:pt x="387" y="230"/>
                </a:cubicBezTo>
                <a:cubicBezTo>
                  <a:pt x="380" y="222"/>
                  <a:pt x="376" y="213"/>
                  <a:pt x="376" y="201"/>
                </a:cubicBezTo>
                <a:cubicBezTo>
                  <a:pt x="376" y="182"/>
                  <a:pt x="376" y="182"/>
                  <a:pt x="376" y="182"/>
                </a:cubicBezTo>
                <a:cubicBezTo>
                  <a:pt x="376" y="168"/>
                  <a:pt x="380" y="157"/>
                  <a:pt x="388" y="148"/>
                </a:cubicBezTo>
                <a:cubicBezTo>
                  <a:pt x="396" y="139"/>
                  <a:pt x="406" y="135"/>
                  <a:pt x="419" y="135"/>
                </a:cubicBezTo>
                <a:cubicBezTo>
                  <a:pt x="431" y="135"/>
                  <a:pt x="441" y="139"/>
                  <a:pt x="448" y="148"/>
                </a:cubicBezTo>
                <a:cubicBezTo>
                  <a:pt x="455" y="157"/>
                  <a:pt x="458" y="169"/>
                  <a:pt x="458" y="184"/>
                </a:cubicBezTo>
                <a:cubicBezTo>
                  <a:pt x="458" y="202"/>
                  <a:pt x="454" y="216"/>
                  <a:pt x="447" y="226"/>
                </a:cubicBezTo>
                <a:close/>
                <a:moveTo>
                  <a:pt x="531" y="63"/>
                </a:moveTo>
                <a:cubicBezTo>
                  <a:pt x="534" y="66"/>
                  <a:pt x="536" y="69"/>
                  <a:pt x="536" y="73"/>
                </a:cubicBezTo>
                <a:cubicBezTo>
                  <a:pt x="536" y="77"/>
                  <a:pt x="534" y="81"/>
                  <a:pt x="531" y="83"/>
                </a:cubicBezTo>
                <a:cubicBezTo>
                  <a:pt x="528" y="86"/>
                  <a:pt x="525" y="88"/>
                  <a:pt x="521" y="88"/>
                </a:cubicBezTo>
                <a:cubicBezTo>
                  <a:pt x="517" y="88"/>
                  <a:pt x="514" y="86"/>
                  <a:pt x="511" y="84"/>
                </a:cubicBezTo>
                <a:cubicBezTo>
                  <a:pt x="508" y="81"/>
                  <a:pt x="507" y="77"/>
                  <a:pt x="507" y="73"/>
                </a:cubicBezTo>
                <a:cubicBezTo>
                  <a:pt x="507" y="69"/>
                  <a:pt x="508" y="66"/>
                  <a:pt x="511" y="63"/>
                </a:cubicBezTo>
                <a:cubicBezTo>
                  <a:pt x="513" y="60"/>
                  <a:pt x="517" y="59"/>
                  <a:pt x="521" y="59"/>
                </a:cubicBezTo>
                <a:cubicBezTo>
                  <a:pt x="525" y="59"/>
                  <a:pt x="529" y="60"/>
                  <a:pt x="531" y="63"/>
                </a:cubicBezTo>
                <a:close/>
                <a:moveTo>
                  <a:pt x="510" y="119"/>
                </a:moveTo>
                <a:cubicBezTo>
                  <a:pt x="532" y="119"/>
                  <a:pt x="532" y="119"/>
                  <a:pt x="532" y="119"/>
                </a:cubicBezTo>
                <a:cubicBezTo>
                  <a:pt x="532" y="257"/>
                  <a:pt x="532" y="257"/>
                  <a:pt x="532" y="257"/>
                </a:cubicBezTo>
                <a:cubicBezTo>
                  <a:pt x="510" y="257"/>
                  <a:pt x="510" y="257"/>
                  <a:pt x="510" y="257"/>
                </a:cubicBezTo>
                <a:lnTo>
                  <a:pt x="510" y="119"/>
                </a:lnTo>
                <a:close/>
                <a:moveTo>
                  <a:pt x="671" y="131"/>
                </a:moveTo>
                <a:cubicBezTo>
                  <a:pt x="679" y="141"/>
                  <a:pt x="683" y="155"/>
                  <a:pt x="683" y="173"/>
                </a:cubicBezTo>
                <a:cubicBezTo>
                  <a:pt x="683" y="257"/>
                  <a:pt x="683" y="257"/>
                  <a:pt x="683" y="257"/>
                </a:cubicBezTo>
                <a:cubicBezTo>
                  <a:pt x="661" y="257"/>
                  <a:pt x="661" y="257"/>
                  <a:pt x="661" y="257"/>
                </a:cubicBezTo>
                <a:cubicBezTo>
                  <a:pt x="661" y="179"/>
                  <a:pt x="661" y="179"/>
                  <a:pt x="661" y="179"/>
                </a:cubicBezTo>
                <a:cubicBezTo>
                  <a:pt x="661" y="149"/>
                  <a:pt x="650" y="135"/>
                  <a:pt x="629" y="135"/>
                </a:cubicBezTo>
                <a:cubicBezTo>
                  <a:pt x="618" y="135"/>
                  <a:pt x="609" y="139"/>
                  <a:pt x="601" y="147"/>
                </a:cubicBezTo>
                <a:cubicBezTo>
                  <a:pt x="594" y="155"/>
                  <a:pt x="590" y="166"/>
                  <a:pt x="590" y="179"/>
                </a:cubicBezTo>
                <a:cubicBezTo>
                  <a:pt x="590" y="257"/>
                  <a:pt x="590" y="257"/>
                  <a:pt x="590" y="257"/>
                </a:cubicBezTo>
                <a:cubicBezTo>
                  <a:pt x="568" y="257"/>
                  <a:pt x="568" y="257"/>
                  <a:pt x="568" y="257"/>
                </a:cubicBezTo>
                <a:cubicBezTo>
                  <a:pt x="568" y="119"/>
                  <a:pt x="568" y="119"/>
                  <a:pt x="568" y="119"/>
                </a:cubicBezTo>
                <a:cubicBezTo>
                  <a:pt x="590" y="119"/>
                  <a:pt x="590" y="119"/>
                  <a:pt x="590" y="119"/>
                </a:cubicBezTo>
                <a:cubicBezTo>
                  <a:pt x="590" y="142"/>
                  <a:pt x="590" y="142"/>
                  <a:pt x="590" y="142"/>
                </a:cubicBezTo>
                <a:cubicBezTo>
                  <a:pt x="591" y="142"/>
                  <a:pt x="591" y="142"/>
                  <a:pt x="591" y="142"/>
                </a:cubicBezTo>
                <a:cubicBezTo>
                  <a:pt x="601" y="125"/>
                  <a:pt x="616" y="116"/>
                  <a:pt x="636" y="116"/>
                </a:cubicBezTo>
                <a:cubicBezTo>
                  <a:pt x="651" y="116"/>
                  <a:pt x="663" y="121"/>
                  <a:pt x="671" y="131"/>
                </a:cubicBezTo>
                <a:close/>
                <a:moveTo>
                  <a:pt x="817" y="119"/>
                </a:moveTo>
                <a:cubicBezTo>
                  <a:pt x="817" y="138"/>
                  <a:pt x="817" y="138"/>
                  <a:pt x="817" y="138"/>
                </a:cubicBezTo>
                <a:cubicBezTo>
                  <a:pt x="816" y="138"/>
                  <a:pt x="816" y="138"/>
                  <a:pt x="816" y="138"/>
                </a:cubicBezTo>
                <a:cubicBezTo>
                  <a:pt x="807" y="123"/>
                  <a:pt x="794" y="116"/>
                  <a:pt x="775" y="116"/>
                </a:cubicBezTo>
                <a:cubicBezTo>
                  <a:pt x="756" y="116"/>
                  <a:pt x="741" y="123"/>
                  <a:pt x="729" y="137"/>
                </a:cubicBezTo>
                <a:cubicBezTo>
                  <a:pt x="718" y="151"/>
                  <a:pt x="712" y="169"/>
                  <a:pt x="712" y="193"/>
                </a:cubicBezTo>
                <a:cubicBezTo>
                  <a:pt x="712" y="206"/>
                  <a:pt x="714" y="218"/>
                  <a:pt x="719" y="229"/>
                </a:cubicBezTo>
                <a:cubicBezTo>
                  <a:pt x="724" y="239"/>
                  <a:pt x="731" y="247"/>
                  <a:pt x="739" y="252"/>
                </a:cubicBezTo>
                <a:cubicBezTo>
                  <a:pt x="748" y="258"/>
                  <a:pt x="758" y="261"/>
                  <a:pt x="769" y="261"/>
                </a:cubicBezTo>
                <a:cubicBezTo>
                  <a:pt x="790" y="261"/>
                  <a:pt x="806" y="252"/>
                  <a:pt x="816" y="234"/>
                </a:cubicBezTo>
                <a:cubicBezTo>
                  <a:pt x="817" y="234"/>
                  <a:pt x="817" y="234"/>
                  <a:pt x="817" y="234"/>
                </a:cubicBezTo>
                <a:cubicBezTo>
                  <a:pt x="817" y="249"/>
                  <a:pt x="817" y="249"/>
                  <a:pt x="817" y="249"/>
                </a:cubicBezTo>
                <a:cubicBezTo>
                  <a:pt x="817" y="285"/>
                  <a:pt x="800" y="303"/>
                  <a:pt x="766" y="303"/>
                </a:cubicBezTo>
                <a:cubicBezTo>
                  <a:pt x="752" y="303"/>
                  <a:pt x="741" y="300"/>
                  <a:pt x="727" y="293"/>
                </a:cubicBezTo>
                <a:cubicBezTo>
                  <a:pt x="722" y="312"/>
                  <a:pt x="722" y="312"/>
                  <a:pt x="722" y="312"/>
                </a:cubicBezTo>
                <a:cubicBezTo>
                  <a:pt x="735" y="319"/>
                  <a:pt x="749" y="322"/>
                  <a:pt x="766" y="322"/>
                </a:cubicBezTo>
                <a:cubicBezTo>
                  <a:pt x="815" y="322"/>
                  <a:pt x="839" y="297"/>
                  <a:pt x="839" y="246"/>
                </a:cubicBezTo>
                <a:cubicBezTo>
                  <a:pt x="839" y="119"/>
                  <a:pt x="839" y="119"/>
                  <a:pt x="839" y="119"/>
                </a:cubicBezTo>
                <a:lnTo>
                  <a:pt x="817" y="119"/>
                </a:lnTo>
                <a:close/>
                <a:moveTo>
                  <a:pt x="817" y="195"/>
                </a:moveTo>
                <a:cubicBezTo>
                  <a:pt x="817" y="209"/>
                  <a:pt x="813" y="220"/>
                  <a:pt x="805" y="229"/>
                </a:cubicBezTo>
                <a:cubicBezTo>
                  <a:pt x="797" y="237"/>
                  <a:pt x="787" y="242"/>
                  <a:pt x="775" y="242"/>
                </a:cubicBezTo>
                <a:cubicBezTo>
                  <a:pt x="763" y="242"/>
                  <a:pt x="753" y="237"/>
                  <a:pt x="746" y="228"/>
                </a:cubicBezTo>
                <a:cubicBezTo>
                  <a:pt x="738" y="219"/>
                  <a:pt x="735" y="206"/>
                  <a:pt x="735" y="191"/>
                </a:cubicBezTo>
                <a:cubicBezTo>
                  <a:pt x="735" y="174"/>
                  <a:pt x="738" y="160"/>
                  <a:pt x="746" y="150"/>
                </a:cubicBezTo>
                <a:cubicBezTo>
                  <a:pt x="754" y="140"/>
                  <a:pt x="764" y="135"/>
                  <a:pt x="778" y="135"/>
                </a:cubicBezTo>
                <a:cubicBezTo>
                  <a:pt x="789" y="135"/>
                  <a:pt x="798" y="139"/>
                  <a:pt x="805" y="146"/>
                </a:cubicBezTo>
                <a:cubicBezTo>
                  <a:pt x="813" y="154"/>
                  <a:pt x="817" y="163"/>
                  <a:pt x="817" y="175"/>
                </a:cubicBezTo>
                <a:lnTo>
                  <a:pt x="817" y="195"/>
                </a:lnTo>
                <a:close/>
                <a:moveTo>
                  <a:pt x="96" y="83"/>
                </a:moveTo>
                <a:cubicBezTo>
                  <a:pt x="257" y="133"/>
                  <a:pt x="257" y="133"/>
                  <a:pt x="257" y="133"/>
                </a:cubicBezTo>
                <a:cubicBezTo>
                  <a:pt x="257" y="212"/>
                  <a:pt x="257" y="212"/>
                  <a:pt x="257" y="212"/>
                </a:cubicBezTo>
                <a:cubicBezTo>
                  <a:pt x="73" y="322"/>
                  <a:pt x="73" y="322"/>
                  <a:pt x="73" y="322"/>
                </a:cubicBezTo>
                <a:cubicBezTo>
                  <a:pt x="0" y="270"/>
                  <a:pt x="0" y="270"/>
                  <a:pt x="0" y="270"/>
                </a:cubicBezTo>
                <a:cubicBezTo>
                  <a:pt x="178" y="176"/>
                  <a:pt x="178" y="176"/>
                  <a:pt x="178" y="176"/>
                </a:cubicBezTo>
                <a:cubicBezTo>
                  <a:pt x="129" y="154"/>
                  <a:pt x="129" y="154"/>
                  <a:pt x="129" y="154"/>
                </a:cubicBezTo>
                <a:lnTo>
                  <a:pt x="96" y="83"/>
                </a:lnTo>
                <a:close/>
                <a:moveTo>
                  <a:pt x="73" y="204"/>
                </a:moveTo>
                <a:cubicBezTo>
                  <a:pt x="0" y="270"/>
                  <a:pt x="0" y="270"/>
                  <a:pt x="0" y="270"/>
                </a:cubicBezTo>
                <a:cubicBezTo>
                  <a:pt x="0" y="0"/>
                  <a:pt x="0" y="0"/>
                  <a:pt x="0" y="0"/>
                </a:cubicBezTo>
                <a:cubicBezTo>
                  <a:pt x="73" y="22"/>
                  <a:pt x="73" y="22"/>
                  <a:pt x="73" y="22"/>
                </a:cubicBezTo>
                <a:lnTo>
                  <a:pt x="73" y="204"/>
                </a:lnTo>
                <a:close/>
              </a:path>
            </a:pathLst>
          </a:custGeom>
          <a:solidFill>
            <a:srgbClr val="F8BB28"/>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0" normalizeH="0" baseline="0" noProof="0" dirty="0" smtClean="0">
                <a:ln>
                  <a:noFill/>
                </a:ln>
                <a:solidFill>
                  <a:srgbClr val="00BCF2"/>
                </a:solidFill>
                <a:effectLst/>
                <a:uLnTx/>
                <a:uFillTx/>
                <a:latin typeface="Segoe UI"/>
                <a:ea typeface="+mn-ea"/>
                <a:cs typeface="+mn-cs"/>
              </a:rPr>
              <a:t> </a:t>
            </a:r>
            <a:endParaRPr kumimoji="0" lang="en-US" sz="1765" b="0" i="0" u="none" strike="noStrike" kern="1200" cap="none" spc="0" normalizeH="0" baseline="0" noProof="0" dirty="0">
              <a:ln>
                <a:noFill/>
              </a:ln>
              <a:solidFill>
                <a:srgbClr val="00BCF2"/>
              </a:solidFill>
              <a:effectLst/>
              <a:uLnTx/>
              <a:uFillTx/>
              <a:latin typeface="Segoe UI"/>
              <a:ea typeface="+mn-ea"/>
              <a:cs typeface="+mn-cs"/>
            </a:endParaRPr>
          </a:p>
        </p:txBody>
      </p:sp>
    </p:spTree>
    <p:extLst>
      <p:ext uri="{BB962C8B-B14F-4D97-AF65-F5344CB8AC3E}">
        <p14:creationId xmlns:p14="http://schemas.microsoft.com/office/powerpoint/2010/main" val="4024046770"/>
      </p:ext>
    </p:extLst>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 id="2147484032" r:id="rId12"/>
    <p:sldLayoutId id="2147484033" r:id="rId13"/>
    <p:sldLayoutId id="2147484034" r:id="rId14"/>
    <p:sldLayoutId id="2147484035" r:id="rId15"/>
    <p:sldLayoutId id="2147484036" r:id="rId16"/>
    <p:sldLayoutId id="2147484168" r:id="rId17"/>
  </p:sldLayoutIdLst>
  <p:transition>
    <p:fade/>
  </p:transition>
  <p:timing>
    <p:tnLst>
      <p:par>
        <p:cTn id="1" dur="indefinite" restart="never" nodeType="tmRoot"/>
      </p:par>
    </p:tnLst>
  </p:timing>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guide id="23" orient="horz" pos="4123">
          <p15:clr>
            <a:srgbClr val="F26B43"/>
          </p15:clr>
        </p15:guide>
        <p15:guide id="24" pos="269">
          <p15:clr>
            <a:srgbClr val="F26B43"/>
          </p15:clr>
        </p15:guide>
        <p15:guide id="25" orient="horz" pos="283">
          <p15:clr>
            <a:srgbClr val="F26B43"/>
          </p15:clr>
        </p15:guide>
        <p15:guide id="26" pos="756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8"/>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882075203"/>
      </p:ext>
    </p:extLst>
  </p:cSld>
  <p:clrMap bg1="dk1" tx1="lt1" bg2="dk2" tx2="lt2" accent1="accent1" accent2="accent2" accent3="accent3" accent4="accent4" accent5="accent5" accent6="accent6" hlink="hlink" folHlink="folHlink"/>
  <p:sldLayoutIdLst>
    <p:sldLayoutId id="2147484142"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 id="2147484153" r:id="rId12"/>
    <p:sldLayoutId id="2147484154" r:id="rId13"/>
    <p:sldLayoutId id="2147484155" r:id="rId14"/>
    <p:sldLayoutId id="2147484156" r:id="rId15"/>
    <p:sldLayoutId id="2147484157" r:id="rId16"/>
    <p:sldLayoutId id="2147484158" r:id="rId17"/>
    <p:sldLayoutId id="2147484159" r:id="rId18"/>
    <p:sldLayoutId id="2147484160" r:id="rId19"/>
    <p:sldLayoutId id="2147484161" r:id="rId20"/>
    <p:sldLayoutId id="2147484162" r:id="rId21"/>
    <p:sldLayoutId id="2147484163" r:id="rId22"/>
    <p:sldLayoutId id="2147484164" r:id="rId23"/>
    <p:sldLayoutId id="2147484165" r:id="rId24"/>
    <p:sldLayoutId id="2147484166" r:id="rId25"/>
    <p:sldLayoutId id="2147484167" r:id="rId26"/>
  </p:sldLayoutIdLst>
  <p:transition>
    <p:fade/>
  </p:transition>
  <p:timing>
    <p:tnLst>
      <p:par>
        <p:cTn id="1" dur="indefinite" restart="never" nodeType="tmRoot"/>
      </p:par>
    </p:tnLst>
  </p:timing>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31.xml"/><Relationship Id="rId16" Type="http://schemas.openxmlformats.org/officeDocument/2006/relationships/image" Target="../media/image40.png"/><Relationship Id="rId1" Type="http://schemas.openxmlformats.org/officeDocument/2006/relationships/slideLayout" Target="../slideLayouts/slideLayout1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15.jp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Building apps on the Universal Windows Platform</a:t>
            </a:r>
            <a:endParaRPr lang="en-US" sz="1400" dirty="0"/>
          </a:p>
        </p:txBody>
      </p:sp>
    </p:spTree>
    <p:extLst>
      <p:ext uri="{BB962C8B-B14F-4D97-AF65-F5344CB8AC3E}">
        <p14:creationId xmlns:p14="http://schemas.microsoft.com/office/powerpoint/2010/main" val="2531478779"/>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UI Goodies</a:t>
            </a:r>
            <a:endParaRPr lang="en-US" dirty="0"/>
          </a:p>
        </p:txBody>
      </p:sp>
      <p:sp>
        <p:nvSpPr>
          <p:cNvPr id="5" name="Text Placeholder 4"/>
          <p:cNvSpPr>
            <a:spLocks noGrp="1"/>
          </p:cNvSpPr>
          <p:nvPr>
            <p:ph type="body" sz="quarter" idx="10"/>
          </p:nvPr>
        </p:nvSpPr>
        <p:spPr>
          <a:xfrm>
            <a:off x="271245" y="1114058"/>
            <a:ext cx="11653523" cy="6079165"/>
          </a:xfrm>
        </p:spPr>
        <p:txBody>
          <a:bodyPr/>
          <a:lstStyle/>
          <a:p>
            <a:r>
              <a:rPr lang="en-US" dirty="0" smtClean="0"/>
              <a:t>Change Notification on Dependency properties</a:t>
            </a:r>
          </a:p>
          <a:p>
            <a:pPr lvl="0">
              <a:lnSpc>
                <a:spcPct val="100000"/>
              </a:lnSpc>
              <a:spcBef>
                <a:spcPts val="0"/>
              </a:spcBef>
              <a:buSzTx/>
            </a:pPr>
            <a:r>
              <a:rPr lang="en-US" sz="1765" dirty="0" smtClean="0">
                <a:solidFill>
                  <a:srgbClr val="000000"/>
                </a:solidFill>
                <a:highlight>
                  <a:srgbClr val="FFFFFF"/>
                </a:highlight>
                <a:latin typeface="Consolas" panose="020B0609020204030204" pitchFamily="49" charset="0"/>
              </a:rPr>
              <a:t>  </a:t>
            </a:r>
            <a:r>
              <a:rPr lang="en-US" sz="1765" dirty="0" err="1" smtClean="0">
                <a:solidFill>
                  <a:srgbClr val="000000"/>
                </a:solidFill>
                <a:highlight>
                  <a:srgbClr val="FFFFFF"/>
                </a:highlight>
                <a:latin typeface="Consolas" panose="020B0609020204030204" pitchFamily="49" charset="0"/>
              </a:rPr>
              <a:t>target.RegisterPropertyChangedCallback</a:t>
            </a:r>
            <a:r>
              <a:rPr lang="en-US" sz="1765" dirty="0" smtClean="0">
                <a:solidFill>
                  <a:srgbClr val="000000"/>
                </a:solidFill>
                <a:highlight>
                  <a:srgbClr val="FFFFFF"/>
                </a:highlight>
                <a:latin typeface="Consolas" panose="020B0609020204030204" pitchFamily="49" charset="0"/>
              </a:rPr>
              <a:t>(</a:t>
            </a:r>
            <a:r>
              <a:rPr lang="en-US" sz="1765" dirty="0" err="1" smtClean="0">
                <a:solidFill>
                  <a:srgbClr val="2B91AF"/>
                </a:solidFill>
                <a:highlight>
                  <a:srgbClr val="FFFFFF"/>
                </a:highlight>
                <a:latin typeface="Consolas" panose="020B0609020204030204" pitchFamily="49" charset="0"/>
              </a:rPr>
              <a:t>ContentControl</a:t>
            </a:r>
            <a:r>
              <a:rPr lang="en-US" sz="1765" dirty="0" err="1" smtClean="0">
                <a:solidFill>
                  <a:srgbClr val="000000"/>
                </a:solidFill>
                <a:highlight>
                  <a:srgbClr val="FFFFFF"/>
                </a:highlight>
                <a:latin typeface="Consolas" panose="020B0609020204030204" pitchFamily="49" charset="0"/>
              </a:rPr>
              <a:t>.ContentProperty</a:t>
            </a:r>
            <a:r>
              <a:rPr lang="en-US" sz="1765" dirty="0">
                <a:solidFill>
                  <a:srgbClr val="000000"/>
                </a:solidFill>
                <a:highlight>
                  <a:srgbClr val="FFFFFF"/>
                </a:highlight>
                <a:latin typeface="Consolas" panose="020B0609020204030204" pitchFamily="49" charset="0"/>
              </a:rPr>
              <a:t>, </a:t>
            </a:r>
            <a:r>
              <a:rPr lang="en-US" sz="1765" dirty="0" err="1">
                <a:solidFill>
                  <a:srgbClr val="000000"/>
                </a:solidFill>
                <a:highlight>
                  <a:srgbClr val="FFFFFF"/>
                </a:highlight>
                <a:latin typeface="Consolas" panose="020B0609020204030204" pitchFamily="49" charset="0"/>
              </a:rPr>
              <a:t>ContentChanged</a:t>
            </a:r>
            <a:r>
              <a:rPr lang="en-US" sz="1765" dirty="0">
                <a:solidFill>
                  <a:srgbClr val="000000"/>
                </a:solidFill>
                <a:highlight>
                  <a:srgbClr val="FFFFFF"/>
                </a:highlight>
                <a:latin typeface="Consolas" panose="020B0609020204030204" pitchFamily="49" charset="0"/>
              </a:rPr>
              <a:t>);</a:t>
            </a:r>
          </a:p>
          <a:p>
            <a:endParaRPr lang="en-US" dirty="0" smtClean="0"/>
          </a:p>
          <a:p>
            <a:r>
              <a:rPr lang="en-US" sz="2800" dirty="0" smtClean="0"/>
              <a:t>PerspectiveTransform3D (</a:t>
            </a:r>
            <a:r>
              <a:rPr lang="en-US" sz="2800" dirty="0"/>
              <a:t>Effects: 3D Rotations, Parallax</a:t>
            </a:r>
            <a:r>
              <a:rPr lang="en-US" sz="2800" dirty="0" smtClean="0"/>
              <a:t>)</a:t>
            </a:r>
          </a:p>
          <a:p>
            <a:pPr lvl="0">
              <a:lnSpc>
                <a:spcPct val="100000"/>
              </a:lnSpc>
              <a:spcBef>
                <a:spcPts val="0"/>
              </a:spcBef>
              <a:buSzTx/>
            </a:pPr>
            <a:r>
              <a:rPr lang="en-US" sz="1765" dirty="0" smtClean="0">
                <a:solidFill>
                  <a:srgbClr val="0000FF"/>
                </a:solidFill>
                <a:highlight>
                  <a:srgbClr val="FFFFFF"/>
                </a:highlight>
                <a:latin typeface="Consolas" panose="020B0609020204030204" pitchFamily="49" charset="0"/>
              </a:rPr>
              <a:t>  </a:t>
            </a:r>
          </a:p>
          <a:p>
            <a:pPr lvl="0">
              <a:lnSpc>
                <a:spcPct val="100000"/>
              </a:lnSpc>
              <a:spcBef>
                <a:spcPts val="0"/>
              </a:spcBef>
              <a:buSzTx/>
            </a:pPr>
            <a:endParaRPr lang="en-US" sz="1765" dirty="0" smtClean="0">
              <a:solidFill>
                <a:srgbClr val="0000FF"/>
              </a:solidFill>
              <a:highlight>
                <a:srgbClr val="FFFFFF"/>
              </a:highlight>
              <a:latin typeface="Consolas" panose="020B0609020204030204" pitchFamily="49" charset="0"/>
            </a:endParaRPr>
          </a:p>
          <a:p>
            <a:pPr lvl="0">
              <a:lnSpc>
                <a:spcPct val="100000"/>
              </a:lnSpc>
              <a:spcBef>
                <a:spcPts val="0"/>
              </a:spcBef>
              <a:buSzTx/>
            </a:pPr>
            <a:endParaRPr lang="en-US" sz="1765" dirty="0">
              <a:solidFill>
                <a:srgbClr val="0000FF"/>
              </a:solidFill>
              <a:highlight>
                <a:srgbClr val="FFFFFF"/>
              </a:highlight>
              <a:latin typeface="Consolas" panose="020B0609020204030204" pitchFamily="49" charset="0"/>
            </a:endParaRPr>
          </a:p>
          <a:p>
            <a:pPr lvl="0">
              <a:lnSpc>
                <a:spcPct val="100000"/>
              </a:lnSpc>
              <a:spcBef>
                <a:spcPts val="0"/>
              </a:spcBef>
              <a:buSzTx/>
            </a:pPr>
            <a:endParaRPr lang="en-US" sz="1765" dirty="0" smtClean="0">
              <a:solidFill>
                <a:srgbClr val="0000FF"/>
              </a:solidFill>
              <a:highlight>
                <a:srgbClr val="FFFFFF"/>
              </a:highlight>
              <a:latin typeface="Consolas" panose="020B0609020204030204" pitchFamily="49" charset="0"/>
            </a:endParaRPr>
          </a:p>
          <a:p>
            <a:pPr lvl="0">
              <a:lnSpc>
                <a:spcPct val="100000"/>
              </a:lnSpc>
              <a:spcBef>
                <a:spcPts val="0"/>
              </a:spcBef>
              <a:buSzTx/>
            </a:pPr>
            <a:endParaRPr lang="en-US" sz="1765" dirty="0">
              <a:solidFill>
                <a:srgbClr val="0000FF"/>
              </a:solidFill>
              <a:highlight>
                <a:srgbClr val="FFFFFF"/>
              </a:highlight>
              <a:latin typeface="Consolas" panose="020B0609020204030204" pitchFamily="49" charset="0"/>
            </a:endParaRPr>
          </a:p>
          <a:p>
            <a:pPr lvl="0">
              <a:lnSpc>
                <a:spcPct val="100000"/>
              </a:lnSpc>
              <a:spcBef>
                <a:spcPts val="0"/>
              </a:spcBef>
              <a:buSzTx/>
            </a:pPr>
            <a:endParaRPr lang="en-US" dirty="0" smtClean="0"/>
          </a:p>
          <a:p>
            <a:r>
              <a:rPr lang="en-US" sz="2800" dirty="0"/>
              <a:t>Custom chrome, branding, </a:t>
            </a:r>
            <a:r>
              <a:rPr lang="en-US" sz="2800" dirty="0" smtClean="0"/>
              <a:t>sizing</a:t>
            </a:r>
          </a:p>
          <a:p>
            <a:pPr lvl="0">
              <a:lnSpc>
                <a:spcPct val="100000"/>
              </a:lnSpc>
              <a:spcBef>
                <a:spcPts val="0"/>
              </a:spcBef>
              <a:buSzTx/>
            </a:pPr>
            <a:r>
              <a:rPr lang="en-US" sz="1770" dirty="0" smtClean="0">
                <a:solidFill>
                  <a:srgbClr val="2B91AF"/>
                </a:solidFill>
                <a:highlight>
                  <a:srgbClr val="FFFFFF"/>
                </a:highlight>
                <a:latin typeface="Consolas" panose="020B0609020204030204" pitchFamily="49" charset="0"/>
              </a:rPr>
              <a:t>  </a:t>
            </a:r>
            <a:r>
              <a:rPr lang="en-US" sz="1770" dirty="0" err="1" smtClean="0">
                <a:solidFill>
                  <a:srgbClr val="2B91AF"/>
                </a:solidFill>
                <a:highlight>
                  <a:srgbClr val="FFFFFF"/>
                </a:highlight>
                <a:latin typeface="Consolas" panose="020B0609020204030204" pitchFamily="49" charset="0"/>
              </a:rPr>
              <a:t>CoreApplication</a:t>
            </a:r>
            <a:r>
              <a:rPr lang="en-US" sz="1770" dirty="0" err="1" smtClean="0">
                <a:solidFill>
                  <a:srgbClr val="000000"/>
                </a:solidFill>
                <a:highlight>
                  <a:srgbClr val="FFFFFF"/>
                </a:highlight>
                <a:latin typeface="Consolas" panose="020B0609020204030204" pitchFamily="49" charset="0"/>
              </a:rPr>
              <a:t>.GetCurrentView</a:t>
            </a:r>
            <a:r>
              <a:rPr lang="en-US" sz="1770" dirty="0">
                <a:solidFill>
                  <a:srgbClr val="000000"/>
                </a:solidFill>
                <a:highlight>
                  <a:srgbClr val="FFFFFF"/>
                </a:highlight>
                <a:latin typeface="Consolas" panose="020B0609020204030204" pitchFamily="49" charset="0"/>
              </a:rPr>
              <a:t>().</a:t>
            </a:r>
            <a:r>
              <a:rPr lang="en-US" sz="1770" dirty="0" err="1">
                <a:solidFill>
                  <a:srgbClr val="000000"/>
                </a:solidFill>
                <a:highlight>
                  <a:srgbClr val="FFFFFF"/>
                </a:highlight>
                <a:latin typeface="Consolas" panose="020B0609020204030204" pitchFamily="49" charset="0"/>
              </a:rPr>
              <a:t>TitleBar.ExtendViewIntoTitleBar</a:t>
            </a:r>
            <a:r>
              <a:rPr lang="en-US" sz="1770" dirty="0">
                <a:solidFill>
                  <a:srgbClr val="000000"/>
                </a:solidFill>
                <a:highlight>
                  <a:srgbClr val="FFFFFF"/>
                </a:highlight>
                <a:latin typeface="Consolas" panose="020B0609020204030204" pitchFamily="49" charset="0"/>
              </a:rPr>
              <a:t> = </a:t>
            </a:r>
            <a:r>
              <a:rPr lang="en-US" sz="1770" dirty="0">
                <a:solidFill>
                  <a:srgbClr val="0000FF"/>
                </a:solidFill>
                <a:highlight>
                  <a:srgbClr val="FFFFFF"/>
                </a:highlight>
                <a:latin typeface="Consolas" panose="020B0609020204030204" pitchFamily="49" charset="0"/>
              </a:rPr>
              <a:t>true</a:t>
            </a:r>
            <a:r>
              <a:rPr lang="en-US" sz="1770" dirty="0">
                <a:solidFill>
                  <a:srgbClr val="000000"/>
                </a:solidFill>
                <a:highlight>
                  <a:srgbClr val="FFFFFF"/>
                </a:highlight>
                <a:latin typeface="Consolas" panose="020B0609020204030204" pitchFamily="49" charset="0"/>
              </a:rPr>
              <a:t>;</a:t>
            </a:r>
          </a:p>
          <a:p>
            <a:endParaRPr lang="en-US" dirty="0" smtClean="0"/>
          </a:p>
          <a:p>
            <a:r>
              <a:rPr lang="en-US" dirty="0"/>
              <a:t>Drag and </a:t>
            </a:r>
            <a:r>
              <a:rPr lang="en-US" dirty="0" smtClean="0"/>
              <a:t>Drop</a:t>
            </a:r>
          </a:p>
          <a:p>
            <a:pPr lvl="0">
              <a:lnSpc>
                <a:spcPct val="100000"/>
              </a:lnSpc>
              <a:spcBef>
                <a:spcPts val="0"/>
              </a:spcBef>
              <a:buSzTx/>
            </a:pPr>
            <a:r>
              <a:rPr lang="en-US" sz="1770" dirty="0" smtClean="0">
                <a:solidFill>
                  <a:srgbClr val="0000FF"/>
                </a:solidFill>
                <a:highlight>
                  <a:srgbClr val="FFFFFF"/>
                </a:highlight>
                <a:latin typeface="Consolas" panose="020B0609020204030204" pitchFamily="49" charset="0"/>
              </a:rPr>
              <a:t>  &lt;</a:t>
            </a:r>
            <a:r>
              <a:rPr lang="en-US" sz="1770" dirty="0">
                <a:solidFill>
                  <a:srgbClr val="A31515"/>
                </a:solidFill>
                <a:highlight>
                  <a:srgbClr val="FFFFFF"/>
                </a:highlight>
                <a:latin typeface="Consolas" panose="020B0609020204030204" pitchFamily="49" charset="0"/>
              </a:rPr>
              <a:t>Grid</a:t>
            </a:r>
            <a:r>
              <a:rPr lang="en-US" sz="1770" dirty="0">
                <a:solidFill>
                  <a:srgbClr val="FF0000"/>
                </a:solidFill>
                <a:highlight>
                  <a:srgbClr val="FFFFFF"/>
                </a:highlight>
                <a:latin typeface="Consolas" panose="020B0609020204030204" pitchFamily="49" charset="0"/>
              </a:rPr>
              <a:t> </a:t>
            </a:r>
            <a:r>
              <a:rPr lang="en-US" sz="1770" dirty="0" err="1">
                <a:solidFill>
                  <a:srgbClr val="FF0000"/>
                </a:solidFill>
                <a:highlight>
                  <a:srgbClr val="FFFFFF"/>
                </a:highlight>
                <a:latin typeface="Consolas" panose="020B0609020204030204" pitchFamily="49" charset="0"/>
              </a:rPr>
              <a:t>AllowDrop</a:t>
            </a:r>
            <a:r>
              <a:rPr lang="en-US" sz="1770" dirty="0">
                <a:solidFill>
                  <a:srgbClr val="0000FF"/>
                </a:solidFill>
                <a:highlight>
                  <a:srgbClr val="FFFFFF"/>
                </a:highlight>
                <a:latin typeface="Consolas" panose="020B0609020204030204" pitchFamily="49" charset="0"/>
              </a:rPr>
              <a:t>="True"</a:t>
            </a:r>
            <a:r>
              <a:rPr lang="en-US" sz="1770" dirty="0">
                <a:solidFill>
                  <a:srgbClr val="FF0000"/>
                </a:solidFill>
                <a:highlight>
                  <a:srgbClr val="FFFFFF"/>
                </a:highlight>
                <a:latin typeface="Consolas" panose="020B0609020204030204" pitchFamily="49" charset="0"/>
              </a:rPr>
              <a:t> </a:t>
            </a:r>
            <a:r>
              <a:rPr lang="en-US" sz="1770" dirty="0" err="1">
                <a:solidFill>
                  <a:srgbClr val="FF0000"/>
                </a:solidFill>
                <a:highlight>
                  <a:srgbClr val="FFFFFF"/>
                </a:highlight>
                <a:latin typeface="Consolas" panose="020B0609020204030204" pitchFamily="49" charset="0"/>
              </a:rPr>
              <a:t>DragOver</a:t>
            </a:r>
            <a:r>
              <a:rPr lang="en-US" sz="1770" dirty="0">
                <a:solidFill>
                  <a:srgbClr val="0000FF"/>
                </a:solidFill>
                <a:highlight>
                  <a:srgbClr val="FFFFFF"/>
                </a:highlight>
                <a:latin typeface="Consolas" panose="020B0609020204030204" pitchFamily="49" charset="0"/>
              </a:rPr>
              <a:t>="</a:t>
            </a:r>
            <a:r>
              <a:rPr lang="en-US" sz="1770" dirty="0" err="1">
                <a:solidFill>
                  <a:srgbClr val="0000FF"/>
                </a:solidFill>
                <a:highlight>
                  <a:srgbClr val="FFFFFF"/>
                </a:highlight>
                <a:latin typeface="Consolas" panose="020B0609020204030204" pitchFamily="49" charset="0"/>
              </a:rPr>
              <a:t>Do_DragOver</a:t>
            </a:r>
            <a:r>
              <a:rPr lang="en-US" sz="1770" dirty="0">
                <a:solidFill>
                  <a:srgbClr val="0000FF"/>
                </a:solidFill>
                <a:highlight>
                  <a:srgbClr val="FFFFFF"/>
                </a:highlight>
                <a:latin typeface="Consolas" panose="020B0609020204030204" pitchFamily="49" charset="0"/>
              </a:rPr>
              <a:t>"</a:t>
            </a:r>
            <a:r>
              <a:rPr lang="en-US" sz="1770" dirty="0">
                <a:solidFill>
                  <a:srgbClr val="FF0000"/>
                </a:solidFill>
                <a:highlight>
                  <a:srgbClr val="FFFFFF"/>
                </a:highlight>
                <a:latin typeface="Consolas" panose="020B0609020204030204" pitchFamily="49" charset="0"/>
              </a:rPr>
              <a:t> Drop</a:t>
            </a:r>
            <a:r>
              <a:rPr lang="en-US" sz="1770" dirty="0">
                <a:solidFill>
                  <a:srgbClr val="0000FF"/>
                </a:solidFill>
                <a:highlight>
                  <a:srgbClr val="FFFFFF"/>
                </a:highlight>
                <a:latin typeface="Consolas" panose="020B0609020204030204" pitchFamily="49" charset="0"/>
              </a:rPr>
              <a:t>="</a:t>
            </a:r>
            <a:r>
              <a:rPr lang="en-US" sz="1770" dirty="0" err="1">
                <a:solidFill>
                  <a:srgbClr val="0000FF"/>
                </a:solidFill>
                <a:highlight>
                  <a:srgbClr val="FFFFFF"/>
                </a:highlight>
                <a:latin typeface="Consolas" panose="020B0609020204030204" pitchFamily="49" charset="0"/>
              </a:rPr>
              <a:t>Do_Drop</a:t>
            </a:r>
            <a:r>
              <a:rPr lang="en-US" sz="1770" dirty="0">
                <a:solidFill>
                  <a:srgbClr val="0000FF"/>
                </a:solidFill>
                <a:highlight>
                  <a:srgbClr val="FFFFFF"/>
                </a:highlight>
                <a:latin typeface="Consolas" panose="020B0609020204030204" pitchFamily="49" charset="0"/>
              </a:rPr>
              <a:t>"</a:t>
            </a:r>
            <a:r>
              <a:rPr lang="en-US" sz="1770" dirty="0">
                <a:solidFill>
                  <a:srgbClr val="FF0000"/>
                </a:solidFill>
                <a:highlight>
                  <a:srgbClr val="FFFFFF"/>
                </a:highlight>
                <a:latin typeface="Consolas" panose="020B0609020204030204" pitchFamily="49" charset="0"/>
              </a:rPr>
              <a:t> …</a:t>
            </a:r>
            <a:r>
              <a:rPr lang="en-US" sz="1770" dirty="0">
                <a:solidFill>
                  <a:srgbClr val="0000FF"/>
                </a:solidFill>
                <a:highlight>
                  <a:srgbClr val="FFFFFF"/>
                </a:highlight>
                <a:latin typeface="Consolas" panose="020B0609020204030204" pitchFamily="49" charset="0"/>
              </a:rPr>
              <a:t>&gt;</a:t>
            </a:r>
            <a:endParaRPr lang="en-US" sz="1770" dirty="0">
              <a:solidFill>
                <a:srgbClr val="000000"/>
              </a:solidFill>
              <a:highlight>
                <a:srgbClr val="FFFFFF"/>
              </a:highlight>
              <a:latin typeface="Consolas" panose="020B0609020204030204" pitchFamily="49" charset="0"/>
            </a:endParaRPr>
          </a:p>
          <a:p>
            <a:endParaRPr lang="en-US" dirty="0"/>
          </a:p>
        </p:txBody>
      </p:sp>
      <p:sp>
        <p:nvSpPr>
          <p:cNvPr id="2" name="TextBox 1"/>
          <p:cNvSpPr txBox="1"/>
          <p:nvPr/>
        </p:nvSpPr>
        <p:spPr>
          <a:xfrm>
            <a:off x="552148" y="2719382"/>
            <a:ext cx="3995325" cy="2202141"/>
          </a:xfrm>
          <a:prstGeom prst="rect">
            <a:avLst/>
          </a:prstGeom>
          <a:noFill/>
        </p:spPr>
        <p:txBody>
          <a:bodyPr wrap="none" lIns="182880" tIns="146304" rIns="182880" bIns="146304" rtlCol="0">
            <a:spAutoFit/>
          </a:bodyPr>
          <a:lstStyle/>
          <a:p>
            <a:r>
              <a:rPr lang="en-US" sz="1770" dirty="0">
                <a:solidFill>
                  <a:srgbClr val="0000FF"/>
                </a:solidFill>
                <a:highlight>
                  <a:srgbClr val="FFFFFF"/>
                </a:highlight>
                <a:latin typeface="Consolas" panose="020B0609020204030204" pitchFamily="49" charset="0"/>
              </a:rPr>
              <a:t>&lt;</a:t>
            </a:r>
            <a:r>
              <a:rPr lang="en-US" sz="1770" dirty="0">
                <a:solidFill>
                  <a:srgbClr val="A31515"/>
                </a:solidFill>
                <a:highlight>
                  <a:srgbClr val="FFFFFF"/>
                </a:highlight>
                <a:latin typeface="Consolas" panose="020B0609020204030204" pitchFamily="49" charset="0"/>
              </a:rPr>
              <a:t>Grid</a:t>
            </a:r>
            <a:r>
              <a:rPr lang="en-US" sz="1770" dirty="0">
                <a:solidFill>
                  <a:srgbClr val="0000FF"/>
                </a:solidFill>
                <a:highlight>
                  <a:srgbClr val="FFFFFF"/>
                </a:highlight>
                <a:latin typeface="Consolas" panose="020B0609020204030204" pitchFamily="49" charset="0"/>
              </a:rPr>
              <a:t>&gt;</a:t>
            </a:r>
          </a:p>
          <a:p>
            <a:r>
              <a:rPr lang="en-US" sz="1770" dirty="0">
                <a:solidFill>
                  <a:srgbClr val="0000FF"/>
                </a:solidFill>
                <a:highlight>
                  <a:srgbClr val="FFFFFF"/>
                </a:highlight>
                <a:latin typeface="Consolas" panose="020B0609020204030204" pitchFamily="49" charset="0"/>
              </a:rPr>
              <a:t>  &lt;</a:t>
            </a:r>
            <a:r>
              <a:rPr lang="en-US" sz="1770" dirty="0">
                <a:solidFill>
                  <a:srgbClr val="A31515"/>
                </a:solidFill>
                <a:highlight>
                  <a:srgbClr val="FFFFFF"/>
                </a:highlight>
                <a:latin typeface="Consolas" panose="020B0609020204030204" pitchFamily="49" charset="0"/>
              </a:rPr>
              <a:t>Grid.Transform3D</a:t>
            </a:r>
            <a:r>
              <a:rPr lang="en-US" sz="1770" dirty="0">
                <a:solidFill>
                  <a:srgbClr val="0000FF"/>
                </a:solidFill>
                <a:highlight>
                  <a:srgbClr val="FFFFFF"/>
                </a:highlight>
                <a:latin typeface="Consolas" panose="020B0609020204030204" pitchFamily="49" charset="0"/>
              </a:rPr>
              <a:t>&gt;</a:t>
            </a:r>
          </a:p>
          <a:p>
            <a:r>
              <a:rPr lang="en-US" sz="1770" dirty="0">
                <a:solidFill>
                  <a:srgbClr val="008000"/>
                </a:solidFill>
                <a:highlight>
                  <a:srgbClr val="FFFFFF"/>
                </a:highlight>
                <a:latin typeface="Consolas" panose="020B0609020204030204" pitchFamily="49" charset="0"/>
              </a:rPr>
              <a:t>    &lt;!– Parent Camera --&gt;</a:t>
            </a:r>
            <a:endParaRPr lang="en-US" sz="1770" dirty="0">
              <a:solidFill>
                <a:srgbClr val="000000"/>
              </a:solidFill>
              <a:highlight>
                <a:srgbClr val="FFFFFF"/>
              </a:highlight>
              <a:latin typeface="Consolas" panose="020B0609020204030204" pitchFamily="49" charset="0"/>
            </a:endParaRPr>
          </a:p>
          <a:p>
            <a:r>
              <a:rPr lang="en-US" sz="1770" dirty="0">
                <a:solidFill>
                  <a:srgbClr val="0000FF"/>
                </a:solidFill>
                <a:highlight>
                  <a:srgbClr val="FFFFFF"/>
                </a:highlight>
                <a:latin typeface="Consolas" panose="020B0609020204030204" pitchFamily="49" charset="0"/>
              </a:rPr>
              <a:t>    &lt;</a:t>
            </a:r>
            <a:r>
              <a:rPr lang="en-US" sz="1770" dirty="0">
                <a:solidFill>
                  <a:srgbClr val="A31515"/>
                </a:solidFill>
                <a:highlight>
                  <a:srgbClr val="FFFFFF"/>
                </a:highlight>
                <a:latin typeface="Consolas" panose="020B0609020204030204" pitchFamily="49" charset="0"/>
              </a:rPr>
              <a:t>PerspectiveTransform3D</a:t>
            </a:r>
            <a:r>
              <a:rPr lang="en-US" sz="1770" dirty="0">
                <a:solidFill>
                  <a:srgbClr val="0000FF"/>
                </a:solidFill>
                <a:highlight>
                  <a:srgbClr val="FFFFFF"/>
                </a:highlight>
                <a:latin typeface="Consolas" panose="020B0609020204030204" pitchFamily="49" charset="0"/>
              </a:rPr>
              <a:t>/&gt;</a:t>
            </a:r>
            <a:endParaRPr lang="en-US" sz="1770" dirty="0">
              <a:solidFill>
                <a:srgbClr val="000000"/>
              </a:solidFill>
              <a:highlight>
                <a:srgbClr val="FFFFFF"/>
              </a:highlight>
              <a:latin typeface="Consolas" panose="020B0609020204030204" pitchFamily="49" charset="0"/>
            </a:endParaRPr>
          </a:p>
          <a:p>
            <a:r>
              <a:rPr lang="en-US" sz="1770" dirty="0">
                <a:solidFill>
                  <a:srgbClr val="0000FF"/>
                </a:solidFill>
                <a:highlight>
                  <a:srgbClr val="FFFFFF"/>
                </a:highlight>
                <a:latin typeface="Consolas" panose="020B0609020204030204" pitchFamily="49" charset="0"/>
              </a:rPr>
              <a:t>  &lt;/</a:t>
            </a:r>
            <a:r>
              <a:rPr lang="en-US" sz="1770" dirty="0" smtClean="0">
                <a:solidFill>
                  <a:srgbClr val="A31515"/>
                </a:solidFill>
                <a:highlight>
                  <a:srgbClr val="FFFFFF"/>
                </a:highlight>
                <a:latin typeface="Consolas" panose="020B0609020204030204" pitchFamily="49" charset="0"/>
              </a:rPr>
              <a:t>Grid.Transform3D</a:t>
            </a:r>
            <a:r>
              <a:rPr lang="en-US" sz="1770" dirty="0" smtClean="0">
                <a:solidFill>
                  <a:srgbClr val="0000FF"/>
                </a:solidFill>
                <a:highlight>
                  <a:srgbClr val="FFFFFF"/>
                </a:highlight>
                <a:latin typeface="Consolas" panose="020B0609020204030204" pitchFamily="49" charset="0"/>
              </a:rPr>
              <a:t>&gt; ...</a:t>
            </a:r>
            <a:endParaRPr lang="en-US" sz="1770" dirty="0">
              <a:solidFill>
                <a:srgbClr val="0000FF"/>
              </a:solidFill>
              <a:highlight>
                <a:srgbClr val="FFFFFF"/>
              </a:highlight>
              <a:latin typeface="Consolas" panose="020B0609020204030204" pitchFamily="49" charset="0"/>
            </a:endParaRPr>
          </a:p>
          <a:p>
            <a:r>
              <a:rPr lang="en-US" sz="1770" dirty="0" smtClean="0">
                <a:solidFill>
                  <a:srgbClr val="0000FF"/>
                </a:solidFill>
                <a:highlight>
                  <a:srgbClr val="FFFFFF"/>
                </a:highlight>
                <a:latin typeface="Consolas" panose="020B0609020204030204" pitchFamily="49" charset="0"/>
              </a:rPr>
              <a:t>&lt;/</a:t>
            </a:r>
            <a:r>
              <a:rPr lang="en-US" sz="1770" dirty="0" smtClean="0">
                <a:solidFill>
                  <a:srgbClr val="A31515"/>
                </a:solidFill>
                <a:highlight>
                  <a:srgbClr val="FFFFFF"/>
                </a:highlight>
                <a:latin typeface="Consolas" panose="020B0609020204030204" pitchFamily="49" charset="0"/>
              </a:rPr>
              <a:t>Grid</a:t>
            </a:r>
            <a:r>
              <a:rPr lang="en-US" sz="1770" dirty="0">
                <a:solidFill>
                  <a:srgbClr val="0000FF"/>
                </a:solidFill>
                <a:highlight>
                  <a:srgbClr val="FFFFFF"/>
                </a:highlight>
                <a:latin typeface="Consolas" panose="020B0609020204030204" pitchFamily="49" charset="0"/>
              </a:rPr>
              <a:t>&gt;</a:t>
            </a:r>
          </a:p>
          <a:p>
            <a:endParaRPr lang="en-US" sz="177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487637710"/>
      </p:ext>
    </p:extLst>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8000" dirty="0" smtClean="0"/>
              <a:t>XAML Performance</a:t>
            </a:r>
            <a:br>
              <a:rPr lang="en-US" sz="8000" dirty="0" smtClean="0"/>
            </a:br>
            <a:r>
              <a:rPr lang="en-US" sz="8000" dirty="0" smtClean="0"/>
              <a:t>in Windows 10</a:t>
            </a:r>
            <a:endParaRPr lang="en-US" sz="8000" dirty="0"/>
          </a:p>
        </p:txBody>
      </p:sp>
    </p:spTree>
    <p:extLst>
      <p:ext uri="{BB962C8B-B14F-4D97-AF65-F5344CB8AC3E}">
        <p14:creationId xmlns:p14="http://schemas.microsoft.com/office/powerpoint/2010/main" val="66346348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Validating XAML </a:t>
            </a:r>
            <a:r>
              <a:rPr lang="en-US" i="1" dirty="0" smtClean="0"/>
              <a:t>in</a:t>
            </a:r>
            <a:r>
              <a:rPr lang="en-US" dirty="0" smtClean="0"/>
              <a:t> Windows 10</a:t>
            </a:r>
            <a:endParaRPr lang="en-US" dirty="0"/>
          </a:p>
        </p:txBody>
      </p:sp>
      <p:pic>
        <p:nvPicPr>
          <p:cNvPr id="7" name="Picture 6"/>
          <p:cNvPicPr>
            <a:picLocks noChangeAspect="1"/>
          </p:cNvPicPr>
          <p:nvPr/>
        </p:nvPicPr>
        <p:blipFill>
          <a:blip r:embed="rId3"/>
          <a:stretch>
            <a:fillRect/>
          </a:stretch>
        </p:blipFill>
        <p:spPr>
          <a:xfrm>
            <a:off x="897383" y="1262640"/>
            <a:ext cx="7215573" cy="3445059"/>
          </a:xfrm>
          <a:prstGeom prst="rect">
            <a:avLst/>
          </a:prstGeom>
        </p:spPr>
      </p:pic>
      <p:pic>
        <p:nvPicPr>
          <p:cNvPr id="8" name="Picture 7"/>
          <p:cNvPicPr>
            <a:picLocks noChangeAspect="1"/>
          </p:cNvPicPr>
          <p:nvPr/>
        </p:nvPicPr>
        <p:blipFill>
          <a:blip r:embed="rId4"/>
          <a:stretch>
            <a:fillRect/>
          </a:stretch>
        </p:blipFill>
        <p:spPr>
          <a:xfrm>
            <a:off x="196708" y="2440165"/>
            <a:ext cx="6706014" cy="3875170"/>
          </a:xfrm>
          <a:prstGeom prst="rect">
            <a:avLst/>
          </a:prstGeom>
          <a:ln>
            <a:solidFill>
              <a:srgbClr val="00188F"/>
            </a:solidFill>
          </a:ln>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09849" y="291102"/>
            <a:ext cx="3239544" cy="5757751"/>
          </a:xfrm>
          <a:prstGeom prst="rect">
            <a:avLst/>
          </a:prstGeom>
        </p:spPr>
      </p:pic>
      <p:pic>
        <p:nvPicPr>
          <p:cNvPr id="12" name="Picture 11"/>
          <p:cNvPicPr>
            <a:picLocks noChangeAspect="1"/>
          </p:cNvPicPr>
          <p:nvPr/>
        </p:nvPicPr>
        <p:blipFill>
          <a:blip r:embed="rId6"/>
          <a:stretch>
            <a:fillRect/>
          </a:stretch>
        </p:blipFill>
        <p:spPr>
          <a:xfrm>
            <a:off x="5522081" y="3128368"/>
            <a:ext cx="4485991" cy="3729632"/>
          </a:xfrm>
          <a:prstGeom prst="rect">
            <a:avLst/>
          </a:prstGeom>
        </p:spPr>
      </p:pic>
    </p:spTree>
    <p:extLst>
      <p:ext uri="{BB962C8B-B14F-4D97-AF65-F5344CB8AC3E}">
        <p14:creationId xmlns:p14="http://schemas.microsoft.com/office/powerpoint/2010/main" val="3988825039"/>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Universal Windows app Performance</a:t>
            </a:r>
            <a:endParaRPr lang="en-US" dirty="0"/>
          </a:p>
        </p:txBody>
      </p:sp>
      <p:sp>
        <p:nvSpPr>
          <p:cNvPr id="7" name="Text Placeholder 6"/>
          <p:cNvSpPr>
            <a:spLocks noGrp="1"/>
          </p:cNvSpPr>
          <p:nvPr>
            <p:ph type="body" sz="quarter" idx="10"/>
          </p:nvPr>
        </p:nvSpPr>
        <p:spPr>
          <a:xfrm>
            <a:off x="268928" y="1636151"/>
            <a:ext cx="2574480" cy="1931322"/>
          </a:xfrm>
        </p:spPr>
        <p:txBody>
          <a:bodyPr/>
          <a:lstStyle/>
          <a:p>
            <a:pPr marL="0" indent="0"/>
            <a:r>
              <a:rPr lang="en-US" dirty="0" smtClean="0"/>
              <a:t>Notable performance gains when moving to UWP</a:t>
            </a:r>
          </a:p>
          <a:p>
            <a:pPr marL="0" indent="0"/>
            <a:endParaRPr lang="en-US" dirty="0"/>
          </a:p>
          <a:p>
            <a:pPr marL="0" indent="0"/>
            <a:endParaRPr lang="en-US" dirty="0"/>
          </a:p>
        </p:txBody>
      </p:sp>
      <p:graphicFrame>
        <p:nvGraphicFramePr>
          <p:cNvPr id="6" name="Chart 1"/>
          <p:cNvGraphicFramePr/>
          <p:nvPr>
            <p:extLst/>
          </p:nvPr>
        </p:nvGraphicFramePr>
        <p:xfrm>
          <a:off x="7216531" y="2084363"/>
          <a:ext cx="4482124" cy="32121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1"/>
          <p:cNvGraphicFramePr/>
          <p:nvPr>
            <p:extLst/>
          </p:nvPr>
        </p:nvGraphicFramePr>
        <p:xfrm>
          <a:off x="3182619" y="2084363"/>
          <a:ext cx="4074347" cy="3212188"/>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9009381" y="1328390"/>
            <a:ext cx="2614572" cy="615522"/>
          </a:xfrm>
          <a:prstGeom prst="rect">
            <a:avLst/>
          </a:prstGeom>
          <a:noFill/>
        </p:spPr>
        <p:txBody>
          <a:bodyPr wrap="square" lIns="179285" tIns="143428" rIns="179285" bIns="143428" rtlCol="0">
            <a:spAutoFit/>
          </a:bodyPr>
          <a:lstStyle/>
          <a:p>
            <a:pPr>
              <a:lnSpc>
                <a:spcPct val="90000"/>
              </a:lnSpc>
              <a:spcAft>
                <a:spcPts val="588"/>
              </a:spcAft>
            </a:pPr>
            <a:r>
              <a:rPr lang="en-US" sz="2353" dirty="0">
                <a:gradFill>
                  <a:gsLst>
                    <a:gs pos="2917">
                      <a:srgbClr val="404040"/>
                    </a:gs>
                    <a:gs pos="30000">
                      <a:srgbClr val="404040"/>
                    </a:gs>
                  </a:gsLst>
                  <a:lin ang="5400000" scaled="0"/>
                </a:gradFill>
              </a:rPr>
              <a:t>Startup</a:t>
            </a:r>
          </a:p>
        </p:txBody>
      </p:sp>
      <p:sp>
        <p:nvSpPr>
          <p:cNvPr id="9" name="TextBox 8"/>
          <p:cNvSpPr txBox="1"/>
          <p:nvPr/>
        </p:nvSpPr>
        <p:spPr>
          <a:xfrm>
            <a:off x="4153746" y="1328390"/>
            <a:ext cx="2614572" cy="615522"/>
          </a:xfrm>
          <a:prstGeom prst="rect">
            <a:avLst/>
          </a:prstGeom>
          <a:noFill/>
        </p:spPr>
        <p:txBody>
          <a:bodyPr wrap="square" lIns="179285" tIns="143428" rIns="179285" bIns="143428" rtlCol="0">
            <a:spAutoFit/>
          </a:bodyPr>
          <a:lstStyle/>
          <a:p>
            <a:pPr>
              <a:lnSpc>
                <a:spcPct val="90000"/>
              </a:lnSpc>
              <a:spcAft>
                <a:spcPts val="588"/>
              </a:spcAft>
            </a:pPr>
            <a:r>
              <a:rPr lang="en-US" sz="2353" dirty="0">
                <a:gradFill>
                  <a:gsLst>
                    <a:gs pos="2917">
                      <a:srgbClr val="404040"/>
                    </a:gs>
                    <a:gs pos="30000">
                      <a:srgbClr val="404040"/>
                    </a:gs>
                  </a:gsLst>
                  <a:lin ang="5400000" scaled="0"/>
                </a:gradFill>
              </a:rPr>
              <a:t>Memory</a:t>
            </a:r>
          </a:p>
        </p:txBody>
      </p:sp>
      <p:sp>
        <p:nvSpPr>
          <p:cNvPr id="4" name="TextBox 4"/>
          <p:cNvSpPr txBox="1"/>
          <p:nvPr/>
        </p:nvSpPr>
        <p:spPr>
          <a:xfrm>
            <a:off x="4004342" y="5517849"/>
            <a:ext cx="7771335" cy="1339665"/>
          </a:xfrm>
          <a:prstGeom prst="rect">
            <a:avLst/>
          </a:prstGeom>
          <a:noFill/>
        </p:spPr>
        <p:txBody>
          <a:bodyPr wrap="square" lIns="179285" tIns="143428" rIns="179285" bIns="143428" rtlCol="0">
            <a:spAutoFit/>
          </a:bodyPr>
          <a:lstStyle/>
          <a:p>
            <a:pPr marL="99598"/>
            <a:r>
              <a:rPr lang="en-US" sz="2353" u="sng" dirty="0">
                <a:solidFill>
                  <a:srgbClr val="404040"/>
                </a:solidFill>
              </a:rPr>
              <a:t>CPU </a:t>
            </a:r>
            <a:r>
              <a:rPr lang="en-US" sz="2353" dirty="0">
                <a:solidFill>
                  <a:srgbClr val="404040"/>
                </a:solidFill>
              </a:rPr>
              <a:t>- 15% to 30% </a:t>
            </a:r>
          </a:p>
          <a:p>
            <a:pPr marL="99598"/>
            <a:r>
              <a:rPr lang="en-US" sz="2353" u="sng" dirty="0">
                <a:solidFill>
                  <a:srgbClr val="404040"/>
                </a:solidFill>
              </a:rPr>
              <a:t>Working Set</a:t>
            </a:r>
            <a:r>
              <a:rPr lang="en-US" sz="2353" dirty="0">
                <a:solidFill>
                  <a:srgbClr val="404040"/>
                </a:solidFill>
              </a:rPr>
              <a:t> - 25% to 45%</a:t>
            </a:r>
          </a:p>
          <a:p>
            <a:pPr>
              <a:lnSpc>
                <a:spcPct val="90000"/>
              </a:lnSpc>
              <a:spcAft>
                <a:spcPts val="588"/>
              </a:spcAft>
            </a:pPr>
            <a:endParaRPr lang="en-US" sz="2353" dirty="0" err="1">
              <a:gradFill>
                <a:gsLst>
                  <a:gs pos="2917">
                    <a:srgbClr val="404040"/>
                  </a:gs>
                  <a:gs pos="30000">
                    <a:srgbClr val="404040"/>
                  </a:gs>
                </a:gsLst>
                <a:lin ang="5400000" scaled="0"/>
              </a:gradFill>
            </a:endParaRPr>
          </a:p>
        </p:txBody>
      </p:sp>
    </p:spTree>
    <p:extLst>
      <p:ext uri="{BB962C8B-B14F-4D97-AF65-F5344CB8AC3E}">
        <p14:creationId xmlns:p14="http://schemas.microsoft.com/office/powerpoint/2010/main" val="4252488712"/>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Notable New Performance Features</a:t>
            </a:r>
            <a:br>
              <a:rPr lang="en-US" dirty="0"/>
            </a:br>
            <a:endParaRPr lang="en-US" dirty="0"/>
          </a:p>
        </p:txBody>
      </p:sp>
      <p:sp>
        <p:nvSpPr>
          <p:cNvPr id="5" name="Text Placeholder 4"/>
          <p:cNvSpPr>
            <a:spLocks noGrp="1"/>
          </p:cNvSpPr>
          <p:nvPr>
            <p:ph type="body" sz="quarter" idx="10"/>
          </p:nvPr>
        </p:nvSpPr>
        <p:spPr/>
        <p:txBody>
          <a:bodyPr/>
          <a:lstStyle/>
          <a:p>
            <a:r>
              <a:rPr lang="en-US" spc="-100" dirty="0">
                <a:ln w="3175">
                  <a:noFill/>
                </a:ln>
                <a:gradFill>
                  <a:gsLst>
                    <a:gs pos="1250">
                      <a:srgbClr val="404040"/>
                    </a:gs>
                    <a:gs pos="100000">
                      <a:srgbClr val="404040"/>
                    </a:gs>
                  </a:gsLst>
                  <a:lin ang="5400000" scaled="0"/>
                </a:gradFill>
                <a:cs typeface="Segoe UI" pitchFamily="34" charset="0"/>
              </a:rPr>
              <a:t>Compiled Bindings AKA {</a:t>
            </a:r>
            <a:r>
              <a:rPr lang="en-US" spc="-100" dirty="0" err="1">
                <a:ln w="3175">
                  <a:noFill/>
                </a:ln>
                <a:gradFill>
                  <a:gsLst>
                    <a:gs pos="1250">
                      <a:srgbClr val="404040"/>
                    </a:gs>
                    <a:gs pos="100000">
                      <a:srgbClr val="404040"/>
                    </a:gs>
                  </a:gsLst>
                  <a:lin ang="5400000" scaled="0"/>
                </a:gradFill>
                <a:cs typeface="Segoe UI" pitchFamily="34" charset="0"/>
              </a:rPr>
              <a:t>x:Bind</a:t>
            </a:r>
            <a:r>
              <a:rPr lang="en-US" spc="-100" dirty="0" smtClean="0">
                <a:ln w="3175">
                  <a:noFill/>
                </a:ln>
                <a:gradFill>
                  <a:gsLst>
                    <a:gs pos="1250">
                      <a:srgbClr val="404040"/>
                    </a:gs>
                    <a:gs pos="100000">
                      <a:srgbClr val="404040"/>
                    </a:gs>
                  </a:gsLst>
                  <a:lin ang="5400000" scaled="0"/>
                </a:gradFill>
                <a:cs typeface="Segoe UI" pitchFamily="34" charset="0"/>
              </a:rPr>
              <a:t>}</a:t>
            </a:r>
            <a:endParaRPr lang="en-US" dirty="0"/>
          </a:p>
        </p:txBody>
      </p:sp>
      <p:sp>
        <p:nvSpPr>
          <p:cNvPr id="14" name="Text Placeholder 13"/>
          <p:cNvSpPr>
            <a:spLocks noGrp="1"/>
          </p:cNvSpPr>
          <p:nvPr>
            <p:ph type="body" sz="quarter" idx="11"/>
          </p:nvPr>
        </p:nvSpPr>
        <p:spPr>
          <a:xfrm>
            <a:off x="269239" y="6044115"/>
            <a:ext cx="11653523" cy="644279"/>
          </a:xfrm>
        </p:spPr>
        <p:txBody>
          <a:bodyPr/>
          <a:lstStyle/>
          <a:p>
            <a:r>
              <a:rPr lang="en-US" sz="2800" spc="-100" dirty="0">
                <a:ln w="3175">
                  <a:noFill/>
                </a:ln>
                <a:gradFill>
                  <a:gsLst>
                    <a:gs pos="1250">
                      <a:schemeClr val="tx1"/>
                    </a:gs>
                    <a:gs pos="100000">
                      <a:schemeClr val="tx1"/>
                    </a:gs>
                  </a:gsLst>
                  <a:lin ang="5400000" scaled="0"/>
                </a:gradFill>
                <a:latin typeface="+mj-lt"/>
                <a:cs typeface="Segoe UI" pitchFamily="34" charset="0"/>
              </a:rPr>
              <a:t>Resolved at compile time and produce compiler errors. </a:t>
            </a:r>
          </a:p>
        </p:txBody>
      </p:sp>
      <p:sp>
        <p:nvSpPr>
          <p:cNvPr id="3" name="Rectangle 2"/>
          <p:cNvSpPr/>
          <p:nvPr/>
        </p:nvSpPr>
        <p:spPr>
          <a:xfrm>
            <a:off x="657235" y="1915227"/>
            <a:ext cx="8304756" cy="3411575"/>
          </a:xfrm>
          <a:prstGeom prst="rect">
            <a:avLst/>
          </a:prstGeom>
        </p:spPr>
        <p:txBody>
          <a:bodyPr wrap="square">
            <a:spAutoFit/>
          </a:bodyPr>
          <a:lstStyle/>
          <a:p>
            <a:pPr lvl="0" defTabSz="914367"/>
            <a:r>
              <a:rPr lang="en-US" sz="1961" dirty="0">
                <a:solidFill>
                  <a:srgbClr val="0000FF"/>
                </a:solidFill>
                <a:highlight>
                  <a:srgbClr val="FFFFFF"/>
                </a:highlight>
                <a:latin typeface="Consolas" panose="020B0609020204030204" pitchFamily="49" charset="0"/>
              </a:rPr>
              <a:t>&lt;</a:t>
            </a:r>
            <a:r>
              <a:rPr lang="en-US" sz="1961" dirty="0" err="1">
                <a:solidFill>
                  <a:srgbClr val="A31515"/>
                </a:solidFill>
                <a:highlight>
                  <a:srgbClr val="FFFFFF"/>
                </a:highlight>
                <a:latin typeface="Consolas" panose="020B0609020204030204" pitchFamily="49" charset="0"/>
              </a:rPr>
              <a:t>ListView</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ListView.ItemTemplate</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DataTemplate</a:t>
            </a:r>
            <a:r>
              <a:rPr lang="en-US" sz="1961" dirty="0">
                <a:solidFill>
                  <a:srgbClr val="FF0000"/>
                </a:solidFill>
                <a:highlight>
                  <a:srgbClr val="FFFFFF"/>
                </a:highlight>
                <a:latin typeface="Consolas" panose="020B0609020204030204" pitchFamily="49" charset="0"/>
              </a:rPr>
              <a:t> </a:t>
            </a:r>
            <a:r>
              <a:rPr lang="en-US" sz="1961" b="1" dirty="0">
                <a:solidFill>
                  <a:srgbClr val="FF0000"/>
                </a:solidFill>
                <a:highlight>
                  <a:srgbClr val="FFFFFF"/>
                </a:highlight>
                <a:latin typeface="Consolas" panose="020B0609020204030204" pitchFamily="49" charset="0"/>
              </a:rPr>
              <a:t>x</a:t>
            </a:r>
            <a:r>
              <a:rPr lang="en-US" sz="1961" b="1" dirty="0">
                <a:solidFill>
                  <a:srgbClr val="0000FF"/>
                </a:solidFill>
                <a:highlight>
                  <a:srgbClr val="FFFFFF"/>
                </a:highlight>
                <a:latin typeface="Consolas" panose="020B0609020204030204" pitchFamily="49" charset="0"/>
              </a:rPr>
              <a:t>:</a:t>
            </a:r>
            <a:r>
              <a:rPr lang="en-US" sz="1961" b="1" dirty="0">
                <a:solidFill>
                  <a:srgbClr val="FF0000"/>
                </a:solidFill>
                <a:highlight>
                  <a:srgbClr val="FFFFFF"/>
                </a:highlight>
                <a:latin typeface="Consolas" panose="020B0609020204030204" pitchFamily="49" charset="0"/>
              </a:rPr>
              <a:t>DataType</a:t>
            </a:r>
            <a:r>
              <a:rPr lang="en-US" sz="1961" b="1" dirty="0">
                <a:solidFill>
                  <a:srgbClr val="0000FF"/>
                </a:solidFill>
                <a:highlight>
                  <a:srgbClr val="FFFFFF"/>
                </a:highlight>
                <a:latin typeface="Consolas" panose="020B0609020204030204" pitchFamily="49" charset="0"/>
              </a:rPr>
              <a:t>="local:FreeBookCategory"</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StackPanel</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SymbolIcon</a:t>
            </a:r>
            <a:r>
              <a:rPr lang="en-US" sz="1961" dirty="0">
                <a:solidFill>
                  <a:srgbClr val="FF0000"/>
                </a:solidFill>
                <a:highlight>
                  <a:srgbClr val="FFFFFF"/>
                </a:highlight>
                <a:latin typeface="Consolas" panose="020B0609020204030204" pitchFamily="49" charset="0"/>
              </a:rPr>
              <a:t> Symbol</a:t>
            </a:r>
            <a:r>
              <a:rPr lang="en-US" sz="1961" dirty="0">
                <a:solidFill>
                  <a:srgbClr val="0000FF"/>
                </a:solidFill>
                <a:highlight>
                  <a:srgbClr val="FFFFFF"/>
                </a:highlight>
                <a:latin typeface="Consolas" panose="020B0609020204030204" pitchFamily="49" charset="0"/>
              </a:rPr>
              <a:t>="{</a:t>
            </a:r>
            <a:r>
              <a:rPr lang="en-US" sz="1961" b="1" dirty="0" err="1">
                <a:solidFill>
                  <a:srgbClr val="A31515"/>
                </a:solidFill>
                <a:highlight>
                  <a:srgbClr val="FFFFFF"/>
                </a:highlight>
                <a:latin typeface="Consolas" panose="020B0609020204030204" pitchFamily="49" charset="0"/>
              </a:rPr>
              <a:t>x</a:t>
            </a:r>
            <a:r>
              <a:rPr lang="en-US" sz="1961" b="1" dirty="0" err="1">
                <a:solidFill>
                  <a:srgbClr val="0000FF"/>
                </a:solidFill>
                <a:highlight>
                  <a:srgbClr val="FFFFFF"/>
                </a:highlight>
                <a:latin typeface="Consolas" panose="020B0609020204030204" pitchFamily="49" charset="0"/>
              </a:rPr>
              <a:t>:</a:t>
            </a:r>
            <a:r>
              <a:rPr lang="en-US" sz="1961" b="1" dirty="0" err="1">
                <a:solidFill>
                  <a:srgbClr val="A31515"/>
                </a:solidFill>
                <a:highlight>
                  <a:srgbClr val="FFFFFF"/>
                </a:highlight>
                <a:latin typeface="Consolas" panose="020B0609020204030204" pitchFamily="49" charset="0"/>
              </a:rPr>
              <a:t>Bind</a:t>
            </a:r>
            <a:r>
              <a:rPr lang="en-US" sz="1961" dirty="0">
                <a:solidFill>
                  <a:srgbClr val="FF0000"/>
                </a:solidFill>
                <a:highlight>
                  <a:srgbClr val="FFFFFF"/>
                </a:highlight>
                <a:latin typeface="Consolas" panose="020B0609020204030204" pitchFamily="49" charset="0"/>
              </a:rPr>
              <a:t> Symbol</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TextBlock</a:t>
            </a:r>
            <a:r>
              <a:rPr lang="en-US" sz="1961" dirty="0">
                <a:solidFill>
                  <a:srgbClr val="FF0000"/>
                </a:solidFill>
                <a:highlight>
                  <a:srgbClr val="FFFFFF"/>
                </a:highlight>
                <a:latin typeface="Consolas" panose="020B0609020204030204" pitchFamily="49" charset="0"/>
              </a:rPr>
              <a:t> Text</a:t>
            </a:r>
            <a:r>
              <a:rPr lang="en-US" sz="1961" dirty="0">
                <a:solidFill>
                  <a:srgbClr val="0000FF"/>
                </a:solidFill>
                <a:highlight>
                  <a:srgbClr val="FFFFFF"/>
                </a:highlight>
                <a:latin typeface="Consolas" panose="020B0609020204030204" pitchFamily="49" charset="0"/>
              </a:rPr>
              <a:t>="{</a:t>
            </a:r>
            <a:r>
              <a:rPr lang="en-US" sz="1961" b="1" dirty="0" err="1">
                <a:solidFill>
                  <a:srgbClr val="A31515"/>
                </a:solidFill>
                <a:highlight>
                  <a:srgbClr val="FFFFFF"/>
                </a:highlight>
                <a:latin typeface="Consolas" panose="020B0609020204030204" pitchFamily="49" charset="0"/>
              </a:rPr>
              <a:t>x</a:t>
            </a:r>
            <a:r>
              <a:rPr lang="en-US" sz="1961" b="1" dirty="0" err="1">
                <a:solidFill>
                  <a:srgbClr val="0000FF"/>
                </a:solidFill>
                <a:highlight>
                  <a:srgbClr val="FFFFFF"/>
                </a:highlight>
                <a:latin typeface="Consolas" panose="020B0609020204030204" pitchFamily="49" charset="0"/>
              </a:rPr>
              <a:t>:</a:t>
            </a:r>
            <a:r>
              <a:rPr lang="en-US" sz="1961" b="1" dirty="0" err="1">
                <a:solidFill>
                  <a:srgbClr val="A31515"/>
                </a:solidFill>
                <a:highlight>
                  <a:srgbClr val="FFFFFF"/>
                </a:highlight>
                <a:latin typeface="Consolas" panose="020B0609020204030204" pitchFamily="49" charset="0"/>
              </a:rPr>
              <a:t>Bind</a:t>
            </a:r>
            <a:r>
              <a:rPr lang="en-US" sz="1961" dirty="0">
                <a:solidFill>
                  <a:srgbClr val="FF0000"/>
                </a:solidFill>
                <a:highlight>
                  <a:srgbClr val="FFFFFF"/>
                </a:highlight>
                <a:latin typeface="Consolas" panose="020B0609020204030204" pitchFamily="49" charset="0"/>
              </a:rPr>
              <a:t> Name</a:t>
            </a:r>
            <a:r>
              <a:rPr lang="en-US" sz="1961" dirty="0">
                <a:solidFill>
                  <a:srgbClr val="0000FF"/>
                </a:solidFill>
                <a:highlight>
                  <a:srgbClr val="FFFFFF"/>
                </a:highlight>
                <a:latin typeface="Consolas" panose="020B0609020204030204" pitchFamily="49" charset="0"/>
              </a:rPr>
              <a:t>}"/&gt;</a:t>
            </a:r>
          </a:p>
          <a:p>
            <a:pPr lvl="0" defTabSz="914367"/>
            <a:r>
              <a:rPr lang="en-US" sz="1961" dirty="0">
                <a:solidFill>
                  <a:srgbClr val="0000FF"/>
                </a:solidFill>
                <a:highlight>
                  <a:srgbClr val="FFFFFF"/>
                </a:highlight>
                <a:latin typeface="Consolas" panose="020B0609020204030204" pitchFamily="49" charset="0"/>
                <a:ea typeface="Calibri" panose="020F0502020204030204" pitchFamily="34" charset="0"/>
              </a:rPr>
              <a:t>        &lt;</a:t>
            </a:r>
            <a:r>
              <a:rPr lang="en-US" sz="1961" dirty="0">
                <a:solidFill>
                  <a:srgbClr val="A31515"/>
                </a:solidFill>
                <a:highlight>
                  <a:srgbClr val="FFFFFF"/>
                </a:highlight>
                <a:latin typeface="Consolas" panose="020B0609020204030204" pitchFamily="49" charset="0"/>
                <a:ea typeface="Calibri" panose="020F0502020204030204" pitchFamily="34" charset="0"/>
              </a:rPr>
              <a:t>Button</a:t>
            </a:r>
            <a:r>
              <a:rPr lang="en-US" sz="1961" dirty="0">
                <a:solidFill>
                  <a:srgbClr val="FF0000"/>
                </a:solidFill>
                <a:highlight>
                  <a:srgbClr val="FFFFFF"/>
                </a:highlight>
                <a:latin typeface="Consolas" panose="020B0609020204030204" pitchFamily="49" charset="0"/>
                <a:ea typeface="Calibri" panose="020F0502020204030204" pitchFamily="34" charset="0"/>
              </a:rPr>
              <a:t> Click</a:t>
            </a:r>
            <a:r>
              <a:rPr lang="en-US" sz="1961" dirty="0">
                <a:solidFill>
                  <a:srgbClr val="0000FF"/>
                </a:solidFill>
                <a:highlight>
                  <a:srgbClr val="FFFFFF"/>
                </a:highlight>
                <a:latin typeface="Consolas" panose="020B0609020204030204" pitchFamily="49" charset="0"/>
                <a:ea typeface="Calibri" panose="020F0502020204030204" pitchFamily="34" charset="0"/>
              </a:rPr>
              <a:t>="{</a:t>
            </a:r>
            <a:r>
              <a:rPr lang="en-US" sz="1961" b="1" dirty="0" err="1">
                <a:solidFill>
                  <a:srgbClr val="A31515"/>
                </a:solidFill>
                <a:highlight>
                  <a:srgbClr val="FFFFFF"/>
                </a:highlight>
                <a:latin typeface="Consolas" panose="020B0609020204030204" pitchFamily="49" charset="0"/>
                <a:ea typeface="Calibri" panose="020F0502020204030204" pitchFamily="34" charset="0"/>
              </a:rPr>
              <a:t>x</a:t>
            </a:r>
            <a:r>
              <a:rPr lang="en-US" sz="1961" b="1" dirty="0" err="1">
                <a:solidFill>
                  <a:srgbClr val="0000FF"/>
                </a:solidFill>
                <a:highlight>
                  <a:srgbClr val="FFFFFF"/>
                </a:highlight>
                <a:latin typeface="Consolas" panose="020B0609020204030204" pitchFamily="49" charset="0"/>
                <a:ea typeface="Calibri" panose="020F0502020204030204" pitchFamily="34" charset="0"/>
              </a:rPr>
              <a:t>:</a:t>
            </a:r>
            <a:r>
              <a:rPr lang="en-US" sz="1961" b="1" dirty="0" err="1">
                <a:solidFill>
                  <a:srgbClr val="A31515"/>
                </a:solidFill>
                <a:highlight>
                  <a:srgbClr val="FFFFFF"/>
                </a:highlight>
                <a:latin typeface="Consolas" panose="020B0609020204030204" pitchFamily="49" charset="0"/>
                <a:ea typeface="Calibri" panose="020F0502020204030204" pitchFamily="34" charset="0"/>
              </a:rPr>
              <a:t>Bind</a:t>
            </a:r>
            <a:r>
              <a:rPr lang="en-US" sz="1961" b="1" dirty="0">
                <a:solidFill>
                  <a:srgbClr val="FF0000"/>
                </a:solidFill>
                <a:highlight>
                  <a:srgbClr val="FFFFFF"/>
                </a:highlight>
                <a:latin typeface="Consolas" panose="020B0609020204030204" pitchFamily="49" charset="0"/>
                <a:ea typeface="Calibri" panose="020F0502020204030204" pitchFamily="34" charset="0"/>
              </a:rPr>
              <a:t> Click</a:t>
            </a:r>
            <a:r>
              <a:rPr lang="en-US" sz="1961" dirty="0">
                <a:solidFill>
                  <a:srgbClr val="0000FF"/>
                </a:solidFill>
                <a:highlight>
                  <a:srgbClr val="FFFFFF"/>
                </a:highlight>
                <a:latin typeface="Consolas" panose="020B0609020204030204" pitchFamily="49" charset="0"/>
                <a:ea typeface="Calibri" panose="020F0502020204030204" pitchFamily="34" charset="0"/>
              </a:rPr>
              <a:t>}</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StackPanel</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DataTemplate</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  &lt;/</a:t>
            </a:r>
            <a:r>
              <a:rPr lang="en-US" sz="1961" dirty="0" err="1">
                <a:solidFill>
                  <a:srgbClr val="A31515"/>
                </a:solidFill>
                <a:highlight>
                  <a:srgbClr val="FFFFFF"/>
                </a:highlight>
                <a:latin typeface="Consolas" panose="020B0609020204030204" pitchFamily="49" charset="0"/>
              </a:rPr>
              <a:t>ListView.ItemTemplate</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a:p>
            <a:pPr lvl="0" defTabSz="914367"/>
            <a:r>
              <a:rPr lang="en-US" sz="1961" dirty="0">
                <a:solidFill>
                  <a:srgbClr val="0000FF"/>
                </a:solidFill>
                <a:highlight>
                  <a:srgbClr val="FFFFFF"/>
                </a:highlight>
                <a:latin typeface="Consolas" panose="020B0609020204030204" pitchFamily="49" charset="0"/>
              </a:rPr>
              <a:t>&lt;/</a:t>
            </a:r>
            <a:r>
              <a:rPr lang="en-US" sz="1961" dirty="0" err="1">
                <a:solidFill>
                  <a:srgbClr val="A31515"/>
                </a:solidFill>
                <a:highlight>
                  <a:srgbClr val="FFFFFF"/>
                </a:highlight>
                <a:latin typeface="Consolas" panose="020B0609020204030204" pitchFamily="49" charset="0"/>
              </a:rPr>
              <a:t>ListView</a:t>
            </a:r>
            <a:r>
              <a:rPr lang="en-US" sz="1961" dirty="0">
                <a:solidFill>
                  <a:srgbClr val="0000FF"/>
                </a:solidFill>
                <a:highlight>
                  <a:srgbClr val="FFFFFF"/>
                </a:highlight>
                <a:latin typeface="Consolas" panose="020B0609020204030204" pitchFamily="49" charset="0"/>
              </a:rPr>
              <a:t>&gt;</a:t>
            </a:r>
            <a:endParaRPr lang="en-US" sz="1961" dirty="0">
              <a:solidFill>
                <a:srgbClr val="000000"/>
              </a:solidFill>
              <a:highlight>
                <a:srgbClr val="FFFFFF"/>
              </a:highlight>
              <a:latin typeface="Consolas" panose="020B0609020204030204" pitchFamily="49" charset="0"/>
            </a:endParaRPr>
          </a:p>
        </p:txBody>
      </p:sp>
    </p:spTree>
    <p:extLst>
      <p:ext uri="{BB962C8B-B14F-4D97-AF65-F5344CB8AC3E}">
        <p14:creationId xmlns:p14="http://schemas.microsoft.com/office/powerpoint/2010/main" val="202777663"/>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Notable New Performance Features</a:t>
            </a:r>
            <a:br>
              <a:rPr lang="en-US" dirty="0"/>
            </a:br>
            <a:endParaRPr lang="en-US" dirty="0"/>
          </a:p>
        </p:txBody>
      </p:sp>
      <p:sp>
        <p:nvSpPr>
          <p:cNvPr id="5" name="Text Placeholder 4"/>
          <p:cNvSpPr>
            <a:spLocks noGrp="1"/>
          </p:cNvSpPr>
          <p:nvPr>
            <p:ph type="body" sz="quarter" idx="10"/>
          </p:nvPr>
        </p:nvSpPr>
        <p:spPr/>
        <p:txBody>
          <a:bodyPr/>
          <a:lstStyle/>
          <a:p>
            <a:r>
              <a:rPr lang="en-US" spc="-100" dirty="0" smtClean="0">
                <a:ln w="3175">
                  <a:noFill/>
                </a:ln>
                <a:gradFill>
                  <a:gsLst>
                    <a:gs pos="1250">
                      <a:srgbClr val="404040"/>
                    </a:gs>
                    <a:gs pos="100000">
                      <a:srgbClr val="404040"/>
                    </a:gs>
                  </a:gsLst>
                  <a:lin ang="5400000" scaled="0"/>
                </a:gradFill>
                <a:cs typeface="Segoe UI" pitchFamily="34" charset="0"/>
              </a:rPr>
              <a:t>Progressive Rendering AKA {</a:t>
            </a:r>
            <a:r>
              <a:rPr lang="en-US" spc="-100" dirty="0" err="1" smtClean="0">
                <a:ln w="3175">
                  <a:noFill/>
                </a:ln>
                <a:gradFill>
                  <a:gsLst>
                    <a:gs pos="1250">
                      <a:srgbClr val="404040"/>
                    </a:gs>
                    <a:gs pos="100000">
                      <a:srgbClr val="404040"/>
                    </a:gs>
                  </a:gsLst>
                  <a:lin ang="5400000" scaled="0"/>
                </a:gradFill>
                <a:cs typeface="Segoe UI" pitchFamily="34" charset="0"/>
              </a:rPr>
              <a:t>x:Phase</a:t>
            </a:r>
            <a:r>
              <a:rPr lang="en-US" spc="-100" dirty="0" smtClean="0">
                <a:ln w="3175">
                  <a:noFill/>
                </a:ln>
                <a:gradFill>
                  <a:gsLst>
                    <a:gs pos="1250">
                      <a:srgbClr val="404040"/>
                    </a:gs>
                    <a:gs pos="100000">
                      <a:srgbClr val="404040"/>
                    </a:gs>
                  </a:gsLst>
                  <a:lin ang="5400000" scaled="0"/>
                </a:gradFill>
                <a:cs typeface="Segoe UI" pitchFamily="34" charset="0"/>
              </a:rPr>
              <a:t>}</a:t>
            </a:r>
            <a:endParaRPr lang="en-US" dirty="0"/>
          </a:p>
        </p:txBody>
      </p:sp>
      <p:sp>
        <p:nvSpPr>
          <p:cNvPr id="8" name="Text Placeholder 13"/>
          <p:cNvSpPr>
            <a:spLocks noGrp="1"/>
          </p:cNvSpPr>
          <p:nvPr>
            <p:ph type="body" sz="quarter" idx="11"/>
          </p:nvPr>
        </p:nvSpPr>
        <p:spPr>
          <a:xfrm>
            <a:off x="269239" y="6051490"/>
            <a:ext cx="11653523" cy="644279"/>
          </a:xfrm>
        </p:spPr>
        <p:txBody>
          <a:bodyPr/>
          <a:lstStyle/>
          <a:p>
            <a:r>
              <a:rPr lang="en-US" sz="2800" spc="-100" dirty="0" smtClean="0">
                <a:ln w="3175">
                  <a:noFill/>
                </a:ln>
                <a:gradFill>
                  <a:gsLst>
                    <a:gs pos="1250">
                      <a:schemeClr val="tx1"/>
                    </a:gs>
                    <a:gs pos="100000">
                      <a:schemeClr val="tx1"/>
                    </a:gs>
                  </a:gsLst>
                  <a:lin ang="5400000" scaled="0"/>
                </a:gradFill>
                <a:latin typeface="+mj-lt"/>
                <a:cs typeface="Segoe UI" pitchFamily="34" charset="0"/>
              </a:rPr>
              <a:t>Set render priority for elements</a:t>
            </a:r>
            <a:endParaRPr lang="en-US" sz="2800" spc="-100" dirty="0">
              <a:ln w="3175">
                <a:noFill/>
              </a:ln>
              <a:gradFill>
                <a:gsLst>
                  <a:gs pos="1250">
                    <a:schemeClr val="tx1"/>
                  </a:gs>
                  <a:gs pos="100000">
                    <a:schemeClr val="tx1"/>
                  </a:gs>
                </a:gsLst>
                <a:lin ang="5400000" scaled="0"/>
              </a:gradFill>
              <a:latin typeface="+mj-lt"/>
              <a:cs typeface="Segoe UI" pitchFamily="34" charset="0"/>
            </a:endParaRPr>
          </a:p>
        </p:txBody>
      </p:sp>
      <p:sp>
        <p:nvSpPr>
          <p:cNvPr id="3" name="Rectangle 2"/>
          <p:cNvSpPr/>
          <p:nvPr/>
        </p:nvSpPr>
        <p:spPr>
          <a:xfrm>
            <a:off x="657235" y="1915227"/>
            <a:ext cx="8304756" cy="2757999"/>
          </a:xfrm>
          <a:prstGeom prst="rect">
            <a:avLst/>
          </a:prstGeom>
        </p:spPr>
        <p:txBody>
          <a:bodyPr wrap="square">
            <a:spAutoFit/>
          </a:bodyPr>
          <a:lstStyle/>
          <a:p>
            <a:pPr marL="236546" lvl="1">
              <a:lnSpc>
                <a:spcPct val="150000"/>
              </a:lnSpc>
              <a:spcBef>
                <a:spcPts val="0"/>
              </a:spcBef>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DataTemplate</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x</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DataType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="model:FileItem"&gt;</a:t>
            </a:r>
            <a:endParaRPr lang="en-US" sz="1961" dirty="0">
              <a:latin typeface="Calibri" panose="020F0502020204030204" pitchFamily="34" charset="0"/>
              <a:ea typeface="Calibri" panose="020F0502020204030204" pitchFamily="34" charset="0"/>
              <a:cs typeface="Times New Roman" panose="02020603050405020304" pitchFamily="18" charset="0"/>
            </a:endParaRPr>
          </a:p>
          <a:p>
            <a:pPr marL="236546" lvl="1">
              <a:lnSpc>
                <a:spcPct val="150000"/>
              </a:lnSpc>
              <a:spcBef>
                <a:spcPts val="0"/>
              </a:spcBef>
            </a:pPr>
            <a:r>
              <a:rPr lang="en-US" sz="1961" dirty="0">
                <a:solidFill>
                  <a:srgbClr val="000000"/>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&lt;</a:t>
            </a:r>
            <a:r>
              <a:rPr lang="en-US" sz="1961" dirty="0">
                <a:solidFill>
                  <a:srgbClr val="A31515"/>
                </a:solidFill>
                <a:latin typeface="Consolas" panose="020B0609020204030204" pitchFamily="49" charset="0"/>
                <a:ea typeface="Calibri" panose="020F0502020204030204" pitchFamily="34" charset="0"/>
                <a:cs typeface="Times New Roman" panose="02020603050405020304" pitchFamily="18" charset="0"/>
              </a:rPr>
              <a:t>Grid</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Width</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="200"</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Height</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="80"&gt;</a:t>
            </a:r>
            <a:endParaRPr lang="en-US" sz="1961" dirty="0">
              <a:latin typeface="Calibri" panose="020F0502020204030204" pitchFamily="34" charset="0"/>
              <a:ea typeface="Calibri" panose="020F0502020204030204" pitchFamily="34" charset="0"/>
              <a:cs typeface="Times New Roman" panose="02020603050405020304" pitchFamily="18" charset="0"/>
            </a:endParaRPr>
          </a:p>
          <a:p>
            <a:pPr marL="236546" lvl="1">
              <a:lnSpc>
                <a:spcPct val="150000"/>
              </a:lnSpc>
              <a:spcBef>
                <a:spcPts val="0"/>
              </a:spcBef>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TextBlock</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Text</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x</a:t>
            </a:r>
            <a:r>
              <a:rPr lang="en-US" sz="1961" dirty="0" err="1">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Bind</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a:t>
            </a:r>
            <a:r>
              <a:rPr lang="en-US" sz="1961" dirty="0" err="1">
                <a:solidFill>
                  <a:srgbClr val="FF0000"/>
                </a:solidFill>
                <a:latin typeface="Consolas" panose="020B0609020204030204" pitchFamily="49" charset="0"/>
                <a:ea typeface="Calibri" panose="020F0502020204030204" pitchFamily="34" charset="0"/>
                <a:cs typeface="Times New Roman" panose="02020603050405020304" pitchFamily="18" charset="0"/>
              </a:rPr>
              <a:t>DisplayName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/&gt;</a:t>
            </a:r>
            <a:endParaRPr lang="en-US" sz="1961" dirty="0">
              <a:latin typeface="Calibri" panose="020F0502020204030204" pitchFamily="34" charset="0"/>
              <a:ea typeface="Calibri" panose="020F0502020204030204" pitchFamily="34" charset="0"/>
              <a:cs typeface="Times New Roman" panose="02020603050405020304" pitchFamily="18" charset="0"/>
            </a:endParaRPr>
          </a:p>
          <a:p>
            <a:pPr marL="236546" lvl="1">
              <a:lnSpc>
                <a:spcPct val="150000"/>
              </a:lnSpc>
              <a:spcBef>
                <a:spcPts val="0"/>
              </a:spcBef>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TextBlock</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Text</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x</a:t>
            </a:r>
            <a:r>
              <a:rPr lang="en-US" sz="1961" dirty="0" err="1">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Bind</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 </a:t>
            </a:r>
            <a:r>
              <a:rPr lang="en-US" sz="1961" dirty="0" err="1">
                <a:solidFill>
                  <a:srgbClr val="FF0000"/>
                </a:solidFill>
                <a:latin typeface="Consolas" panose="020B0609020204030204" pitchFamily="49" charset="0"/>
                <a:ea typeface="Calibri" panose="020F0502020204030204" pitchFamily="34" charset="0"/>
                <a:cs typeface="Times New Roman" panose="02020603050405020304" pitchFamily="18" charset="0"/>
              </a:rPr>
              <a:t>prettyDate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000000"/>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x</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Phase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="1"/&gt;</a:t>
            </a:r>
            <a:endParaRPr lang="en-US" sz="1961" dirty="0">
              <a:latin typeface="Calibri" panose="020F0502020204030204" pitchFamily="34" charset="0"/>
              <a:ea typeface="Calibri" panose="020F0502020204030204" pitchFamily="34" charset="0"/>
              <a:cs typeface="Times New Roman" panose="02020603050405020304" pitchFamily="18" charset="0"/>
            </a:endParaRPr>
          </a:p>
          <a:p>
            <a:pPr marL="236546" lvl="1">
              <a:lnSpc>
                <a:spcPct val="150000"/>
              </a:lnSpc>
              <a:spcBef>
                <a:spcPts val="0"/>
              </a:spcBef>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&lt;/</a:t>
            </a:r>
            <a:r>
              <a:rPr lang="en-US" sz="1961" dirty="0">
                <a:solidFill>
                  <a:srgbClr val="A31515"/>
                </a:solidFill>
                <a:latin typeface="Consolas" panose="020B0609020204030204" pitchFamily="49" charset="0"/>
                <a:ea typeface="Calibri" panose="020F0502020204030204" pitchFamily="34" charset="0"/>
                <a:cs typeface="Times New Roman" panose="02020603050405020304" pitchFamily="18" charset="0"/>
              </a:rPr>
              <a:t>Grid</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&gt;</a:t>
            </a:r>
            <a:endParaRPr lang="en-US" sz="1961" dirty="0">
              <a:latin typeface="Calibri" panose="020F0502020204030204" pitchFamily="34" charset="0"/>
              <a:ea typeface="Calibri" panose="020F0502020204030204" pitchFamily="34" charset="0"/>
              <a:cs typeface="Times New Roman" panose="02020603050405020304" pitchFamily="18" charset="0"/>
            </a:endParaRPr>
          </a:p>
          <a:p>
            <a:pPr marL="236546" lvl="1">
              <a:lnSpc>
                <a:spcPct val="150000"/>
              </a:lnSpc>
              <a:spcBef>
                <a:spcPts val="0"/>
              </a:spcBef>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DataTemplate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&gt;</a:t>
            </a:r>
            <a:endParaRPr lang="en-US" dirty="0"/>
          </a:p>
        </p:txBody>
      </p:sp>
    </p:spTree>
    <p:extLst>
      <p:ext uri="{BB962C8B-B14F-4D97-AF65-F5344CB8AC3E}">
        <p14:creationId xmlns:p14="http://schemas.microsoft.com/office/powerpoint/2010/main" val="3149520506"/>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Notable New Performance Features</a:t>
            </a:r>
            <a:br>
              <a:rPr lang="en-US" dirty="0"/>
            </a:br>
            <a:endParaRPr lang="en-US" dirty="0"/>
          </a:p>
        </p:txBody>
      </p:sp>
      <p:sp>
        <p:nvSpPr>
          <p:cNvPr id="5" name="Text Placeholder 4"/>
          <p:cNvSpPr>
            <a:spLocks noGrp="1"/>
          </p:cNvSpPr>
          <p:nvPr>
            <p:ph type="body" sz="quarter" idx="10"/>
          </p:nvPr>
        </p:nvSpPr>
        <p:spPr/>
        <p:txBody>
          <a:bodyPr/>
          <a:lstStyle/>
          <a:p>
            <a:r>
              <a:rPr lang="en-US" spc="-100" dirty="0" smtClean="0">
                <a:ln w="3175">
                  <a:noFill/>
                </a:ln>
                <a:gradFill>
                  <a:gsLst>
                    <a:gs pos="1250">
                      <a:srgbClr val="404040"/>
                    </a:gs>
                    <a:gs pos="100000">
                      <a:srgbClr val="404040"/>
                    </a:gs>
                  </a:gsLst>
                  <a:lin ang="5400000" scaled="0"/>
                </a:gradFill>
                <a:cs typeface="Segoe UI" pitchFamily="34" charset="0"/>
              </a:rPr>
              <a:t>Deferred Loading AKA {</a:t>
            </a:r>
            <a:r>
              <a:rPr lang="en-US" spc="-100" dirty="0" err="1" smtClean="0">
                <a:ln w="3175">
                  <a:noFill/>
                </a:ln>
                <a:gradFill>
                  <a:gsLst>
                    <a:gs pos="1250">
                      <a:srgbClr val="404040"/>
                    </a:gs>
                    <a:gs pos="100000">
                      <a:srgbClr val="404040"/>
                    </a:gs>
                  </a:gsLst>
                  <a:lin ang="5400000" scaled="0"/>
                </a:gradFill>
                <a:cs typeface="Segoe UI" pitchFamily="34" charset="0"/>
              </a:rPr>
              <a:t>x:Defer</a:t>
            </a:r>
            <a:r>
              <a:rPr lang="en-US" spc="-100" dirty="0" smtClean="0">
                <a:ln w="3175">
                  <a:noFill/>
                </a:ln>
                <a:gradFill>
                  <a:gsLst>
                    <a:gs pos="1250">
                      <a:srgbClr val="404040"/>
                    </a:gs>
                    <a:gs pos="100000">
                      <a:srgbClr val="404040"/>
                    </a:gs>
                  </a:gsLst>
                  <a:lin ang="5400000" scaled="0"/>
                </a:gradFill>
                <a:cs typeface="Segoe UI" pitchFamily="34" charset="0"/>
              </a:rPr>
              <a:t>}</a:t>
            </a:r>
            <a:endParaRPr lang="en-US" dirty="0"/>
          </a:p>
        </p:txBody>
      </p:sp>
      <p:sp>
        <p:nvSpPr>
          <p:cNvPr id="8" name="Text Placeholder 13"/>
          <p:cNvSpPr>
            <a:spLocks noGrp="1"/>
          </p:cNvSpPr>
          <p:nvPr>
            <p:ph type="body" sz="quarter" idx="11"/>
          </p:nvPr>
        </p:nvSpPr>
        <p:spPr>
          <a:xfrm>
            <a:off x="269239" y="6051490"/>
            <a:ext cx="11653523" cy="683264"/>
          </a:xfrm>
        </p:spPr>
        <p:txBody>
          <a:bodyPr/>
          <a:lstStyle/>
          <a:p>
            <a:r>
              <a:rPr lang="en-US" sz="2800" spc="-100" dirty="0">
                <a:ln w="3175">
                  <a:noFill/>
                </a:ln>
                <a:gradFill>
                  <a:gsLst>
                    <a:gs pos="1250">
                      <a:schemeClr val="tx1"/>
                    </a:gs>
                    <a:gs pos="100000">
                      <a:schemeClr val="tx1"/>
                    </a:gs>
                  </a:gsLst>
                  <a:lin ang="5400000" scaled="0"/>
                </a:gradFill>
                <a:latin typeface="+mj-lt"/>
                <a:cs typeface="Segoe UI" pitchFamily="34" charset="0"/>
              </a:rPr>
              <a:t>XAML construct to “delay instantiation” of this part of the tree</a:t>
            </a:r>
          </a:p>
        </p:txBody>
      </p:sp>
      <p:sp>
        <p:nvSpPr>
          <p:cNvPr id="3" name="Rectangle 2"/>
          <p:cNvSpPr/>
          <p:nvPr/>
        </p:nvSpPr>
        <p:spPr>
          <a:xfrm>
            <a:off x="657235" y="1915227"/>
            <a:ext cx="8304756" cy="3260701"/>
          </a:xfrm>
          <a:prstGeom prst="rect">
            <a:avLst/>
          </a:prstGeom>
        </p:spPr>
        <p:txBody>
          <a:bodyPr wrap="square">
            <a:spAutoFit/>
          </a:bodyPr>
          <a:lstStyle/>
          <a:p>
            <a:pPr marL="236546" lvl="1">
              <a:lnSpc>
                <a:spcPct val="150000"/>
              </a:lnSpc>
            </a:pPr>
            <a:r>
              <a:rPr lang="en-US" sz="1961" dirty="0" smtClean="0">
                <a:solidFill>
                  <a:srgbClr val="0000FF"/>
                </a:solidFill>
                <a:latin typeface="Consolas" panose="020B0609020204030204" pitchFamily="49" charset="0"/>
                <a:ea typeface="Calibri" panose="020F0502020204030204" pitchFamily="34" charset="0"/>
                <a:cs typeface="Times New Roman" panose="02020603050405020304" pitchFamily="18" charset="0"/>
              </a:rPr>
              <a:t>&lt;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StackPanel</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x</a:t>
            </a:r>
            <a:r>
              <a:rPr lang="en-US" sz="1961" dirty="0">
                <a:solidFill>
                  <a:srgbClr val="002060"/>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Name</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="AdditionalProductPage"</a:t>
            </a:r>
          </a:p>
          <a:p>
            <a:pPr marL="236546" lvl="1">
              <a:lnSpc>
                <a:spcPct val="150000"/>
              </a:lnSpc>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Visibility</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="Collapsed" … </a:t>
            </a:r>
          </a:p>
          <a:p>
            <a:pPr marL="236546" lvl="1">
              <a:lnSpc>
                <a:spcPct val="150000"/>
              </a:lnSpc>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x</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FF0000"/>
                </a:solidFill>
                <a:latin typeface="Consolas" panose="020B0609020204030204" pitchFamily="49" charset="0"/>
                <a:ea typeface="Calibri" panose="020F0502020204030204" pitchFamily="34" charset="0"/>
                <a:cs typeface="Times New Roman" panose="02020603050405020304" pitchFamily="18" charset="0"/>
              </a:rPr>
              <a:t>DeferLoadStrategy</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="Lazy"&gt;</a:t>
            </a:r>
          </a:p>
          <a:p>
            <a:pPr marL="236546" lvl="1">
              <a:lnSpc>
                <a:spcPct val="150000"/>
              </a:lnSpc>
            </a:pP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&lt;/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StackPanel</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&gt; </a:t>
            </a:r>
          </a:p>
          <a:p>
            <a:pPr marL="236546" lvl="1">
              <a:lnSpc>
                <a:spcPct val="150000"/>
              </a:lnSpc>
            </a:pPr>
            <a:endPar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endParaRPr>
          </a:p>
          <a:p>
            <a:pPr marL="236546" lvl="1">
              <a:lnSpc>
                <a:spcPct val="150000"/>
              </a:lnSpc>
            </a:pPr>
            <a:r>
              <a:rPr lang="en-US" sz="1961" dirty="0" err="1">
                <a:solidFill>
                  <a:srgbClr val="0000FF"/>
                </a:solidFill>
                <a:latin typeface="Consolas" panose="020B0609020204030204" pitchFamily="49" charset="0"/>
                <a:ea typeface="Calibri" panose="020F0502020204030204" pitchFamily="34" charset="0"/>
                <a:cs typeface="Times New Roman" panose="02020603050405020304" pitchFamily="18" charset="0"/>
              </a:rPr>
              <a:t>var</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a:t>
            </a:r>
            <a:r>
              <a:rPr lang="en-US" sz="1961" dirty="0" err="1">
                <a:solidFill>
                  <a:schemeClr val="accent6"/>
                </a:solidFill>
                <a:latin typeface="Consolas" panose="020B0609020204030204" pitchFamily="49" charset="0"/>
                <a:ea typeface="Calibri" panose="020F0502020204030204" pitchFamily="34" charset="0"/>
                <a:cs typeface="Times New Roman" panose="02020603050405020304" pitchFamily="18" charset="0"/>
              </a:rPr>
              <a:t>deferredPanel</a:t>
            </a:r>
            <a:r>
              <a:rPr lang="en-US" sz="1961" dirty="0">
                <a:solidFill>
                  <a:schemeClr val="accent6"/>
                </a:solidFill>
                <a:latin typeface="Consolas" panose="020B0609020204030204" pitchFamily="49" charset="0"/>
                <a:ea typeface="Calibri" panose="020F0502020204030204" pitchFamily="34" charset="0"/>
                <a:cs typeface="Times New Roman" panose="02020603050405020304" pitchFamily="18" charset="0"/>
              </a:rPr>
              <a:t> =</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 </a:t>
            </a:r>
            <a:r>
              <a:rPr lang="en-US" sz="1961" dirty="0" err="1">
                <a:solidFill>
                  <a:schemeClr val="accent6"/>
                </a:solidFill>
                <a:latin typeface="Consolas" panose="020B0609020204030204" pitchFamily="49" charset="0"/>
                <a:ea typeface="Calibri" panose="020F0502020204030204" pitchFamily="34" charset="0"/>
                <a:cs typeface="Times New Roman" panose="02020603050405020304" pitchFamily="18" charset="0"/>
              </a:rPr>
              <a:t>FindName</a:t>
            </a:r>
            <a:r>
              <a:rPr lang="en-US" sz="1961" dirty="0">
                <a:solidFill>
                  <a:srgbClr val="A31515"/>
                </a:solidFill>
                <a:latin typeface="Consolas" panose="020B0609020204030204" pitchFamily="49" charset="0"/>
                <a:ea typeface="Calibri" panose="020F0502020204030204" pitchFamily="34" charset="0"/>
                <a:cs typeface="Times New Roman" panose="02020603050405020304" pitchFamily="18" charset="0"/>
              </a:rPr>
              <a:t>("</a:t>
            </a:r>
            <a:r>
              <a:rPr lang="en-US" sz="1961" dirty="0" err="1">
                <a:solidFill>
                  <a:srgbClr val="A31515"/>
                </a:solidFill>
                <a:latin typeface="Consolas" panose="020B0609020204030204" pitchFamily="49" charset="0"/>
                <a:ea typeface="Calibri" panose="020F0502020204030204" pitchFamily="34" charset="0"/>
                <a:cs typeface="Times New Roman" panose="02020603050405020304" pitchFamily="18" charset="0"/>
              </a:rPr>
              <a:t>AdditionalProductPage</a:t>
            </a:r>
            <a:r>
              <a:rPr lang="en-US" sz="1961" dirty="0">
                <a:solidFill>
                  <a:srgbClr val="A31515"/>
                </a:solidFill>
                <a:latin typeface="Consolas" panose="020B0609020204030204" pitchFamily="49" charset="0"/>
                <a:ea typeface="Calibri" panose="020F0502020204030204" pitchFamily="34" charset="0"/>
                <a:cs typeface="Times New Roman" panose="02020603050405020304" pitchFamily="18" charset="0"/>
              </a:rPr>
              <a:t>"</a:t>
            </a:r>
            <a:r>
              <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rPr>
              <a:t>);</a:t>
            </a:r>
          </a:p>
          <a:p>
            <a:pPr marL="236546" lvl="1">
              <a:lnSpc>
                <a:spcPct val="150000"/>
              </a:lnSpc>
            </a:pPr>
            <a:endParaRPr lang="en-US" sz="1961" dirty="0">
              <a:solidFill>
                <a:srgbClr val="0000FF"/>
              </a:solidFill>
              <a:latin typeface="Consolas" panose="020B0609020204030204" pitchFamily="49"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9086931"/>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your application</a:t>
            </a:r>
            <a:endParaRPr lang="en-US" dirty="0"/>
          </a:p>
        </p:txBody>
      </p:sp>
      <p:sp>
        <p:nvSpPr>
          <p:cNvPr id="3" name="Content Placeholder 2"/>
          <p:cNvSpPr>
            <a:spLocks noGrp="1"/>
          </p:cNvSpPr>
          <p:nvPr>
            <p:ph type="body" sz="quarter" idx="10"/>
          </p:nvPr>
        </p:nvSpPr>
        <p:spPr>
          <a:xfrm>
            <a:off x="271245" y="1423774"/>
            <a:ext cx="11653523" cy="3023007"/>
          </a:xfrm>
          <a:prstGeom prst="rect">
            <a:avLst/>
          </a:prstGeom>
        </p:spPr>
        <p:txBody>
          <a:bodyPr/>
          <a:lstStyle/>
          <a:p>
            <a:r>
              <a:rPr lang="en-US" dirty="0" smtClean="0"/>
              <a:t>Profile your application</a:t>
            </a:r>
          </a:p>
          <a:p>
            <a:pPr lvl="1"/>
            <a:r>
              <a:rPr lang="en-US" dirty="0" smtClean="0"/>
              <a:t>First step – see if there’s a problem within your code</a:t>
            </a:r>
          </a:p>
          <a:p>
            <a:pPr>
              <a:spcBef>
                <a:spcPts val="2400"/>
              </a:spcBef>
            </a:pPr>
            <a:r>
              <a:rPr lang="en-US" dirty="0" smtClean="0"/>
              <a:t>Use Visual Studio 2015 to analyze and fix</a:t>
            </a:r>
          </a:p>
          <a:p>
            <a:pPr lvl="1"/>
            <a:r>
              <a:rPr lang="en-US" dirty="0" smtClean="0"/>
              <a:t>Timeline tool – where is my problem</a:t>
            </a:r>
          </a:p>
          <a:p>
            <a:pPr lvl="1"/>
            <a:r>
              <a:rPr lang="en-US" dirty="0" smtClean="0"/>
              <a:t>Profiler to spot slow code</a:t>
            </a:r>
          </a:p>
          <a:p>
            <a:pPr lvl="1"/>
            <a:r>
              <a:rPr lang="en-US" dirty="0" smtClean="0"/>
              <a:t>Memory usage</a:t>
            </a:r>
          </a:p>
          <a:p>
            <a:pPr lvl="1"/>
            <a:r>
              <a:rPr lang="en-US" dirty="0" smtClean="0"/>
              <a:t>Visual Diagnostics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2498" r="10578"/>
          <a:stretch/>
        </p:blipFill>
        <p:spPr>
          <a:xfrm>
            <a:off x="9889065" y="371811"/>
            <a:ext cx="747021" cy="80689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94507" y="291102"/>
            <a:ext cx="530261" cy="827692"/>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15637" r="14474"/>
          <a:stretch/>
        </p:blipFill>
        <p:spPr>
          <a:xfrm>
            <a:off x="10648528" y="419072"/>
            <a:ext cx="733537" cy="699722"/>
          </a:xfrm>
          <a:prstGeom prst="rect">
            <a:avLst/>
          </a:prstGeom>
        </p:spPr>
      </p:pic>
    </p:spTree>
    <p:extLst>
      <p:ext uri="{BB962C8B-B14F-4D97-AF65-F5344CB8AC3E}">
        <p14:creationId xmlns:p14="http://schemas.microsoft.com/office/powerpoint/2010/main" val="3361594686"/>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6000" dirty="0" smtClean="0"/>
              <a:t>XAML Improvements </a:t>
            </a:r>
            <a:br>
              <a:rPr lang="en-US" sz="6000" dirty="0" smtClean="0"/>
            </a:br>
            <a:r>
              <a:rPr lang="en-US" sz="6000" dirty="0" smtClean="0"/>
              <a:t>in Visual Studio</a:t>
            </a:r>
            <a:endParaRPr lang="en-US" sz="6000" dirty="0"/>
          </a:p>
        </p:txBody>
      </p:sp>
    </p:spTree>
    <p:extLst>
      <p:ext uri="{BB962C8B-B14F-4D97-AF65-F5344CB8AC3E}">
        <p14:creationId xmlns:p14="http://schemas.microsoft.com/office/powerpoint/2010/main" val="283482991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&lt;Visual Studio/&gt;</a:t>
            </a:r>
            <a:endParaRPr lang="en-US" dirty="0"/>
          </a:p>
        </p:txBody>
      </p:sp>
      <p:sp>
        <p:nvSpPr>
          <p:cNvPr id="5" name="Rectangle 4"/>
          <p:cNvSpPr/>
          <p:nvPr/>
        </p:nvSpPr>
        <p:spPr bwMode="auto">
          <a:xfrm>
            <a:off x="269240"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14102" fontAlgn="base">
              <a:lnSpc>
                <a:spcPct val="90000"/>
              </a:lnSpc>
              <a:spcBef>
                <a:spcPct val="0"/>
              </a:spcBef>
              <a:spcAft>
                <a:spcPts val="1176"/>
              </a:spcAft>
            </a:pPr>
            <a:r>
              <a:rPr lang="en-US" sz="2400" dirty="0"/>
              <a:t>New XAML language service</a:t>
            </a:r>
            <a:endParaRPr kumimoji="0" lang="en-US" sz="1400" b="0" i="0" u="none" strike="noStrike" kern="1200" cap="none" spc="0" normalizeH="0" baseline="0" noProof="0" dirty="0" smtClean="0">
              <a:ln>
                <a:noFill/>
              </a:ln>
              <a:solidFill>
                <a:srgbClr val="FFFFFF"/>
              </a:solidFill>
              <a:effectLst/>
              <a:uLnTx/>
              <a:uFillTx/>
              <a:latin typeface="Segoe UI"/>
              <a:ea typeface="+mn-ea"/>
              <a:cs typeface="+mn-cs"/>
            </a:endParaRPr>
          </a:p>
          <a:p>
            <a:r>
              <a:rPr lang="en-US" dirty="0"/>
              <a:t>Built on top of </a:t>
            </a:r>
            <a:r>
              <a:rPr lang="en-US" dirty="0" smtClean="0"/>
              <a:t>Roslyn</a:t>
            </a:r>
          </a:p>
          <a:p>
            <a:r>
              <a:rPr lang="en-US" dirty="0" smtClean="0"/>
              <a:t>Completely </a:t>
            </a:r>
            <a:r>
              <a:rPr lang="en-US" dirty="0"/>
              <a:t>decoupled from the designer</a:t>
            </a:r>
          </a:p>
          <a:p>
            <a:r>
              <a:rPr lang="en-US" dirty="0" smtClean="0"/>
              <a:t>Advanced </a:t>
            </a:r>
            <a:r>
              <a:rPr lang="en-US" dirty="0"/>
              <a:t>code + XAML refactoring</a:t>
            </a:r>
          </a:p>
          <a:p>
            <a:pPr marL="0" marR="0" lvl="0" indent="0" algn="l" defTabSz="914102" rtl="0" eaLnBrk="1" fontAlgn="base" latinLnBrk="0" hangingPunct="1">
              <a:lnSpc>
                <a:spcPct val="90000"/>
              </a:lnSpc>
              <a:spcBef>
                <a:spcPct val="0"/>
              </a:spcBef>
              <a:spcAft>
                <a:spcPts val="1176"/>
              </a:spcAft>
              <a:buClrTx/>
              <a:buSzTx/>
              <a:buFontTx/>
              <a:buNone/>
              <a:tabLst/>
              <a:defRPr/>
            </a:pPr>
            <a:endParaRPr kumimoji="0" lang="en-US" sz="1765"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 name="Rectangle 5"/>
          <p:cNvSpPr/>
          <p:nvPr/>
        </p:nvSpPr>
        <p:spPr bwMode="auto">
          <a:xfrm>
            <a:off x="2968897"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1176"/>
              </a:spcAft>
              <a:buClrTx/>
              <a:buSzTx/>
              <a:buFontTx/>
              <a:buNone/>
              <a:tabLst/>
              <a:defRPr/>
            </a:pPr>
            <a:r>
              <a:rPr kumimoji="0" lang="en-US" sz="2353" b="0" i="0" u="none" strike="noStrike" kern="1200" cap="none" spc="0" normalizeH="0" baseline="0" noProof="0" dirty="0" smtClean="0">
                <a:ln>
                  <a:noFill/>
                </a:ln>
                <a:solidFill>
                  <a:srgbClr val="FFFFFF"/>
                </a:solidFill>
                <a:effectLst/>
                <a:uLnTx/>
                <a:uFillTx/>
                <a:latin typeface="Segoe UI"/>
                <a:ea typeface="+mn-ea"/>
                <a:cs typeface="+mn-cs"/>
              </a:rPr>
              <a:t>Design Modes</a:t>
            </a:r>
          </a:p>
          <a:p>
            <a:pPr marL="0" marR="0" lvl="0" indent="0" algn="l" defTabSz="914102" rtl="0" eaLnBrk="1" fontAlgn="base" latinLnBrk="0" hangingPunct="1">
              <a:lnSpc>
                <a:spcPct val="90000"/>
              </a:lnSpc>
              <a:spcBef>
                <a:spcPct val="0"/>
              </a:spcBef>
              <a:spcAft>
                <a:spcPts val="1176"/>
              </a:spcAft>
              <a:buClrTx/>
              <a:buSzTx/>
              <a:buFontTx/>
              <a:buNone/>
              <a:tabLst/>
              <a:defRPr/>
            </a:pPr>
            <a:endParaRPr lang="en-US" sz="1200" dirty="0">
              <a:solidFill>
                <a:srgbClr val="FFFFFF"/>
              </a:solidFill>
              <a:latin typeface="Segoe UI"/>
            </a:endParaRPr>
          </a:p>
          <a:p>
            <a:pPr lvl="0"/>
            <a:r>
              <a:rPr lang="en-US" dirty="0" smtClean="0">
                <a:solidFill>
                  <a:srgbClr val="FFFFFF"/>
                </a:solidFill>
              </a:rPr>
              <a:t>Design surface for every device family</a:t>
            </a:r>
            <a:endParaRPr kumimoji="0" lang="en-US" sz="2353" b="0" i="0" u="none" strike="noStrike" kern="1200" cap="none" spc="0" normalizeH="0" baseline="0" noProof="0" dirty="0" smtClean="0">
              <a:ln>
                <a:noFill/>
              </a:ln>
              <a:solidFill>
                <a:srgbClr val="FFFFFF"/>
              </a:solidFill>
              <a:effectLst/>
              <a:uLnTx/>
              <a:uFillTx/>
              <a:latin typeface="Segoe UI"/>
              <a:ea typeface="+mn-ea"/>
              <a:cs typeface="+mn-cs"/>
            </a:endParaRPr>
          </a:p>
          <a:p>
            <a:pPr marL="0" marR="0" lvl="0" indent="0" algn="l" defTabSz="914102" rtl="0" eaLnBrk="1" fontAlgn="base" latinLnBrk="0" hangingPunct="1">
              <a:lnSpc>
                <a:spcPct val="90000"/>
              </a:lnSpc>
              <a:spcBef>
                <a:spcPct val="0"/>
              </a:spcBef>
              <a:spcAft>
                <a:spcPts val="1176"/>
              </a:spcAft>
              <a:buClrTx/>
              <a:buSzTx/>
              <a:buFontTx/>
              <a:buNone/>
              <a:tabLst/>
              <a:defRPr/>
            </a:pPr>
            <a:endParaRPr kumimoji="0" lang="en-US" sz="1000" b="0" i="0" u="none" strike="noStrike" kern="1200" cap="none" spc="0" normalizeH="0" baseline="0" noProof="0" dirty="0" smtClean="0">
              <a:ln>
                <a:noFill/>
              </a:ln>
              <a:solidFill>
                <a:srgbClr val="FFFFFF"/>
              </a:solidFill>
              <a:effectLst/>
              <a:uLnTx/>
              <a:uFillTx/>
              <a:latin typeface="Segoe UI"/>
              <a:ea typeface="+mn-ea"/>
              <a:cs typeface="+mn-cs"/>
            </a:endParaRPr>
          </a:p>
          <a:p>
            <a:pPr marL="0" marR="0" lvl="0" indent="0" algn="l" defTabSz="932472" rtl="0" eaLnBrk="1" fontAlgn="base" latinLnBrk="0" hangingPunct="1">
              <a:lnSpc>
                <a:spcPct val="90000"/>
              </a:lnSpc>
              <a:spcBef>
                <a:spcPct val="0"/>
              </a:spcBef>
              <a:spcAft>
                <a:spcPct val="0"/>
              </a:spcAft>
              <a:buClrTx/>
              <a:buSzTx/>
              <a:buFontTx/>
              <a:buNone/>
              <a:tabLst/>
              <a:defRPr/>
            </a:pPr>
            <a:endParaRPr kumimoji="0" lang="en-US" sz="1800" b="0" i="0" u="none" strike="noStrike" kern="120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 name="Rectangle 6"/>
          <p:cNvSpPr/>
          <p:nvPr/>
        </p:nvSpPr>
        <p:spPr bwMode="auto">
          <a:xfrm>
            <a:off x="5668555"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14102" fontAlgn="base">
              <a:lnSpc>
                <a:spcPct val="90000"/>
              </a:lnSpc>
              <a:spcBef>
                <a:spcPct val="0"/>
              </a:spcBef>
              <a:spcAft>
                <a:spcPts val="1176"/>
              </a:spcAft>
            </a:pPr>
            <a:r>
              <a:rPr lang="en-US" sz="2353" dirty="0">
                <a:solidFill>
                  <a:srgbClr val="FFFFFF"/>
                </a:solidFill>
              </a:rPr>
              <a:t>Visual Tree </a:t>
            </a:r>
            <a:r>
              <a:rPr lang="en-US" sz="2353" dirty="0" smtClean="0">
                <a:solidFill>
                  <a:srgbClr val="FFFFFF"/>
                </a:solidFill>
              </a:rPr>
              <a:t>Inspector</a:t>
            </a:r>
          </a:p>
          <a:p>
            <a:pPr lvl="0"/>
            <a:r>
              <a:rPr lang="en-US" dirty="0" smtClean="0">
                <a:solidFill>
                  <a:srgbClr val="FFFFFF"/>
                </a:solidFill>
              </a:rPr>
              <a:t>Inspect and modify your XAML while it is running</a:t>
            </a:r>
            <a:endParaRPr lang="en-US" sz="2353" dirty="0">
              <a:solidFill>
                <a:srgbClr val="FFFFFF"/>
              </a:solidFill>
            </a:endParaRPr>
          </a:p>
          <a:p>
            <a:pPr lvl="0" defTabSz="914102" fontAlgn="base">
              <a:lnSpc>
                <a:spcPct val="90000"/>
              </a:lnSpc>
              <a:spcBef>
                <a:spcPct val="0"/>
              </a:spcBef>
              <a:spcAft>
                <a:spcPts val="1176"/>
              </a:spcAft>
            </a:pPr>
            <a:endParaRPr lang="en-US" sz="2353" dirty="0" smtClean="0">
              <a:solidFill>
                <a:srgbClr val="FFFFFF"/>
              </a:solidFill>
            </a:endParaRPr>
          </a:p>
        </p:txBody>
      </p:sp>
      <p:sp>
        <p:nvSpPr>
          <p:cNvPr id="8" name="Rectangle 7"/>
          <p:cNvSpPr/>
          <p:nvPr/>
        </p:nvSpPr>
        <p:spPr bwMode="auto">
          <a:xfrm>
            <a:off x="8368212"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14102" fontAlgn="base">
              <a:lnSpc>
                <a:spcPct val="90000"/>
              </a:lnSpc>
              <a:spcBef>
                <a:spcPct val="0"/>
              </a:spcBef>
              <a:spcAft>
                <a:spcPts val="1176"/>
              </a:spcAft>
            </a:pPr>
            <a:r>
              <a:rPr lang="en-US" sz="2400" dirty="0"/>
              <a:t>Profiling tools</a:t>
            </a: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a:p>
            <a:pPr marL="0" marR="0" lvl="0" indent="0" algn="l" defTabSz="914102" rtl="0" eaLnBrk="1" fontAlgn="base" latinLnBrk="0" hangingPunct="1">
              <a:lnSpc>
                <a:spcPct val="90000"/>
              </a:lnSpc>
              <a:spcBef>
                <a:spcPct val="0"/>
              </a:spcBef>
              <a:spcAft>
                <a:spcPts val="1176"/>
              </a:spcAft>
              <a:buClrTx/>
              <a:buSzTx/>
              <a:buFontTx/>
              <a:buNone/>
              <a:tabLst/>
              <a:defRPr/>
            </a:pPr>
            <a:endParaRPr kumimoji="0" lang="en-US" sz="500" b="0" i="0" u="none" strike="noStrike" kern="1200" cap="none" spc="0" normalizeH="0" baseline="0" noProof="0" dirty="0" smtClean="0">
              <a:ln>
                <a:noFill/>
              </a:ln>
              <a:solidFill>
                <a:srgbClr val="FFFFFF"/>
              </a:solidFill>
              <a:effectLst/>
              <a:uLnTx/>
              <a:uFillTx/>
              <a:latin typeface="Segoe UI"/>
              <a:ea typeface="+mn-ea"/>
              <a:cs typeface="+mn-cs"/>
            </a:endParaRPr>
          </a:p>
          <a:p>
            <a:r>
              <a:rPr lang="en-US" dirty="0"/>
              <a:t>CPU, Memory, Timeline, Network and more</a:t>
            </a:r>
          </a:p>
          <a:p>
            <a:pPr defTabSz="914102" fontAlgn="base">
              <a:lnSpc>
                <a:spcPct val="90000"/>
              </a:lnSpc>
              <a:spcBef>
                <a:spcPct val="0"/>
              </a:spcBef>
              <a:spcAft>
                <a:spcPts val="1176"/>
              </a:spcAft>
            </a:pPr>
            <a:r>
              <a:rPr lang="en-US" dirty="0"/>
              <a:t>Support for WPF and Universal Windows apps</a:t>
            </a:r>
          </a:p>
          <a:p>
            <a:pPr marL="0" marR="0" lvl="0" indent="0" algn="l" defTabSz="914102" rtl="0" eaLnBrk="1" fontAlgn="base" latinLnBrk="0" hangingPunct="1">
              <a:lnSpc>
                <a:spcPct val="90000"/>
              </a:lnSpc>
              <a:spcBef>
                <a:spcPct val="0"/>
              </a:spcBef>
              <a:spcAft>
                <a:spcPts val="1176"/>
              </a:spcAft>
              <a:buClrTx/>
              <a:buSzTx/>
              <a:buFontTx/>
              <a:buNone/>
              <a:tabLst/>
              <a:defRPr/>
            </a:pPr>
            <a:endParaRPr kumimoji="0" lang="en-US" sz="1765" b="0" i="0" u="none" strike="noStrike" kern="1200" cap="none" spc="0" normalizeH="0" baseline="0" noProof="0" dirty="0">
              <a:ln>
                <a:noFill/>
              </a:ln>
              <a:solidFill>
                <a:srgbClr val="FFFFFF"/>
              </a:solidFill>
              <a:effectLst/>
              <a:uLnTx/>
              <a:uFillTx/>
              <a:latin typeface="Segoe UI"/>
              <a:ea typeface="+mn-ea"/>
              <a:cs typeface="+mn-cs"/>
            </a:endParaRPr>
          </a:p>
        </p:txBody>
      </p:sp>
      <p:sp>
        <p:nvSpPr>
          <p:cNvPr id="9" name="Rectangle 8"/>
          <p:cNvSpPr/>
          <p:nvPr/>
        </p:nvSpPr>
        <p:spPr bwMode="auto">
          <a:xfrm>
            <a:off x="268928" y="2084364"/>
            <a:ext cx="2658125" cy="2689274"/>
          </a:xfrm>
          <a:prstGeom prst="rect">
            <a:avLst/>
          </a:prstGeom>
          <a:solidFill>
            <a:schemeClr val="accent4">
              <a:lumMod val="10000"/>
              <a:alpha val="5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2967513" y="2084364"/>
            <a:ext cx="2658125" cy="2689274"/>
          </a:xfrm>
          <a:prstGeom prst="rect">
            <a:avLst/>
          </a:prstGeom>
          <a:solidFill>
            <a:schemeClr val="accent4">
              <a:lumMod val="10000"/>
              <a:alpha val="5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5668555" y="2084364"/>
            <a:ext cx="2658125" cy="2689274"/>
          </a:xfrm>
          <a:prstGeom prst="rect">
            <a:avLst/>
          </a:prstGeom>
          <a:solidFill>
            <a:schemeClr val="accent4">
              <a:lumMod val="10000"/>
              <a:alpha val="5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8367140" y="2084364"/>
            <a:ext cx="2658125" cy="2689274"/>
          </a:xfrm>
          <a:prstGeom prst="rect">
            <a:avLst/>
          </a:prstGeom>
          <a:solidFill>
            <a:schemeClr val="accent4">
              <a:lumMod val="10000"/>
              <a:alpha val="5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lvl="0"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3070978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xit" presetSubtype="0" fill="hold" grpId="0" nodeType="withEffect">
                                  <p:stCondLst>
                                    <p:cond delay="0"/>
                                  </p:stCondLst>
                                  <p:childTnLst>
                                    <p:animEffect transition="out" filter="fade">
                                      <p:cBhvr>
                                        <p:cTn id="9" dur="500"/>
                                        <p:tgtEl>
                                          <p:spTgt spid="10"/>
                                        </p:tgtEl>
                                      </p:cBhvr>
                                    </p:animEffect>
                                    <p:set>
                                      <p:cBhvr>
                                        <p:cTn id="10" dur="1" fill="hold">
                                          <p:stCondLst>
                                            <p:cond delay="499"/>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grpId="1"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par>
                                <p:cTn id="24" presetID="10" presetClass="entr" presetSubtype="0" fill="hold" grpId="1"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0" grpId="1" animBg="1"/>
      <p:bldP spid="11" grpId="0" animBg="1"/>
      <p:bldP spid="11" grpId="1"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46524" y="803659"/>
            <a:ext cx="8855448" cy="646331"/>
          </a:xfrm>
          <a:prstGeom prst="rect">
            <a:avLst/>
          </a:prstGeom>
        </p:spPr>
        <p:txBody>
          <a:bodyPr wrap="square">
            <a:spAutoFit/>
          </a:bodyPr>
          <a:lstStyle/>
          <a:p>
            <a:pPr defTabSz="914225">
              <a:lnSpc>
                <a:spcPct val="90000"/>
              </a:lnSpc>
              <a:spcBef>
                <a:spcPts val="1000"/>
              </a:spcBef>
              <a:defRPr/>
            </a:pPr>
            <a:r>
              <a:rPr lang="en-US" sz="4000" dirty="0" smtClean="0">
                <a:latin typeface="+mj-lt"/>
              </a:rPr>
              <a:t>XAML</a:t>
            </a:r>
            <a:endParaRPr lang="ru-RU" sz="4000" dirty="0">
              <a:latin typeface="+mj-lt"/>
            </a:endParaRPr>
          </a:p>
        </p:txBody>
      </p:sp>
      <p:sp>
        <p:nvSpPr>
          <p:cNvPr id="6" name="Rectangle 5"/>
          <p:cNvSpPr/>
          <p:nvPr/>
        </p:nvSpPr>
        <p:spPr>
          <a:xfrm>
            <a:off x="2746524" y="1864599"/>
            <a:ext cx="5378266" cy="646331"/>
          </a:xfrm>
          <a:prstGeom prst="rect">
            <a:avLst/>
          </a:prstGeom>
        </p:spPr>
        <p:txBody>
          <a:bodyPr wrap="square">
            <a:spAutoFit/>
          </a:bodyPr>
          <a:lstStyle/>
          <a:p>
            <a:pPr defTabSz="914225">
              <a:lnSpc>
                <a:spcPct val="90000"/>
              </a:lnSpc>
              <a:spcBef>
                <a:spcPts val="1000"/>
              </a:spcBef>
              <a:defRPr/>
            </a:pPr>
            <a:r>
              <a:rPr lang="en-US" sz="4000" dirty="0">
                <a:latin typeface="+mj-lt"/>
              </a:rPr>
              <a:t>Performance</a:t>
            </a:r>
          </a:p>
        </p:txBody>
      </p:sp>
      <p:sp>
        <p:nvSpPr>
          <p:cNvPr id="7" name="Rectangle 6"/>
          <p:cNvSpPr/>
          <p:nvPr/>
        </p:nvSpPr>
        <p:spPr>
          <a:xfrm>
            <a:off x="2746524" y="2925540"/>
            <a:ext cx="5894274" cy="646331"/>
          </a:xfrm>
          <a:prstGeom prst="rect">
            <a:avLst/>
          </a:prstGeom>
        </p:spPr>
        <p:txBody>
          <a:bodyPr wrap="square">
            <a:spAutoFit/>
          </a:bodyPr>
          <a:lstStyle/>
          <a:p>
            <a:pPr defTabSz="914225">
              <a:lnSpc>
                <a:spcPct val="90000"/>
              </a:lnSpc>
              <a:spcBef>
                <a:spcPts val="1000"/>
              </a:spcBef>
              <a:defRPr/>
            </a:pPr>
            <a:r>
              <a:rPr lang="en-US" sz="4000" dirty="0">
                <a:latin typeface="+mj-lt"/>
              </a:rPr>
              <a:t>Tools</a:t>
            </a:r>
          </a:p>
        </p:txBody>
      </p:sp>
      <p:sp>
        <p:nvSpPr>
          <p:cNvPr id="8" name="Rectangle 7"/>
          <p:cNvSpPr/>
          <p:nvPr/>
        </p:nvSpPr>
        <p:spPr>
          <a:xfrm>
            <a:off x="2746525" y="3986480"/>
            <a:ext cx="5777680" cy="646331"/>
          </a:xfrm>
          <a:prstGeom prst="rect">
            <a:avLst/>
          </a:prstGeom>
        </p:spPr>
        <p:txBody>
          <a:bodyPr wrap="square">
            <a:spAutoFit/>
          </a:bodyPr>
          <a:lstStyle/>
          <a:p>
            <a:pPr defTabSz="914225">
              <a:lnSpc>
                <a:spcPct val="90000"/>
              </a:lnSpc>
              <a:spcBef>
                <a:spcPts val="1000"/>
              </a:spcBef>
              <a:defRPr/>
            </a:pPr>
            <a:r>
              <a:rPr lang="en-US" sz="4000" dirty="0" smtClean="0">
                <a:latin typeface="+mj-lt"/>
              </a:rPr>
              <a:t>App Model</a:t>
            </a:r>
            <a:endParaRPr lang="ru-RU" sz="4000" dirty="0">
              <a:latin typeface="+mj-lt"/>
            </a:endParaRPr>
          </a:p>
        </p:txBody>
      </p:sp>
      <p:sp>
        <p:nvSpPr>
          <p:cNvPr id="9" name="Rectangle 8"/>
          <p:cNvSpPr/>
          <p:nvPr/>
        </p:nvSpPr>
        <p:spPr>
          <a:xfrm>
            <a:off x="2746525" y="5055322"/>
            <a:ext cx="5777680" cy="646331"/>
          </a:xfrm>
          <a:prstGeom prst="rect">
            <a:avLst/>
          </a:prstGeom>
        </p:spPr>
        <p:txBody>
          <a:bodyPr wrap="square">
            <a:spAutoFit/>
          </a:bodyPr>
          <a:lstStyle/>
          <a:p>
            <a:pPr defTabSz="914225">
              <a:lnSpc>
                <a:spcPct val="90000"/>
              </a:lnSpc>
              <a:spcBef>
                <a:spcPts val="1000"/>
              </a:spcBef>
              <a:defRPr/>
            </a:pPr>
            <a:r>
              <a:rPr lang="en-US" sz="4000" dirty="0" err="1" smtClean="0">
                <a:latin typeface="+mj-lt"/>
              </a:rPr>
              <a:t>.Net</a:t>
            </a:r>
            <a:r>
              <a:rPr lang="en-US" sz="4000" dirty="0" smtClean="0">
                <a:latin typeface="+mj-lt"/>
              </a:rPr>
              <a:t> Native</a:t>
            </a:r>
            <a:endParaRPr lang="ru-RU" sz="4000" dirty="0">
              <a:latin typeface="+mj-lt"/>
            </a:endParaRPr>
          </a:p>
        </p:txBody>
      </p:sp>
      <p:sp>
        <p:nvSpPr>
          <p:cNvPr id="10" name="Text Placeholder 4"/>
          <p:cNvSpPr txBox="1">
            <a:spLocks/>
          </p:cNvSpPr>
          <p:nvPr/>
        </p:nvSpPr>
        <p:spPr>
          <a:xfrm>
            <a:off x="1246482" y="743651"/>
            <a:ext cx="1015480" cy="877101"/>
          </a:xfrm>
          <a:prstGeom prst="rect">
            <a:avLst/>
          </a:prstGeom>
          <a:solidFill>
            <a:srgbClr val="0070C0">
              <a:alpha val="30000"/>
            </a:srgbClr>
          </a:solidFill>
        </p:spPr>
        <p:txBody>
          <a:bodyPr vert="horz" wrap="square" lIns="146284" tIns="91427" rIns="146284" bIns="91427"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indent="0" algn="ctr">
              <a:buNone/>
            </a:pPr>
            <a:r>
              <a:rPr lang="en-US" sz="5000" b="1" dirty="0">
                <a:solidFill>
                  <a:srgbClr val="FFFFFF"/>
                </a:solidFill>
              </a:rPr>
              <a:t>1</a:t>
            </a:r>
            <a:endParaRPr lang="ru-RU" sz="5000" b="1" dirty="0">
              <a:solidFill>
                <a:srgbClr val="FFFFFF"/>
              </a:solidFill>
            </a:endParaRPr>
          </a:p>
        </p:txBody>
      </p:sp>
      <p:sp>
        <p:nvSpPr>
          <p:cNvPr id="11" name="Text Placeholder 4"/>
          <p:cNvSpPr txBox="1">
            <a:spLocks/>
          </p:cNvSpPr>
          <p:nvPr/>
        </p:nvSpPr>
        <p:spPr>
          <a:xfrm>
            <a:off x="1246482" y="1804592"/>
            <a:ext cx="1015480" cy="877101"/>
          </a:xfrm>
          <a:prstGeom prst="rect">
            <a:avLst/>
          </a:prstGeom>
          <a:solidFill>
            <a:srgbClr val="0070C0">
              <a:alpha val="45000"/>
            </a:srgbClr>
          </a:solidFill>
        </p:spPr>
        <p:txBody>
          <a:bodyPr vert="horz" wrap="square" lIns="146284" tIns="91427" rIns="146284" bIns="91427"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indent="0" algn="ctr">
              <a:buNone/>
            </a:pPr>
            <a:r>
              <a:rPr lang="en-US" sz="5000" b="1" dirty="0">
                <a:solidFill>
                  <a:srgbClr val="FFFFFF"/>
                </a:solidFill>
              </a:rPr>
              <a:t>2</a:t>
            </a:r>
            <a:endParaRPr lang="ru-RU" sz="5000" b="1" dirty="0">
              <a:solidFill>
                <a:srgbClr val="FFFFFF"/>
              </a:solidFill>
            </a:endParaRPr>
          </a:p>
        </p:txBody>
      </p:sp>
      <p:sp>
        <p:nvSpPr>
          <p:cNvPr id="12" name="Text Placeholder 4"/>
          <p:cNvSpPr txBox="1">
            <a:spLocks/>
          </p:cNvSpPr>
          <p:nvPr/>
        </p:nvSpPr>
        <p:spPr>
          <a:xfrm>
            <a:off x="1246482" y="2865532"/>
            <a:ext cx="1015480" cy="877101"/>
          </a:xfrm>
          <a:prstGeom prst="rect">
            <a:avLst/>
          </a:prstGeom>
          <a:solidFill>
            <a:srgbClr val="0070C0">
              <a:alpha val="60000"/>
            </a:srgbClr>
          </a:solidFill>
        </p:spPr>
        <p:txBody>
          <a:bodyPr vert="horz" wrap="square" lIns="146284" tIns="91427" rIns="146284" bIns="91427"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indent="0" algn="ctr">
              <a:buNone/>
            </a:pPr>
            <a:r>
              <a:rPr lang="en-US" sz="5000" b="1" dirty="0">
                <a:solidFill>
                  <a:srgbClr val="FFFFFF"/>
                </a:solidFill>
              </a:rPr>
              <a:t>3</a:t>
            </a:r>
            <a:endParaRPr lang="ru-RU" sz="5000" b="1" dirty="0">
              <a:solidFill>
                <a:srgbClr val="FFFFFF"/>
              </a:solidFill>
            </a:endParaRPr>
          </a:p>
        </p:txBody>
      </p:sp>
      <p:sp>
        <p:nvSpPr>
          <p:cNvPr id="13" name="Text Placeholder 4"/>
          <p:cNvSpPr txBox="1">
            <a:spLocks/>
          </p:cNvSpPr>
          <p:nvPr/>
        </p:nvSpPr>
        <p:spPr>
          <a:xfrm>
            <a:off x="1246482" y="3926473"/>
            <a:ext cx="1015480" cy="877101"/>
          </a:xfrm>
          <a:prstGeom prst="rect">
            <a:avLst/>
          </a:prstGeom>
          <a:solidFill>
            <a:srgbClr val="0070C0">
              <a:alpha val="75000"/>
            </a:srgbClr>
          </a:solidFill>
        </p:spPr>
        <p:txBody>
          <a:bodyPr vert="horz" wrap="square" lIns="146284" tIns="91427" rIns="146284" bIns="91427"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indent="0" algn="ctr">
              <a:buNone/>
            </a:pPr>
            <a:r>
              <a:rPr lang="en-US" sz="5000" b="1" dirty="0">
                <a:solidFill>
                  <a:srgbClr val="FFFFFF"/>
                </a:solidFill>
              </a:rPr>
              <a:t>4</a:t>
            </a:r>
            <a:endParaRPr lang="ru-RU" sz="5000" b="1" dirty="0">
              <a:solidFill>
                <a:srgbClr val="FFFFFF"/>
              </a:solidFill>
            </a:endParaRPr>
          </a:p>
        </p:txBody>
      </p:sp>
      <p:sp>
        <p:nvSpPr>
          <p:cNvPr id="14" name="Text Placeholder 4"/>
          <p:cNvSpPr txBox="1">
            <a:spLocks/>
          </p:cNvSpPr>
          <p:nvPr/>
        </p:nvSpPr>
        <p:spPr>
          <a:xfrm>
            <a:off x="1246482" y="4987413"/>
            <a:ext cx="1015480" cy="877101"/>
          </a:xfrm>
          <a:prstGeom prst="rect">
            <a:avLst/>
          </a:prstGeom>
          <a:solidFill>
            <a:srgbClr val="0070C0">
              <a:alpha val="90000"/>
            </a:srgbClr>
          </a:solidFill>
        </p:spPr>
        <p:txBody>
          <a:bodyPr vert="horz" wrap="square" lIns="146284" tIns="91427" rIns="146284" bIns="91427"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indent="0" algn="ctr">
              <a:buNone/>
            </a:pPr>
            <a:r>
              <a:rPr lang="en-US" sz="5000" b="1" dirty="0">
                <a:solidFill>
                  <a:srgbClr val="FFFFFF"/>
                </a:solidFill>
              </a:rPr>
              <a:t>5</a:t>
            </a:r>
            <a:endParaRPr lang="ru-RU" sz="5000" b="1" dirty="0">
              <a:solidFill>
                <a:srgbClr val="FFFFFF"/>
              </a:solidFill>
            </a:endParaRPr>
          </a:p>
        </p:txBody>
      </p:sp>
    </p:spTree>
    <p:extLst>
      <p:ext uri="{BB962C8B-B14F-4D97-AF65-F5344CB8AC3E}">
        <p14:creationId xmlns:p14="http://schemas.microsoft.com/office/powerpoint/2010/main" val="84533759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Blend for Visual Studio</a:t>
            </a:r>
            <a:endParaRPr lang="en-US" dirty="0"/>
          </a:p>
        </p:txBody>
      </p:sp>
      <p:sp>
        <p:nvSpPr>
          <p:cNvPr id="2" name="Text Placeholder 1"/>
          <p:cNvSpPr>
            <a:spLocks noGrp="1"/>
          </p:cNvSpPr>
          <p:nvPr>
            <p:ph type="body" sz="quarter" idx="10"/>
          </p:nvPr>
        </p:nvSpPr>
        <p:spPr>
          <a:xfrm>
            <a:off x="271245" y="1423774"/>
            <a:ext cx="11653523" cy="3326103"/>
          </a:xfrm>
        </p:spPr>
        <p:txBody>
          <a:bodyPr/>
          <a:lstStyle/>
          <a:p>
            <a:pPr marL="0" indent="0">
              <a:spcBef>
                <a:spcPts val="1800"/>
              </a:spcBef>
              <a:buNone/>
            </a:pPr>
            <a:r>
              <a:rPr lang="en-US" sz="2750" dirty="0" smtClean="0"/>
              <a:t>Blend </a:t>
            </a:r>
            <a:r>
              <a:rPr lang="en-US" sz="2750" dirty="0"/>
              <a:t>is a tool for creating great user experiences, with deep focus on best-in-class UI design capabilities. </a:t>
            </a:r>
          </a:p>
          <a:p>
            <a:pPr marL="0" indent="0">
              <a:spcBef>
                <a:spcPts val="1800"/>
              </a:spcBef>
              <a:buNone/>
            </a:pPr>
            <a:r>
              <a:rPr lang="en-US" sz="2750" dirty="0"/>
              <a:t>Visual Studio is a tool for creating great apps, with focus on best-in-class code editing and debugging capabilities</a:t>
            </a:r>
            <a:r>
              <a:rPr lang="en-US" sz="2750" dirty="0" smtClean="0"/>
              <a:t>.</a:t>
            </a:r>
          </a:p>
          <a:p>
            <a:pPr marL="0" indent="0">
              <a:spcBef>
                <a:spcPts val="1800"/>
              </a:spcBef>
              <a:buNone/>
            </a:pPr>
            <a:endParaRPr lang="en-US" sz="3137" dirty="0"/>
          </a:p>
          <a:p>
            <a:pPr>
              <a:spcBef>
                <a:spcPts val="1800"/>
              </a:spcBef>
            </a:pPr>
            <a:r>
              <a:rPr lang="en-US" dirty="0" smtClean="0"/>
              <a:t>Blend is rebuilt </a:t>
            </a:r>
            <a:r>
              <a:rPr lang="en-US" dirty="0"/>
              <a:t>from the ground up using VS </a:t>
            </a:r>
            <a:r>
              <a:rPr lang="en-US" dirty="0" smtClean="0"/>
              <a:t>technologies</a:t>
            </a:r>
            <a:endParaRPr lang="en-US" dirty="0"/>
          </a:p>
        </p:txBody>
      </p:sp>
    </p:spTree>
    <p:extLst>
      <p:ext uri="{BB962C8B-B14F-4D97-AF65-F5344CB8AC3E}">
        <p14:creationId xmlns:p14="http://schemas.microsoft.com/office/powerpoint/2010/main" val="481109495"/>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Device Family Extension SDKs</a:t>
            </a:r>
            <a:endParaRPr lang="en-US" dirty="0"/>
          </a:p>
        </p:txBody>
      </p:sp>
      <p:sp>
        <p:nvSpPr>
          <p:cNvPr id="4" name="Text Placeholder 1"/>
          <p:cNvSpPr>
            <a:spLocks noGrp="1"/>
          </p:cNvSpPr>
          <p:nvPr>
            <p:ph type="body" sz="quarter" idx="10"/>
          </p:nvPr>
        </p:nvSpPr>
        <p:spPr>
          <a:xfrm>
            <a:off x="271245" y="1196583"/>
            <a:ext cx="11653523" cy="1931322"/>
          </a:xfrm>
        </p:spPr>
        <p:txBody>
          <a:bodyPr/>
          <a:lstStyle/>
          <a:p>
            <a:pPr marL="0" indent="0" algn="just">
              <a:buNone/>
            </a:pPr>
            <a:r>
              <a:rPr lang="en-US" sz="2353" b="1" dirty="0"/>
              <a:t>Use device family specific APIs by adding references to Windows Device Family Extension SDKs</a:t>
            </a:r>
            <a:endParaRPr lang="en-US" sz="2353" dirty="0"/>
          </a:p>
        </p:txBody>
      </p:sp>
      <p:pic>
        <p:nvPicPr>
          <p:cNvPr id="2" name="Picture 1"/>
          <p:cNvPicPr>
            <a:picLocks noChangeAspect="1"/>
          </p:cNvPicPr>
          <p:nvPr/>
        </p:nvPicPr>
        <p:blipFill>
          <a:blip r:embed="rId3"/>
          <a:stretch>
            <a:fillRect/>
          </a:stretch>
        </p:blipFill>
        <p:spPr>
          <a:xfrm>
            <a:off x="2965285" y="2162244"/>
            <a:ext cx="6489742" cy="4342058"/>
          </a:xfrm>
          <a:prstGeom prst="rect">
            <a:avLst/>
          </a:prstGeom>
        </p:spPr>
      </p:pic>
    </p:spTree>
    <p:extLst>
      <p:ext uri="{BB962C8B-B14F-4D97-AF65-F5344CB8AC3E}">
        <p14:creationId xmlns:p14="http://schemas.microsoft.com/office/powerpoint/2010/main" val="2018728567"/>
      </p:ext>
    </p:extLst>
  </p:cSld>
  <p:clrMapOvr>
    <a:masterClrMapping/>
  </p:clrMapOvr>
  <p:transition spd="slow">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1245" y="1423774"/>
            <a:ext cx="11653523" cy="4316695"/>
          </a:xfrm>
        </p:spPr>
        <p:txBody>
          <a:bodyPr/>
          <a:lstStyle/>
          <a:p>
            <a:pPr marL="461963" lvl="3" indent="0" defTabSz="914400">
              <a:lnSpc>
                <a:spcPct val="107000"/>
              </a:lnSpc>
              <a:spcBef>
                <a:spcPts val="0"/>
              </a:spcBef>
              <a:buSzTx/>
              <a:buNone/>
            </a:pPr>
            <a:r>
              <a:rPr lang="en-US" sz="2400" dirty="0" err="1">
                <a:solidFill>
                  <a:srgbClr val="0000FF"/>
                </a:solidFill>
                <a:latin typeface="Consolas" panose="020B0609020204030204" pitchFamily="49" charset="0"/>
                <a:ea typeface="Calibri" panose="020F0502020204030204" pitchFamily="34" charset="0"/>
                <a:cs typeface="Arial" panose="020B0604020202020204" pitchFamily="34" charset="0"/>
              </a:rPr>
              <a:t>var</a:t>
            </a:r>
            <a:r>
              <a:rPr lang="en-US" sz="2400" dirty="0">
                <a:solidFill>
                  <a:srgbClr val="0000FF"/>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api</a:t>
            </a:r>
            <a:r>
              <a:rPr lang="en-US" sz="2400" dirty="0">
                <a:solidFill>
                  <a:srgbClr val="2B91AF"/>
                </a:solidFill>
                <a:latin typeface="Consolas" panose="020B0609020204030204" pitchFamily="49" charset="0"/>
                <a:ea typeface="Calibri" panose="020F0502020204030204" pitchFamily="34" charset="0"/>
                <a:cs typeface="Arial" panose="020B0604020202020204" pitchFamily="34" charset="0"/>
              </a:rPr>
              <a:t> </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a:t>
            </a:r>
            <a:r>
              <a:rPr lang="en-US" sz="2400" dirty="0">
                <a:solidFill>
                  <a:srgbClr val="2B91AF"/>
                </a:solidFill>
                <a:latin typeface="Consolas" panose="020B0609020204030204" pitchFamily="49" charset="0"/>
                <a:ea typeface="Calibri" panose="020F0502020204030204" pitchFamily="34" charset="0"/>
                <a:cs typeface="Arial" panose="020B0604020202020204" pitchFamily="34" charset="0"/>
              </a:rPr>
              <a:t> </a:t>
            </a:r>
            <a:r>
              <a:rPr lang="en-US" sz="2400" dirty="0">
                <a:solidFill>
                  <a:srgbClr val="A31515"/>
                </a:solidFill>
                <a:latin typeface="Consolas" panose="020B0609020204030204" pitchFamily="49" charset="0"/>
                <a:ea typeface="Calibri" panose="020F0502020204030204" pitchFamily="34" charset="0"/>
                <a:cs typeface="Arial" panose="020B0604020202020204" pitchFamily="34" charset="0"/>
              </a:rPr>
              <a:t>"</a:t>
            </a:r>
            <a:r>
              <a:rPr lang="en-US" sz="2400" dirty="0" err="1">
                <a:solidFill>
                  <a:srgbClr val="A31515"/>
                </a:solidFill>
                <a:latin typeface="Consolas" panose="020B0609020204030204" pitchFamily="49" charset="0"/>
                <a:ea typeface="Calibri" panose="020F0502020204030204" pitchFamily="34" charset="0"/>
                <a:cs typeface="Arial" panose="020B0604020202020204" pitchFamily="34" charset="0"/>
              </a:rPr>
              <a:t>Windows.Devices.Gpio.GpioController</a:t>
            </a:r>
            <a:r>
              <a:rPr lang="en-US" sz="2400" dirty="0">
                <a:solidFill>
                  <a:srgbClr val="A31515"/>
                </a:solidFill>
                <a:latin typeface="Consolas" panose="020B0609020204030204" pitchFamily="49" charset="0"/>
                <a:ea typeface="Calibri" panose="020F0502020204030204" pitchFamily="34" charset="0"/>
                <a:cs typeface="Arial" panose="020B0604020202020204" pitchFamily="34" charset="0"/>
              </a:rPr>
              <a:t>"</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endParaRPr lang="en-US" sz="2400" dirty="0">
              <a:solidFill>
                <a:srgbClr val="0000FF"/>
              </a:solidFill>
              <a:latin typeface="Consolas" panose="020B0609020204030204" pitchFamily="49" charset="0"/>
              <a:ea typeface="Calibri" panose="020F0502020204030204" pitchFamily="34" charset="0"/>
              <a:cs typeface="Arial" panose="020B0604020202020204" pitchFamily="34" charset="0"/>
            </a:endParaRPr>
          </a:p>
          <a:p>
            <a:pPr marL="461963" lvl="3" indent="0" defTabSz="914400">
              <a:lnSpc>
                <a:spcPct val="107000"/>
              </a:lnSpc>
              <a:spcBef>
                <a:spcPts val="0"/>
              </a:spcBef>
              <a:buSzTx/>
              <a:buNone/>
            </a:pPr>
            <a:r>
              <a:rPr lang="en-US" sz="2400" dirty="0">
                <a:solidFill>
                  <a:srgbClr val="0000FF"/>
                </a:solidFill>
                <a:latin typeface="Consolas" panose="020B0609020204030204" pitchFamily="49" charset="0"/>
                <a:ea typeface="Calibri" panose="020F0502020204030204" pitchFamily="34" charset="0"/>
                <a:cs typeface="Arial" panose="020B0604020202020204" pitchFamily="34" charset="0"/>
              </a:rPr>
              <a:t>if</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Windows.Foundation.Metadata.</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ApiInformation</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.IsTypePresent</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api</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a:t>
            </a:r>
          </a:p>
          <a:p>
            <a:pPr marL="461963" lvl="3" indent="0" defTabSz="914400">
              <a:lnSpc>
                <a:spcPct val="107000"/>
              </a:lnSpc>
              <a:spcBef>
                <a:spcPts val="0"/>
              </a:spcBef>
              <a:buSzTx/>
              <a:buNone/>
            </a:pP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p>
          <a:p>
            <a:pPr marL="461963" lvl="3" indent="0" defTabSz="914400">
              <a:lnSpc>
                <a:spcPct val="107000"/>
              </a:lnSpc>
              <a:spcBef>
                <a:spcPts val="0"/>
              </a:spcBef>
              <a:buSzTx/>
              <a:buNone/>
            </a:pP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FF"/>
                </a:solidFill>
                <a:latin typeface="Consolas" panose="020B0609020204030204" pitchFamily="49" charset="0"/>
                <a:ea typeface="Calibri" panose="020F0502020204030204" pitchFamily="34" charset="0"/>
                <a:cs typeface="Arial" panose="020B0604020202020204" pitchFamily="34" charset="0"/>
              </a:rPr>
              <a:t>var</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gpio</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 = </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GpioController</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.GetDefault</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p>
          <a:p>
            <a:pPr marL="461963" lvl="3" indent="0" defTabSz="914400">
              <a:lnSpc>
                <a:spcPct val="107000"/>
              </a:lnSpc>
              <a:spcBef>
                <a:spcPts val="0"/>
              </a:spcBef>
              <a:buSzTx/>
              <a:buNone/>
            </a:pP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FF"/>
                </a:solidFill>
                <a:latin typeface="Consolas" panose="020B0609020204030204" pitchFamily="49" charset="0"/>
                <a:ea typeface="Calibri" panose="020F0502020204030204" pitchFamily="34" charset="0"/>
                <a:cs typeface="Arial" panose="020B0604020202020204" pitchFamily="34" charset="0"/>
              </a:rPr>
              <a:t>var</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 pin </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gpio.OpenPin</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(LED_PIN</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p>
          <a:p>
            <a:pPr marL="461963" lvl="3" indent="0" defTabSz="914400">
              <a:lnSpc>
                <a:spcPct val="107000"/>
              </a:lnSpc>
              <a:spcBef>
                <a:spcPts val="0"/>
              </a:spcBef>
              <a:buSzTx/>
              <a:buNone/>
            </a:pP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smtClean="0">
                <a:solidFill>
                  <a:srgbClr val="000000"/>
                </a:solidFill>
                <a:latin typeface="Consolas" panose="020B0609020204030204" pitchFamily="49" charset="0"/>
                <a:ea typeface="Calibri" panose="020F0502020204030204" pitchFamily="34" charset="0"/>
                <a:cs typeface="Arial" panose="020B0604020202020204" pitchFamily="34" charset="0"/>
              </a:rPr>
              <a:t>pin.SetDriveMode</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GpioPinDriveMode</a:t>
            </a:r>
            <a:r>
              <a:rPr lang="en-US" sz="2400" dirty="0" err="1" smtClean="0">
                <a:solidFill>
                  <a:srgbClr val="000000"/>
                </a:solidFill>
                <a:latin typeface="Consolas" panose="020B0609020204030204" pitchFamily="49" charset="0"/>
                <a:ea typeface="Calibri" panose="020F0502020204030204" pitchFamily="34" charset="0"/>
                <a:cs typeface="Arial" panose="020B0604020202020204" pitchFamily="34" charset="0"/>
              </a:rPr>
              <a:t>.Output</a:t>
            </a: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p>
          <a:p>
            <a:pPr marL="461963" lvl="3" indent="0" defTabSz="914400">
              <a:lnSpc>
                <a:spcPct val="107000"/>
              </a:lnSpc>
              <a:spcBef>
                <a:spcPts val="0"/>
              </a:spcBef>
              <a:buSzTx/>
              <a:buNone/>
            </a:pP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	</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pin.Write</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a:t>
            </a:r>
            <a:r>
              <a:rPr lang="en-US" sz="2400" dirty="0" err="1">
                <a:solidFill>
                  <a:srgbClr val="2B91AF"/>
                </a:solidFill>
                <a:latin typeface="Consolas" panose="020B0609020204030204" pitchFamily="49" charset="0"/>
                <a:ea typeface="Calibri" panose="020F0502020204030204" pitchFamily="34" charset="0"/>
                <a:cs typeface="Arial" panose="020B0604020202020204" pitchFamily="34" charset="0"/>
              </a:rPr>
              <a:t>GpioPinValue</a:t>
            </a:r>
            <a:r>
              <a:rPr lang="en-US" sz="2400" dirty="0" err="1">
                <a:solidFill>
                  <a:srgbClr val="000000"/>
                </a:solidFill>
                <a:latin typeface="Consolas" panose="020B0609020204030204" pitchFamily="49" charset="0"/>
                <a:ea typeface="Calibri" panose="020F0502020204030204" pitchFamily="34" charset="0"/>
                <a:cs typeface="Arial" panose="020B0604020202020204" pitchFamily="34" charset="0"/>
              </a:rPr>
              <a:t>.High</a:t>
            </a:r>
            <a:r>
              <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rPr>
              <a:t>);</a:t>
            </a:r>
            <a:endPar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endParaRPr>
          </a:p>
          <a:p>
            <a:pPr marL="461963" lvl="3" indent="0" defTabSz="914400">
              <a:lnSpc>
                <a:spcPct val="107000"/>
              </a:lnSpc>
              <a:spcBef>
                <a:spcPts val="0"/>
              </a:spcBef>
              <a:buSzTx/>
              <a:buNone/>
            </a:pPr>
            <a:r>
              <a:rPr lang="en-US" sz="2400" dirty="0" smtClean="0">
                <a:solidFill>
                  <a:srgbClr val="000000"/>
                </a:solidFill>
                <a:latin typeface="Consolas" panose="020B0609020204030204" pitchFamily="49" charset="0"/>
                <a:ea typeface="Calibri" panose="020F0502020204030204" pitchFamily="34" charset="0"/>
                <a:cs typeface="Arial" panose="020B0604020202020204" pitchFamily="34" charset="0"/>
              </a:rPr>
              <a:t>}</a:t>
            </a:r>
            <a:endParaRPr lang="en-US" sz="2400" dirty="0">
              <a:solidFill>
                <a:srgbClr val="000000"/>
              </a:solidFill>
              <a:latin typeface="Consolas" panose="020B0609020204030204" pitchFamily="49"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920774780"/>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6000" dirty="0" smtClean="0"/>
              <a:t>App Model</a:t>
            </a:r>
            <a:endParaRPr lang="en-US" sz="6000" dirty="0"/>
          </a:p>
        </p:txBody>
      </p:sp>
    </p:spTree>
    <p:extLst>
      <p:ext uri="{BB962C8B-B14F-4D97-AF65-F5344CB8AC3E}">
        <p14:creationId xmlns:p14="http://schemas.microsoft.com/office/powerpoint/2010/main" val="2117544117"/>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Windows App Model</a:t>
            </a:r>
            <a:endParaRPr lang="en-US" dirty="0"/>
          </a:p>
        </p:txBody>
      </p:sp>
      <p:sp>
        <p:nvSpPr>
          <p:cNvPr id="2" name="Text Placeholder 1"/>
          <p:cNvSpPr>
            <a:spLocks noGrp="1"/>
          </p:cNvSpPr>
          <p:nvPr>
            <p:ph type="body" sz="quarter" idx="10"/>
          </p:nvPr>
        </p:nvSpPr>
        <p:spPr>
          <a:xfrm>
            <a:off x="271245" y="1423774"/>
            <a:ext cx="11653523" cy="4706609"/>
          </a:xfrm>
        </p:spPr>
        <p:txBody>
          <a:bodyPr/>
          <a:lstStyle/>
          <a:p>
            <a:r>
              <a:rPr lang="en-US" dirty="0" smtClean="0"/>
              <a:t>Defines the app lifecycle</a:t>
            </a:r>
          </a:p>
          <a:p>
            <a:pPr>
              <a:spcBef>
                <a:spcPts val="2400"/>
              </a:spcBef>
            </a:pPr>
            <a:r>
              <a:rPr lang="en-US" dirty="0" smtClean="0"/>
              <a:t>Unified across all Windows devices	</a:t>
            </a:r>
          </a:p>
          <a:p>
            <a:pPr lvl="1"/>
            <a:r>
              <a:rPr lang="en-US" dirty="0" smtClean="0"/>
              <a:t>Works on </a:t>
            </a:r>
            <a:r>
              <a:rPr lang="en-US" dirty="0" err="1" smtClean="0"/>
              <a:t>IOT</a:t>
            </a:r>
            <a:r>
              <a:rPr lang="en-US" dirty="0" err="1" smtClean="0">
                <a:sym typeface="Wingdings" panose="05000000000000000000" pitchFamily="2" charset="2"/>
              </a:rPr>
              <a:t>MobilePCXboxHololens</a:t>
            </a:r>
            <a:endParaRPr lang="en-US" dirty="0" smtClean="0"/>
          </a:p>
          <a:p>
            <a:pPr>
              <a:spcBef>
                <a:spcPts val="2400"/>
              </a:spcBef>
            </a:pPr>
            <a:r>
              <a:rPr lang="en-US" dirty="0" smtClean="0"/>
              <a:t>Cradle to Grave</a:t>
            </a:r>
          </a:p>
          <a:p>
            <a:pPr lvl="1"/>
            <a:r>
              <a:rPr lang="en-US" dirty="0" smtClean="0"/>
              <a:t>Install</a:t>
            </a:r>
          </a:p>
          <a:p>
            <a:pPr lvl="1"/>
            <a:r>
              <a:rPr lang="en-US" dirty="0" smtClean="0"/>
              <a:t>Runtime environment</a:t>
            </a:r>
          </a:p>
          <a:p>
            <a:pPr lvl="1"/>
            <a:r>
              <a:rPr lang="en-US" dirty="0" smtClean="0"/>
              <a:t>Resource Management</a:t>
            </a:r>
          </a:p>
          <a:p>
            <a:pPr lvl="1"/>
            <a:r>
              <a:rPr lang="en-US" dirty="0" smtClean="0"/>
              <a:t>Update</a:t>
            </a:r>
          </a:p>
          <a:p>
            <a:pPr lvl="1"/>
            <a:r>
              <a:rPr lang="en-US" dirty="0" smtClean="0"/>
              <a:t>Data Model</a:t>
            </a:r>
          </a:p>
          <a:p>
            <a:pPr lvl="1"/>
            <a:r>
              <a:rPr lang="en-US" dirty="0" smtClean="0"/>
              <a:t>Uninstall</a:t>
            </a:r>
          </a:p>
          <a:p>
            <a:pPr lvl="1"/>
            <a:endParaRPr lang="en-US" dirty="0"/>
          </a:p>
        </p:txBody>
      </p:sp>
    </p:spTree>
    <p:extLst>
      <p:ext uri="{BB962C8B-B14F-4D97-AF65-F5344CB8AC3E}">
        <p14:creationId xmlns:p14="http://schemas.microsoft.com/office/powerpoint/2010/main" val="3777541236"/>
      </p:ext>
    </p:extLst>
  </p:cSld>
  <p:clrMapOvr>
    <a:masterClrMapping/>
  </p:clrMapOvr>
  <p:transition spd="slow">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your code</a:t>
            </a:r>
            <a:endParaRPr lang="en-US" dirty="0"/>
          </a:p>
        </p:txBody>
      </p:sp>
      <p:sp>
        <p:nvSpPr>
          <p:cNvPr id="3" name="Content Placeholder 2"/>
          <p:cNvSpPr>
            <a:spLocks noGrp="1"/>
          </p:cNvSpPr>
          <p:nvPr>
            <p:ph type="body" sz="quarter" idx="10"/>
          </p:nvPr>
        </p:nvSpPr>
        <p:spPr>
          <a:xfrm>
            <a:off x="271245" y="1423774"/>
            <a:ext cx="11653523" cy="1007520"/>
          </a:xfrm>
        </p:spPr>
        <p:txBody>
          <a:bodyPr/>
          <a:lstStyle/>
          <a:p>
            <a:r>
              <a:rPr lang="en-US" dirty="0"/>
              <a:t>Existing apps will run on the platforms they were built for</a:t>
            </a:r>
          </a:p>
          <a:p>
            <a:pPr marL="609468" lvl="1"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61426706"/>
              </p:ext>
            </p:extLst>
          </p:nvPr>
        </p:nvGraphicFramePr>
        <p:xfrm>
          <a:off x="464453" y="2508718"/>
          <a:ext cx="5193652" cy="2807809"/>
        </p:xfrm>
        <a:graphic>
          <a:graphicData uri="http://schemas.openxmlformats.org/drawingml/2006/table">
            <a:tbl>
              <a:tblPr firstRow="1" bandRow="1">
                <a:tableStyleId>{5C22544A-7EE6-4342-B048-85BDC9FD1C3A}</a:tableStyleId>
              </a:tblPr>
              <a:tblGrid>
                <a:gridCol w="1945586">
                  <a:extLst>
                    <a:ext uri="{9D8B030D-6E8A-4147-A177-3AD203B41FA5}">
                      <a16:colId xmlns:a16="http://schemas.microsoft.com/office/drawing/2014/main" val="20000"/>
                    </a:ext>
                  </a:extLst>
                </a:gridCol>
                <a:gridCol w="1479674">
                  <a:extLst>
                    <a:ext uri="{9D8B030D-6E8A-4147-A177-3AD203B41FA5}">
                      <a16:colId xmlns:a16="http://schemas.microsoft.com/office/drawing/2014/main" val="20001"/>
                    </a:ext>
                  </a:extLst>
                </a:gridCol>
                <a:gridCol w="1768392">
                  <a:extLst>
                    <a:ext uri="{9D8B030D-6E8A-4147-A177-3AD203B41FA5}">
                      <a16:colId xmlns:a16="http://schemas.microsoft.com/office/drawing/2014/main" val="20002"/>
                    </a:ext>
                  </a:extLst>
                </a:gridCol>
              </a:tblGrid>
              <a:tr h="491385">
                <a:tc>
                  <a:txBody>
                    <a:bodyPr/>
                    <a:lstStyle/>
                    <a:p>
                      <a:endParaRPr lang="en-US" sz="1200" dirty="0"/>
                    </a:p>
                  </a:txBody>
                  <a:tcPr marL="91427" marR="91427" marT="45713" marB="45713"/>
                </a:tc>
                <a:tc>
                  <a:txBody>
                    <a:bodyPr/>
                    <a:lstStyle/>
                    <a:p>
                      <a:r>
                        <a:rPr lang="en-US" sz="1400" dirty="0" smtClean="0"/>
                        <a:t>Windows</a:t>
                      </a:r>
                      <a:endParaRPr lang="en-US" sz="1400" dirty="0"/>
                    </a:p>
                  </a:txBody>
                  <a:tcPr marL="91427" marR="91427" marT="45713" marB="45713"/>
                </a:tc>
                <a:tc>
                  <a:txBody>
                    <a:bodyPr/>
                    <a:lstStyle/>
                    <a:p>
                      <a:r>
                        <a:rPr lang="en-US" sz="1400" dirty="0" smtClean="0"/>
                        <a:t>Windows Mobile</a:t>
                      </a:r>
                      <a:endParaRPr lang="en-US" sz="1400" dirty="0"/>
                    </a:p>
                  </a:txBody>
                  <a:tcPr marL="91427" marR="91427" marT="45713" marB="45713"/>
                </a:tc>
                <a:extLst>
                  <a:ext uri="{0D108BD9-81ED-4DB2-BD59-A6C34878D82A}">
                    <a16:rowId xmlns:a16="http://schemas.microsoft.com/office/drawing/2014/main" val="10000"/>
                  </a:ext>
                </a:extLst>
              </a:tr>
              <a:tr h="579038">
                <a:tc>
                  <a:txBody>
                    <a:bodyPr/>
                    <a:lstStyle/>
                    <a:p>
                      <a:r>
                        <a:rPr lang="en-US" sz="1600" dirty="0" smtClean="0"/>
                        <a:t>Universal Windows </a:t>
                      </a:r>
                      <a:r>
                        <a:rPr lang="en-US" sz="1600" baseline="0" dirty="0" smtClean="0"/>
                        <a:t>Apps</a:t>
                      </a:r>
                      <a:endParaRPr lang="en-US" sz="1600" dirty="0"/>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smtClean="0">
                          <a:sym typeface="Wingdings" panose="05000000000000000000" pitchFamily="2" charset="2"/>
                        </a:rPr>
                        <a:t></a:t>
                      </a:r>
                      <a:endParaRPr lang="en-US" sz="1600" b="1" dirty="0" smtClean="0"/>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sz="1600" b="1" dirty="0" smtClean="0">
                          <a:sym typeface="Wingdings" panose="05000000000000000000" pitchFamily="2" charset="2"/>
                        </a:rPr>
                        <a:t></a:t>
                      </a:r>
                      <a:endParaRPr lang="en-US" sz="1600" b="1" dirty="0" smtClean="0"/>
                    </a:p>
                  </a:txBody>
                  <a:tcPr marL="91427" marR="91427" marT="45713" marB="45713"/>
                </a:tc>
                <a:extLst>
                  <a:ext uri="{0D108BD9-81ED-4DB2-BD59-A6C34878D82A}">
                    <a16:rowId xmlns:a16="http://schemas.microsoft.com/office/drawing/2014/main" val="10001"/>
                  </a:ext>
                </a:extLst>
              </a:tr>
              <a:tr h="569520">
                <a:tc>
                  <a:txBody>
                    <a:bodyPr/>
                    <a:lstStyle/>
                    <a:p>
                      <a:r>
                        <a:rPr lang="en-US" sz="1600" dirty="0" smtClean="0"/>
                        <a:t>Classic</a:t>
                      </a:r>
                      <a:r>
                        <a:rPr lang="en-US" sz="1600" baseline="0" dirty="0" smtClean="0"/>
                        <a:t> Windows Apps</a:t>
                      </a:r>
                      <a:endParaRPr lang="en-US" sz="1600" dirty="0"/>
                    </a:p>
                  </a:txBody>
                  <a:tcPr marL="91427" marR="91427" marT="45713" marB="45713"/>
                </a:tc>
                <a:tc>
                  <a:txBody>
                    <a:bodyPr/>
                    <a:lstStyle/>
                    <a:p>
                      <a:pPr marL="0" indent="0" algn="ctr">
                        <a:buFont typeface="Arial" panose="020B0604020202020204" pitchFamily="34" charset="0"/>
                        <a:buNone/>
                      </a:pPr>
                      <a:r>
                        <a:rPr lang="en-US" sz="1600" b="1" dirty="0" smtClean="0">
                          <a:sym typeface="Wingdings" panose="05000000000000000000" pitchFamily="2" charset="2"/>
                        </a:rPr>
                        <a:t></a:t>
                      </a:r>
                      <a:endParaRPr lang="en-US" sz="1600" b="1" dirty="0"/>
                    </a:p>
                  </a:txBody>
                  <a:tcPr marL="91427" marR="91427" marT="45713" marB="45713"/>
                </a:tc>
                <a:tc>
                  <a:txBody>
                    <a:bodyPr/>
                    <a:lstStyle/>
                    <a:p>
                      <a:pPr algn="ctr"/>
                      <a:r>
                        <a:rPr lang="en-US" sz="1600" b="1" dirty="0" smtClean="0"/>
                        <a:t>X</a:t>
                      </a:r>
                      <a:endParaRPr lang="en-US" sz="1600" b="1" dirty="0"/>
                    </a:p>
                  </a:txBody>
                  <a:tcPr marL="91427" marR="91427" marT="45713" marB="45713"/>
                </a:tc>
                <a:extLst>
                  <a:ext uri="{0D108BD9-81ED-4DB2-BD59-A6C34878D82A}">
                    <a16:rowId xmlns:a16="http://schemas.microsoft.com/office/drawing/2014/main" val="10002"/>
                  </a:ext>
                </a:extLst>
              </a:tr>
              <a:tr h="579038">
                <a:tc>
                  <a:txBody>
                    <a:bodyPr/>
                    <a:lstStyle/>
                    <a:p>
                      <a:r>
                        <a:rPr lang="en-US" sz="1600" dirty="0" smtClean="0"/>
                        <a:t>Windows</a:t>
                      </a:r>
                      <a:r>
                        <a:rPr lang="en-US" sz="1600" baseline="0" dirty="0" smtClean="0"/>
                        <a:t> Phone 7,8,8.1 apps</a:t>
                      </a:r>
                      <a:endParaRPr lang="en-US" sz="1600" dirty="0"/>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smtClean="0"/>
                        <a:t>X</a:t>
                      </a:r>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sz="1600" b="1" dirty="0" smtClean="0">
                          <a:sym typeface="Wingdings" panose="05000000000000000000" pitchFamily="2" charset="2"/>
                        </a:rPr>
                        <a:t></a:t>
                      </a:r>
                      <a:endParaRPr lang="en-US" sz="1600" b="1" dirty="0" smtClean="0"/>
                    </a:p>
                  </a:txBody>
                  <a:tcPr marL="91427" marR="91427" marT="45713" marB="45713"/>
                </a:tc>
                <a:extLst>
                  <a:ext uri="{0D108BD9-81ED-4DB2-BD59-A6C34878D82A}">
                    <a16:rowId xmlns:a16="http://schemas.microsoft.com/office/drawing/2014/main" val="10003"/>
                  </a:ext>
                </a:extLst>
              </a:tr>
              <a:tr h="579038">
                <a:tc>
                  <a:txBody>
                    <a:bodyPr/>
                    <a:lstStyle/>
                    <a:p>
                      <a:r>
                        <a:rPr lang="en-US" sz="1600" dirty="0" smtClean="0"/>
                        <a:t>Existing Windows Store Apps (</a:t>
                      </a:r>
                      <a:r>
                        <a:rPr lang="en-US" sz="1600" dirty="0" err="1" smtClean="0"/>
                        <a:t>WinRT</a:t>
                      </a:r>
                      <a:r>
                        <a:rPr lang="en-US" sz="1600" dirty="0" smtClean="0"/>
                        <a:t>)</a:t>
                      </a:r>
                      <a:endParaRPr lang="en-US" sz="1600" dirty="0"/>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smtClean="0">
                          <a:sym typeface="Wingdings" panose="05000000000000000000" pitchFamily="2" charset="2"/>
                        </a:rPr>
                        <a:t></a:t>
                      </a:r>
                      <a:endParaRPr lang="en-US" sz="1600" b="1" dirty="0" smtClean="0"/>
                    </a:p>
                  </a:txBody>
                  <a:tcPr marL="91427" marR="91427" marT="45713" marB="45713"/>
                </a:tc>
                <a:tc>
                  <a:txBody>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sz="1600" b="1" dirty="0" smtClean="0">
                          <a:sym typeface="Wingdings" panose="05000000000000000000" pitchFamily="2" charset="2"/>
                        </a:rPr>
                        <a:t>X</a:t>
                      </a:r>
                      <a:endParaRPr lang="en-US" sz="1600" b="1" dirty="0" smtClean="0"/>
                    </a:p>
                  </a:txBody>
                  <a:tcPr marL="91427" marR="91427" marT="45713" marB="45713"/>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85742147"/>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Multitasking</a:t>
            </a:r>
            <a:endParaRPr lang="en-US" dirty="0"/>
          </a:p>
        </p:txBody>
      </p:sp>
      <p:sp>
        <p:nvSpPr>
          <p:cNvPr id="5" name="Text Placeholder 4"/>
          <p:cNvSpPr>
            <a:spLocks noGrp="1"/>
          </p:cNvSpPr>
          <p:nvPr>
            <p:ph type="body" sz="quarter" idx="10"/>
          </p:nvPr>
        </p:nvSpPr>
        <p:spPr>
          <a:xfrm>
            <a:off x="271245" y="1423774"/>
            <a:ext cx="11653523" cy="4374724"/>
          </a:xfrm>
        </p:spPr>
        <p:txBody>
          <a:bodyPr/>
          <a:lstStyle/>
          <a:p>
            <a:r>
              <a:rPr lang="en-US" dirty="0" smtClean="0"/>
              <a:t>Resource Management</a:t>
            </a:r>
          </a:p>
          <a:p>
            <a:pPr lvl="1"/>
            <a:r>
              <a:rPr lang="en-US" dirty="0" smtClean="0"/>
              <a:t>Scaling from low end phones to high end PCs</a:t>
            </a:r>
          </a:p>
          <a:p>
            <a:pPr>
              <a:spcBef>
                <a:spcPts val="2400"/>
              </a:spcBef>
            </a:pPr>
            <a:r>
              <a:rPr lang="en-US" dirty="0" smtClean="0"/>
              <a:t>Extended Execution for foreground applications</a:t>
            </a:r>
          </a:p>
          <a:p>
            <a:pPr lvl="1"/>
            <a:r>
              <a:rPr lang="en-US" dirty="0"/>
              <a:t>Ask for more time</a:t>
            </a:r>
          </a:p>
          <a:p>
            <a:pPr lvl="2"/>
            <a:r>
              <a:rPr lang="en-US" dirty="0"/>
              <a:t>The amount of time is based on what device you’re running on</a:t>
            </a:r>
          </a:p>
          <a:p>
            <a:pPr lvl="2"/>
            <a:r>
              <a:rPr lang="en-US" dirty="0"/>
              <a:t>let me finish saving my file</a:t>
            </a:r>
          </a:p>
          <a:p>
            <a:pPr lvl="1"/>
            <a:r>
              <a:rPr lang="en-US" dirty="0"/>
              <a:t>Always keep my app running</a:t>
            </a:r>
          </a:p>
          <a:p>
            <a:pPr lvl="2"/>
            <a:r>
              <a:rPr lang="en-US" dirty="0"/>
              <a:t>Tell the OS when you start that you intend to keep running</a:t>
            </a:r>
          </a:p>
          <a:p>
            <a:pPr lvl="2"/>
            <a:r>
              <a:rPr lang="en-US" dirty="0"/>
              <a:t>Turn by turn navigation</a:t>
            </a:r>
          </a:p>
          <a:p>
            <a:pPr>
              <a:spcBef>
                <a:spcPts val="2400"/>
              </a:spcBef>
            </a:pPr>
            <a:r>
              <a:rPr lang="en-US" dirty="0" smtClean="0"/>
              <a:t>Triggers</a:t>
            </a:r>
            <a:endParaRPr lang="en-US" dirty="0"/>
          </a:p>
        </p:txBody>
      </p:sp>
    </p:spTree>
    <p:extLst>
      <p:ext uri="{BB962C8B-B14F-4D97-AF65-F5344CB8AC3E}">
        <p14:creationId xmlns:p14="http://schemas.microsoft.com/office/powerpoint/2010/main" val="81262855"/>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Unifying the navigation model</a:t>
            </a:r>
          </a:p>
        </p:txBody>
      </p:sp>
      <p:sp>
        <p:nvSpPr>
          <p:cNvPr id="3" name="Content Placeholder 2"/>
          <p:cNvSpPr>
            <a:spLocks noGrp="1"/>
          </p:cNvSpPr>
          <p:nvPr>
            <p:ph type="body" sz="quarter" idx="10"/>
          </p:nvPr>
        </p:nvSpPr>
        <p:spPr>
          <a:xfrm>
            <a:off x="271245" y="2339142"/>
            <a:ext cx="11653523" cy="1472198"/>
          </a:xfrm>
        </p:spPr>
        <p:txBody>
          <a:bodyPr/>
          <a:lstStyle/>
          <a:p>
            <a:pPr marL="0" indent="0">
              <a:buNone/>
            </a:pPr>
            <a:r>
              <a:rPr lang="en-US" dirty="0" smtClean="0"/>
              <a:t>Evaluated Xbox, Windows, and Phone models</a:t>
            </a:r>
          </a:p>
          <a:p>
            <a:pPr marL="0" indent="0">
              <a:buNone/>
            </a:pPr>
            <a:r>
              <a:rPr lang="en-US" dirty="0" smtClean="0"/>
              <a:t>Back will behave much like Back button in Phone today</a:t>
            </a:r>
          </a:p>
          <a:p>
            <a:pPr marL="609468" lvl="1" indent="0">
              <a:buNone/>
            </a:pPr>
            <a:r>
              <a:rPr lang="en-US" dirty="0" smtClean="0"/>
              <a:t>Navigates back in the app, then back to previous app</a:t>
            </a:r>
          </a:p>
        </p:txBody>
      </p:sp>
      <p:grpSp>
        <p:nvGrpSpPr>
          <p:cNvPr id="6" name="Group 5"/>
          <p:cNvGrpSpPr/>
          <p:nvPr/>
        </p:nvGrpSpPr>
        <p:grpSpPr>
          <a:xfrm>
            <a:off x="457999" y="1794242"/>
            <a:ext cx="5889930" cy="310852"/>
            <a:chOff x="5710130" y="1103786"/>
            <a:chExt cx="5890765" cy="310896"/>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0130" y="1109397"/>
              <a:ext cx="5890765" cy="301283"/>
            </a:xfrm>
            <a:prstGeom prst="rect">
              <a:avLst/>
            </a:prstGeom>
          </p:spPr>
        </p:pic>
        <p:sp>
          <p:nvSpPr>
            <p:cNvPr id="5" name="Rectangle 4"/>
            <p:cNvSpPr/>
            <p:nvPr/>
          </p:nvSpPr>
          <p:spPr>
            <a:xfrm>
              <a:off x="6200078" y="1103786"/>
              <a:ext cx="334537" cy="31089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7"/>
              <a:endParaRPr lang="en-US">
                <a:solidFill>
                  <a:prstClr val="white"/>
                </a:solidFill>
                <a:latin typeface="Segoe UI"/>
              </a:endParaRPr>
            </a:p>
          </p:txBody>
        </p:sp>
      </p:grpSp>
      <p:sp>
        <p:nvSpPr>
          <p:cNvPr id="7" name="Rectangle 6"/>
          <p:cNvSpPr/>
          <p:nvPr/>
        </p:nvSpPr>
        <p:spPr>
          <a:xfrm>
            <a:off x="457999" y="808750"/>
            <a:ext cx="6628460" cy="751445"/>
          </a:xfrm>
          <a:prstGeom prst="rect">
            <a:avLst/>
          </a:prstGeom>
        </p:spPr>
        <p:txBody>
          <a:bodyPr wrap="square">
            <a:spAutoFit/>
          </a:bodyPr>
          <a:lstStyle/>
          <a:p>
            <a:pPr defTabSz="914367"/>
            <a:r>
              <a:rPr lang="en-US" dirty="0">
                <a:solidFill>
                  <a:prstClr val="black"/>
                </a:solidFill>
                <a:latin typeface="Segoe UI"/>
              </a:rPr>
              <a:t/>
            </a:r>
            <a:br>
              <a:rPr lang="en-US" dirty="0">
                <a:solidFill>
                  <a:prstClr val="black"/>
                </a:solidFill>
                <a:latin typeface="Segoe UI"/>
              </a:rPr>
            </a:br>
            <a:r>
              <a:rPr lang="en-US" sz="2400" dirty="0">
                <a:ln w="3175">
                  <a:noFill/>
                </a:ln>
                <a:solidFill>
                  <a:srgbClr val="13B4E4"/>
                </a:solidFill>
                <a:latin typeface="Segoe UI Semibold" panose="020B0702040204020203" pitchFamily="34" charset="0"/>
                <a:cs typeface="Segoe UI Semibold" panose="020B0702040204020203" pitchFamily="34" charset="0"/>
              </a:rPr>
              <a:t>Go back to where you came from</a:t>
            </a:r>
            <a:endParaRPr lang="en-US" sz="2800" dirty="0">
              <a:solidFill>
                <a:srgbClr val="13B4E4"/>
              </a:solidFill>
              <a:latin typeface="Segoe UI Semibold" panose="020B0702040204020203" pitchFamily="34" charset="0"/>
              <a:ea typeface="MS PGothic" panose="020B0600070205080204" pitchFamily="34" charset="-128"/>
              <a:cs typeface="Segoe UI Semibold" panose="020B0702040204020203" pitchFamily="34" charset="0"/>
            </a:endParaRPr>
          </a:p>
        </p:txBody>
      </p:sp>
    </p:spTree>
    <p:extLst>
      <p:ext uri="{BB962C8B-B14F-4D97-AF65-F5344CB8AC3E}">
        <p14:creationId xmlns:p14="http://schemas.microsoft.com/office/powerpoint/2010/main" val="3142311278"/>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Building a Web of Apps</a:t>
            </a:r>
            <a:endParaRPr lang="en-US" dirty="0"/>
          </a:p>
        </p:txBody>
      </p:sp>
      <p:sp>
        <p:nvSpPr>
          <p:cNvPr id="2" name="Text Placeholder 1"/>
          <p:cNvSpPr>
            <a:spLocks noGrp="1"/>
          </p:cNvSpPr>
          <p:nvPr>
            <p:ph type="body" sz="quarter" idx="10"/>
          </p:nvPr>
        </p:nvSpPr>
        <p:spPr>
          <a:xfrm>
            <a:off x="271245" y="1423774"/>
            <a:ext cx="11653523" cy="4730782"/>
          </a:xfrm>
        </p:spPr>
        <p:txBody>
          <a:bodyPr/>
          <a:lstStyle/>
          <a:p>
            <a:r>
              <a:rPr lang="en-US" dirty="0" smtClean="0"/>
              <a:t>Allow apps to integrate using the best of the web</a:t>
            </a:r>
          </a:p>
          <a:p>
            <a:pPr>
              <a:spcBef>
                <a:spcPts val="2400"/>
              </a:spcBef>
            </a:pPr>
            <a:r>
              <a:rPr lang="en-US" dirty="0" smtClean="0"/>
              <a:t>URL based activation/communication</a:t>
            </a:r>
          </a:p>
          <a:p>
            <a:pPr>
              <a:spcBef>
                <a:spcPts val="2400"/>
              </a:spcBef>
            </a:pPr>
            <a:r>
              <a:rPr lang="en-US" dirty="0" smtClean="0"/>
              <a:t>Foreground to Foreground</a:t>
            </a:r>
          </a:p>
          <a:p>
            <a:pPr lvl="1"/>
            <a:r>
              <a:rPr lang="en-US" dirty="0" smtClean="0"/>
              <a:t>Very similar to the web model</a:t>
            </a:r>
          </a:p>
          <a:p>
            <a:pPr lvl="1"/>
            <a:r>
              <a:rPr lang="en-US" dirty="0" smtClean="0"/>
              <a:t>Allows for custom scheme invocation </a:t>
            </a:r>
            <a:r>
              <a:rPr lang="en-US" dirty="0" err="1" smtClean="0"/>
              <a:t>skype:presidentobama</a:t>
            </a:r>
            <a:endParaRPr lang="en-US" dirty="0" smtClean="0"/>
          </a:p>
          <a:p>
            <a:pPr lvl="1"/>
            <a:r>
              <a:rPr lang="en-US" dirty="0" smtClean="0"/>
              <a:t>New in 10 -  the ability to return results, query for apps and enumerate apps</a:t>
            </a:r>
          </a:p>
          <a:p>
            <a:pPr>
              <a:spcBef>
                <a:spcPts val="2400"/>
              </a:spcBef>
            </a:pPr>
            <a:r>
              <a:rPr lang="en-US" dirty="0" smtClean="0"/>
              <a:t>Foreground to Background</a:t>
            </a:r>
          </a:p>
          <a:p>
            <a:pPr lvl="1"/>
            <a:r>
              <a:rPr lang="en-US" dirty="0" smtClean="0"/>
              <a:t>Application services</a:t>
            </a:r>
          </a:p>
          <a:p>
            <a:pPr lvl="1"/>
            <a:r>
              <a:rPr lang="en-US" dirty="0" smtClean="0"/>
              <a:t>Enables you to “publish” a background task that can be called by other apps</a:t>
            </a:r>
          </a:p>
          <a:p>
            <a:pPr lvl="1"/>
            <a:r>
              <a:rPr lang="en-US" dirty="0" smtClean="0"/>
              <a:t>Social app integration with the People app is a key example of this	</a:t>
            </a:r>
            <a:endParaRPr lang="en-US" dirty="0"/>
          </a:p>
        </p:txBody>
      </p:sp>
    </p:spTree>
    <p:extLst>
      <p:ext uri="{BB962C8B-B14F-4D97-AF65-F5344CB8AC3E}">
        <p14:creationId xmlns:p14="http://schemas.microsoft.com/office/powerpoint/2010/main" val="2577368377"/>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9600" dirty="0" smtClean="0"/>
              <a:t>App 2 App Demo</a:t>
            </a:r>
            <a:endParaRPr lang="en-US" sz="9600" dirty="0"/>
          </a:p>
        </p:txBody>
      </p:sp>
    </p:spTree>
    <p:extLst>
      <p:ext uri="{BB962C8B-B14F-4D97-AF65-F5344CB8AC3E}">
        <p14:creationId xmlns:p14="http://schemas.microsoft.com/office/powerpoint/2010/main" val="250408341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XAML</a:t>
            </a:r>
            <a:endParaRPr lang="en-US" dirty="0"/>
          </a:p>
        </p:txBody>
      </p:sp>
    </p:spTree>
    <p:extLst>
      <p:ext uri="{BB962C8B-B14F-4D97-AF65-F5344CB8AC3E}">
        <p14:creationId xmlns:p14="http://schemas.microsoft.com/office/powerpoint/2010/main" val="2882878777"/>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Content"/>
          <p:cNvSpPr txBox="1">
            <a:spLocks/>
          </p:cNvSpPr>
          <p:nvPr/>
        </p:nvSpPr>
        <p:spPr>
          <a:xfrm>
            <a:off x="215145" y="1142819"/>
            <a:ext cx="11976855" cy="1535174"/>
          </a:xfrm>
          <a:prstGeom prst="rect">
            <a:avLst/>
          </a:prstGeom>
        </p:spPr>
        <p:txBody>
          <a:bodyPr vert="horz" lIns="91427" tIns="45713" rIns="91427"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96386">
              <a:lnSpc>
                <a:spcPct val="100000"/>
              </a:lnSpc>
              <a:spcBef>
                <a:spcPts val="0"/>
              </a:spcBef>
              <a:buNone/>
            </a:pPr>
            <a:r>
              <a:rPr lang="en-US" sz="2400" dirty="0">
                <a:gradFill>
                  <a:gsLst>
                    <a:gs pos="1250">
                      <a:schemeClr val="accent1"/>
                    </a:gs>
                    <a:gs pos="99000">
                      <a:schemeClr val="accent1"/>
                    </a:gs>
                  </a:gsLst>
                  <a:lin ang="5400000" scaled="0"/>
                </a:gradFill>
              </a:rPr>
              <a:t>Content adapts with the tile</a:t>
            </a:r>
            <a:r>
              <a:rPr lang="en-US" sz="2000" dirty="0">
                <a:solidFill>
                  <a:prstClr val="black">
                    <a:lumMod val="75000"/>
                    <a:lumOff val="25000"/>
                  </a:prstClr>
                </a:solidFill>
                <a:latin typeface="Segoe UI Semibold" panose="020B0702040204020203" pitchFamily="34" charset="0"/>
                <a:cs typeface="Segoe UI Semibold" panose="020B0702040204020203" pitchFamily="34" charset="0"/>
              </a:rPr>
              <a:t/>
            </a:r>
            <a:br>
              <a:rPr lang="en-US" sz="2000" dirty="0">
                <a:solidFill>
                  <a:prstClr val="black">
                    <a:lumMod val="75000"/>
                    <a:lumOff val="25000"/>
                  </a:prstClr>
                </a:solidFill>
                <a:latin typeface="Segoe UI Semibold" panose="020B0702040204020203" pitchFamily="34" charset="0"/>
                <a:cs typeface="Segoe UI Semibold" panose="020B0702040204020203" pitchFamily="34" charset="0"/>
              </a:rPr>
            </a:br>
            <a:r>
              <a:rPr lang="en-US" sz="1500" dirty="0">
                <a:solidFill>
                  <a:srgbClr val="404040"/>
                </a:solidFill>
                <a:latin typeface="Segoe UI Light"/>
                <a:cs typeface="Segoe UI Light"/>
              </a:rPr>
              <a:t>The new adaptive tile template works similarly to universal app patterns by allowing your content to adapt depending on the devices screen density. As you design your tiles it is important to keep in mind how you want your content to adapt to the tiles size on screens of different densities.</a:t>
            </a:r>
            <a:endParaRPr lang="en-US" sz="2000" dirty="0">
              <a:solidFill>
                <a:srgbClr val="000000"/>
              </a:solidFill>
              <a:latin typeface="Segoe UI Light" charset="0"/>
              <a:cs typeface="Segoe UI Light" charset="0"/>
            </a:endParaRPr>
          </a:p>
          <a:p>
            <a:pPr marL="0" indent="0" defTabSz="896386">
              <a:lnSpc>
                <a:spcPct val="100000"/>
              </a:lnSpc>
              <a:spcBef>
                <a:spcPts val="0"/>
              </a:spcBef>
              <a:buNone/>
            </a:pPr>
            <a:endParaRPr lang="en-US" sz="2000" dirty="0">
              <a:solidFill>
                <a:prstClr val="black">
                  <a:lumMod val="75000"/>
                  <a:lumOff val="25000"/>
                </a:prstClr>
              </a:solidFill>
              <a:latin typeface="Segoe UI Light" panose="020B0502040204020203" pitchFamily="34" charset="0"/>
              <a:cs typeface="Segoe UI Light" panose="020B0502040204020203" pitchFamily="34" charset="0"/>
            </a:endParaRPr>
          </a:p>
          <a:p>
            <a:pPr marL="0" indent="0" defTabSz="896386">
              <a:lnSpc>
                <a:spcPct val="100000"/>
              </a:lnSpc>
              <a:spcBef>
                <a:spcPts val="0"/>
              </a:spcBef>
              <a:buNone/>
            </a:pPr>
            <a:endParaRPr lang="en-US" sz="2000" dirty="0">
              <a:solidFill>
                <a:prstClr val="black">
                  <a:lumMod val="75000"/>
                  <a:lumOff val="25000"/>
                </a:prstClr>
              </a:solidFill>
              <a:latin typeface="Segoe UI Semibold" panose="020B0702040204020203" pitchFamily="34" charset="0"/>
              <a:cs typeface="Segoe UI Semibold" panose="020B0702040204020203" pitchFamily="34" charset="0"/>
            </a:endParaRPr>
          </a:p>
        </p:txBody>
      </p:sp>
      <p:sp>
        <p:nvSpPr>
          <p:cNvPr id="20" name="Group XML"/>
          <p:cNvSpPr txBox="1"/>
          <p:nvPr/>
        </p:nvSpPr>
        <p:spPr>
          <a:xfrm>
            <a:off x="5837096" y="2431712"/>
            <a:ext cx="5686284" cy="4438394"/>
          </a:xfrm>
          <a:prstGeom prst="rect">
            <a:avLst/>
          </a:prstGeom>
          <a:noFill/>
        </p:spPr>
        <p:txBody>
          <a:bodyPr wrap="none" lIns="179285" tIns="143428" rIns="179285" bIns="143428" rtlCol="0">
            <a:spAutoFit/>
          </a:bodyPr>
          <a:lstStyle/>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&lt;tile&gt;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&lt;visual&gt;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&lt;binding template="</a:t>
            </a:r>
            <a:r>
              <a:rPr lang="en-US" sz="980" dirty="0" err="1">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TileMedium</a:t>
            </a: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&lt;subgroup&gt;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hint-style="subtitle"&gt;John Doe&lt;/text&gt;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hint-style="subtle"&gt;Photos from our trip&lt;/text&gt;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hint-style="subtle"&gt;Thought you might like to see all of&lt;/text&gt;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&lt;/subgroup&gt;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&lt;subgroup&gt;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hint-style="subtitle"&gt;Jane Doe&lt;/text&gt;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hint-style="subtle"&gt;Questions about your blog&lt;/text&gt;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&lt;text hint-style="subtle"&gt;Have you ever considered writing a&lt;/text&gt;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&lt;/subgroup&gt;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&lt;/group&gt;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&lt;/binding&gt;   </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  &lt;/visual&gt;</a:t>
            </a:r>
          </a:p>
          <a:p>
            <a:pPr defTabSz="914367">
              <a:lnSpc>
                <a:spcPct val="90000"/>
              </a:lnSpc>
              <a:spcAft>
                <a:spcPts val="588"/>
              </a:spcAft>
            </a:pPr>
            <a:r>
              <a:rPr lang="en-US" sz="980" dirty="0">
                <a:gradFill>
                  <a:gsLst>
                    <a:gs pos="2917">
                      <a:srgbClr val="404040"/>
                    </a:gs>
                    <a:gs pos="30000">
                      <a:srgbClr val="404040"/>
                    </a:gs>
                  </a:gsLst>
                  <a:lin ang="5400000" scaled="0"/>
                </a:gradFill>
                <a:latin typeface="Consolas" panose="020B0609020204030204" pitchFamily="49" charset="0"/>
                <a:cs typeface="Consolas" panose="020B0609020204030204" pitchFamily="49" charset="0"/>
              </a:rPr>
              <a:t>&lt;/tile&gt;</a:t>
            </a:r>
          </a:p>
        </p:txBody>
      </p:sp>
      <p:grpSp>
        <p:nvGrpSpPr>
          <p:cNvPr id="21" name="Group Image"/>
          <p:cNvGrpSpPr/>
          <p:nvPr/>
        </p:nvGrpSpPr>
        <p:grpSpPr>
          <a:xfrm>
            <a:off x="215146" y="3226566"/>
            <a:ext cx="5089813" cy="2522395"/>
            <a:chOff x="214311" y="3215107"/>
            <a:chExt cx="5777778" cy="2863335"/>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4311" y="3215107"/>
              <a:ext cx="5777778" cy="2590476"/>
            </a:xfrm>
            <a:prstGeom prst="rect">
              <a:avLst/>
            </a:prstGeom>
          </p:spPr>
        </p:pic>
        <p:grpSp>
          <p:nvGrpSpPr>
            <p:cNvPr id="14" name="Group 13"/>
            <p:cNvGrpSpPr/>
            <p:nvPr/>
          </p:nvGrpSpPr>
          <p:grpSpPr>
            <a:xfrm>
              <a:off x="380250" y="5815123"/>
              <a:ext cx="5451115" cy="263319"/>
              <a:chOff x="380250" y="5662722"/>
              <a:chExt cx="5451115" cy="263319"/>
            </a:xfrm>
          </p:grpSpPr>
          <p:sp>
            <p:nvSpPr>
              <p:cNvPr id="10" name="Subtitle 2"/>
              <p:cNvSpPr txBox="1">
                <a:spLocks/>
              </p:cNvSpPr>
              <p:nvPr/>
            </p:nvSpPr>
            <p:spPr>
              <a:xfrm>
                <a:off x="380250" y="5662722"/>
                <a:ext cx="936921" cy="263319"/>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96386">
                  <a:spcBef>
                    <a:spcPts val="980"/>
                  </a:spcBef>
                  <a:buNone/>
                </a:pPr>
                <a:r>
                  <a:rPr lang="en-US" sz="1050" dirty="0">
                    <a:solidFill>
                      <a:prstClr val="white">
                        <a:lumMod val="65000"/>
                      </a:prstClr>
                    </a:solidFill>
                    <a:latin typeface="Segoe UI Light" panose="020B0502040204020203" pitchFamily="34" charset="0"/>
                    <a:cs typeface="Segoe UI Light" panose="020B0502040204020203" pitchFamily="34" charset="0"/>
                  </a:rPr>
                  <a:t>Min. Med Size</a:t>
                </a:r>
              </a:p>
            </p:txBody>
          </p:sp>
          <p:sp>
            <p:nvSpPr>
              <p:cNvPr id="11" name="Subtitle 2"/>
              <p:cNvSpPr txBox="1">
                <a:spLocks/>
              </p:cNvSpPr>
              <p:nvPr/>
            </p:nvSpPr>
            <p:spPr>
              <a:xfrm>
                <a:off x="4920343" y="5662722"/>
                <a:ext cx="911022" cy="263319"/>
              </a:xfrm>
              <a:prstGeom prst="rect">
                <a:avLst/>
              </a:prstGeom>
            </p:spPr>
            <p:txBody>
              <a:bodyPr vert="horz" lIns="0" tIns="0" rIns="0" bIns="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896386">
                  <a:spcBef>
                    <a:spcPts val="980"/>
                  </a:spcBef>
                  <a:buNone/>
                </a:pPr>
                <a:r>
                  <a:rPr lang="en-US" sz="1050" dirty="0">
                    <a:solidFill>
                      <a:prstClr val="white">
                        <a:lumMod val="65000"/>
                      </a:prstClr>
                    </a:solidFill>
                    <a:latin typeface="Segoe UI Light" panose="020B0502040204020203" pitchFamily="34" charset="0"/>
                    <a:cs typeface="Segoe UI Light" panose="020B0502040204020203" pitchFamily="34" charset="0"/>
                  </a:rPr>
                  <a:t>Max Med. Size</a:t>
                </a:r>
              </a:p>
            </p:txBody>
          </p:sp>
          <p:cxnSp>
            <p:nvCxnSpPr>
              <p:cNvPr id="13" name="Straight Arrow Connector 12"/>
              <p:cNvCxnSpPr/>
              <p:nvPr/>
            </p:nvCxnSpPr>
            <p:spPr>
              <a:xfrm>
                <a:off x="1284513" y="5717152"/>
                <a:ext cx="3603172" cy="0"/>
              </a:xfrm>
              <a:prstGeom prst="straightConnector1">
                <a:avLst/>
              </a:prstGeom>
              <a:ln>
                <a:solidFill>
                  <a:schemeClr val="bg1">
                    <a:lumMod val="8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sp>
        <p:nvSpPr>
          <p:cNvPr id="19" name="Group Title"/>
          <p:cNvSpPr txBox="1">
            <a:spLocks/>
          </p:cNvSpPr>
          <p:nvPr/>
        </p:nvSpPr>
        <p:spPr>
          <a:xfrm>
            <a:off x="348406" y="2920380"/>
            <a:ext cx="3940820" cy="263282"/>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96386">
              <a:spcBef>
                <a:spcPts val="980"/>
              </a:spcBef>
              <a:buNone/>
            </a:pPr>
            <a:r>
              <a:rPr lang="en-US" sz="1500" dirty="0">
                <a:solidFill>
                  <a:srgbClr val="404040"/>
                </a:solidFill>
                <a:latin typeface="Segoe UI Light"/>
                <a:cs typeface="Segoe UI Light"/>
              </a:rPr>
              <a:t>Show more content? </a:t>
            </a:r>
          </a:p>
        </p:txBody>
      </p:sp>
      <p:sp>
        <p:nvSpPr>
          <p:cNvPr id="24" name="Group XML Title"/>
          <p:cNvSpPr txBox="1"/>
          <p:nvPr/>
        </p:nvSpPr>
        <p:spPr>
          <a:xfrm>
            <a:off x="5824722" y="1926414"/>
            <a:ext cx="5154443" cy="615522"/>
          </a:xfrm>
          <a:prstGeom prst="rect">
            <a:avLst/>
          </a:prstGeom>
          <a:noFill/>
        </p:spPr>
        <p:txBody>
          <a:bodyPr wrap="square" lIns="179285" tIns="143428" rIns="179285" bIns="143428" rtlCol="0">
            <a:spAutoFit/>
          </a:bodyPr>
          <a:lstStyle/>
          <a:p>
            <a:pPr defTabSz="914367">
              <a:lnSpc>
                <a:spcPct val="90000"/>
              </a:lnSpc>
              <a:spcAft>
                <a:spcPts val="588"/>
              </a:spcAft>
            </a:pPr>
            <a:r>
              <a:rPr lang="en-US" sz="2353" dirty="0">
                <a:gradFill>
                  <a:gsLst>
                    <a:gs pos="2917">
                      <a:srgbClr val="404040"/>
                    </a:gs>
                    <a:gs pos="30000">
                      <a:srgbClr val="404040"/>
                    </a:gs>
                  </a:gsLst>
                  <a:lin ang="5400000" scaled="0"/>
                </a:gradFill>
                <a:latin typeface="Segoe UI"/>
              </a:rPr>
              <a:t>XML SAMPLE 1</a:t>
            </a:r>
          </a:p>
        </p:txBody>
      </p:sp>
      <p:sp>
        <p:nvSpPr>
          <p:cNvPr id="3" name="Slide Title"/>
          <p:cNvSpPr>
            <a:spLocks noGrp="1"/>
          </p:cNvSpPr>
          <p:nvPr>
            <p:ph type="title"/>
          </p:nvPr>
        </p:nvSpPr>
        <p:spPr/>
        <p:txBody>
          <a:bodyPr/>
          <a:lstStyle/>
          <a:p>
            <a:r>
              <a:rPr lang="en-US" dirty="0" smtClean="0"/>
              <a:t>Adaptive Tile Template</a:t>
            </a:r>
            <a:endParaRPr lang="en-US" dirty="0"/>
          </a:p>
        </p:txBody>
      </p:sp>
    </p:spTree>
    <p:extLst>
      <p:ext uri="{BB962C8B-B14F-4D97-AF65-F5344CB8AC3E}">
        <p14:creationId xmlns:p14="http://schemas.microsoft.com/office/powerpoint/2010/main" val="2137596057"/>
      </p:ext>
    </p:extLst>
  </p:cSld>
  <p:clrMapOvr>
    <a:masterClrMapping/>
  </p:clrMapOvr>
  <p:transition spd="slow">
    <p:push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10191262" y="6127262"/>
            <a:ext cx="2000738" cy="730738"/>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Content Placeholder 2"/>
          <p:cNvSpPr txBox="1">
            <a:spLocks/>
          </p:cNvSpPr>
          <p:nvPr/>
        </p:nvSpPr>
        <p:spPr>
          <a:xfrm>
            <a:off x="4228448" y="1373442"/>
            <a:ext cx="5317888" cy="1881818"/>
          </a:xfrm>
          <a:prstGeom prst="rect">
            <a:avLst/>
          </a:prstGeom>
        </p:spPr>
        <p:txBody>
          <a:bodyPr vert="horz" lIns="91427" tIns="45713" rIns="91427"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dirty="0">
                <a:gradFill>
                  <a:gsLst>
                    <a:gs pos="1250">
                      <a:schemeClr val="accent1"/>
                    </a:gs>
                    <a:gs pos="99000">
                      <a:schemeClr val="accent1"/>
                    </a:gs>
                  </a:gsLst>
                  <a:lin ang="5400000" scaled="0"/>
                </a:gradFill>
              </a:rPr>
              <a:t>Adaptive and Interactive Toast Template (Windows App)</a:t>
            </a:r>
            <a:r>
              <a:rPr lang="en-US" sz="1200" dirty="0">
                <a:solidFill>
                  <a:srgbClr val="404040"/>
                </a:solidFill>
                <a:latin typeface="Segoe UI Light"/>
                <a:cs typeface="Segoe UI Light"/>
              </a:rPr>
              <a:t/>
            </a:r>
            <a:br>
              <a:rPr lang="en-US" sz="1200" dirty="0">
                <a:solidFill>
                  <a:srgbClr val="404040"/>
                </a:solidFill>
                <a:latin typeface="Segoe UI Light"/>
                <a:cs typeface="Segoe UI Light"/>
              </a:rPr>
            </a:br>
            <a:r>
              <a:rPr lang="en-US" sz="1200" dirty="0">
                <a:solidFill>
                  <a:srgbClr val="404040"/>
                </a:solidFill>
                <a:latin typeface="Segoe UI Light"/>
                <a:cs typeface="Segoe UI Light"/>
              </a:rPr>
              <a:t>The adaptive toast template is our most flexible toast we’ve ever had. This template allows you to put the content you want on the toast, how you want it, and have it work across all of Windows phone, tablet, and PC devices.  It allows you to add interactivity to quickly reply to a message, accept an invite, like something on a social network, or snooze an alarm.</a:t>
            </a:r>
          </a:p>
        </p:txBody>
      </p:sp>
      <p:sp>
        <p:nvSpPr>
          <p:cNvPr id="27" name="Content Placeholder 2"/>
          <p:cNvSpPr txBox="1">
            <a:spLocks/>
          </p:cNvSpPr>
          <p:nvPr/>
        </p:nvSpPr>
        <p:spPr>
          <a:xfrm>
            <a:off x="457001" y="1373442"/>
            <a:ext cx="3540756" cy="1881818"/>
          </a:xfrm>
          <a:prstGeom prst="rect">
            <a:avLst/>
          </a:prstGeom>
        </p:spPr>
        <p:txBody>
          <a:bodyPr vert="horz" lIns="91427" tIns="45713" rIns="91427"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dirty="0">
                <a:gradFill>
                  <a:gsLst>
                    <a:gs pos="1250">
                      <a:schemeClr val="accent1"/>
                    </a:gs>
                    <a:gs pos="99000">
                      <a:schemeClr val="accent1"/>
                    </a:gs>
                  </a:gsLst>
                  <a:lin ang="5400000" scaled="0"/>
                </a:gradFill>
              </a:rPr>
              <a:t>Legacy Templates</a:t>
            </a:r>
            <a:r>
              <a:rPr lang="en-US" sz="1200" dirty="0">
                <a:solidFill>
                  <a:srgbClr val="404040"/>
                </a:solidFill>
                <a:latin typeface="Segoe UI Light"/>
                <a:cs typeface="Segoe UI Light"/>
              </a:rPr>
              <a:t/>
            </a:r>
            <a:br>
              <a:rPr lang="en-US" sz="1200" dirty="0">
                <a:solidFill>
                  <a:srgbClr val="404040"/>
                </a:solidFill>
                <a:latin typeface="Segoe UI Light"/>
                <a:cs typeface="Segoe UI Light"/>
              </a:rPr>
            </a:br>
            <a:r>
              <a:rPr lang="en-US" sz="1200" dirty="0">
                <a:solidFill>
                  <a:srgbClr val="404040"/>
                </a:solidFill>
                <a:latin typeface="Segoe UI Light"/>
                <a:cs typeface="Segoe UI Light"/>
              </a:rPr>
              <a:t>If there is a template that already meets your needs perfectly, feel free to use the legacy template catalog. There are 8 different templates available for use and previously Windows only template features, like inline images, are now fully working on Windows Phone. </a:t>
            </a:r>
          </a:p>
        </p:txBody>
      </p:sp>
      <p:sp>
        <p:nvSpPr>
          <p:cNvPr id="13" name="Title 12"/>
          <p:cNvSpPr>
            <a:spLocks noGrp="1"/>
          </p:cNvSpPr>
          <p:nvPr>
            <p:ph type="title"/>
          </p:nvPr>
        </p:nvSpPr>
        <p:spPr/>
        <p:txBody>
          <a:bodyPr/>
          <a:lstStyle/>
          <a:p>
            <a:r>
              <a:rPr lang="en-US" dirty="0" smtClean="0"/>
              <a:t>Toast Templates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328" y="3058355"/>
            <a:ext cx="3342736" cy="78141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328" y="3974827"/>
            <a:ext cx="3348418" cy="782747"/>
          </a:xfrm>
          <a:prstGeom prst="rect">
            <a:avLst/>
          </a:prstGeom>
        </p:spPr>
      </p:pic>
      <p:sp>
        <p:nvSpPr>
          <p:cNvPr id="2" name="TextBox 4"/>
          <p:cNvSpPr txBox="1"/>
          <p:nvPr/>
        </p:nvSpPr>
        <p:spPr>
          <a:xfrm>
            <a:off x="4228448" y="2707361"/>
            <a:ext cx="911277" cy="452590"/>
          </a:xfrm>
          <a:prstGeom prst="rect">
            <a:avLst/>
          </a:prstGeom>
          <a:noFill/>
        </p:spPr>
        <p:txBody>
          <a:bodyPr wrap="none" lIns="179285" tIns="143428" rIns="179285" bIns="143428" rtlCol="0">
            <a:spAutoFit/>
          </a:bodyPr>
          <a:lstStyle/>
          <a:p>
            <a:pPr>
              <a:lnSpc>
                <a:spcPct val="90000"/>
              </a:lnSpc>
              <a:spcAft>
                <a:spcPts val="588"/>
              </a:spcAft>
            </a:pPr>
            <a:r>
              <a:rPr lang="en-US" sz="1176" dirty="0">
                <a:gradFill>
                  <a:gsLst>
                    <a:gs pos="2917">
                      <a:srgbClr val="404040"/>
                    </a:gs>
                    <a:gs pos="30000">
                      <a:srgbClr val="404040"/>
                    </a:gs>
                  </a:gsLst>
                  <a:lin ang="5400000" scaled="0"/>
                </a:gradFill>
              </a:rPr>
              <a:t>Desktop</a:t>
            </a:r>
          </a:p>
        </p:txBody>
      </p:sp>
      <p:sp>
        <p:nvSpPr>
          <p:cNvPr id="15" name="TextBox 5"/>
          <p:cNvSpPr txBox="1"/>
          <p:nvPr/>
        </p:nvSpPr>
        <p:spPr>
          <a:xfrm>
            <a:off x="4228449" y="4757574"/>
            <a:ext cx="824090" cy="452590"/>
          </a:xfrm>
          <a:prstGeom prst="rect">
            <a:avLst/>
          </a:prstGeom>
          <a:noFill/>
        </p:spPr>
        <p:txBody>
          <a:bodyPr wrap="none" lIns="179285" tIns="143428" rIns="179285" bIns="143428" rtlCol="0">
            <a:spAutoFit/>
          </a:bodyPr>
          <a:lstStyle/>
          <a:p>
            <a:pPr>
              <a:lnSpc>
                <a:spcPct val="90000"/>
              </a:lnSpc>
              <a:spcAft>
                <a:spcPts val="588"/>
              </a:spcAft>
            </a:pPr>
            <a:r>
              <a:rPr lang="en-US" sz="1176" dirty="0">
                <a:gradFill>
                  <a:gsLst>
                    <a:gs pos="2917">
                      <a:srgbClr val="404040"/>
                    </a:gs>
                    <a:gs pos="30000">
                      <a:srgbClr val="404040"/>
                    </a:gs>
                  </a:gsLst>
                  <a:lin ang="5400000" scaled="0"/>
                </a:gradFill>
              </a:rPr>
              <a:t>Mobile</a:t>
            </a:r>
          </a:p>
        </p:txBody>
      </p:sp>
      <p:grpSp>
        <p:nvGrpSpPr>
          <p:cNvPr id="11" name="Group 10"/>
          <p:cNvGrpSpPr/>
          <p:nvPr/>
        </p:nvGrpSpPr>
        <p:grpSpPr>
          <a:xfrm>
            <a:off x="4375886" y="3048083"/>
            <a:ext cx="2047047" cy="1535900"/>
            <a:chOff x="4463630" y="3108707"/>
            <a:chExt cx="2088095" cy="1566698"/>
          </a:xfrm>
        </p:grpSpPr>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63630" y="3108707"/>
              <a:ext cx="2088095" cy="1566698"/>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3217" y="3651276"/>
              <a:ext cx="1878508" cy="760386"/>
            </a:xfrm>
            <a:prstGeom prst="rect">
              <a:avLst/>
            </a:prstGeom>
          </p:spPr>
        </p:pic>
      </p:grpSp>
      <p:grpSp>
        <p:nvGrpSpPr>
          <p:cNvPr id="17" name="Group 16"/>
          <p:cNvGrpSpPr/>
          <p:nvPr/>
        </p:nvGrpSpPr>
        <p:grpSpPr>
          <a:xfrm>
            <a:off x="6629034" y="3055703"/>
            <a:ext cx="2040224" cy="1528280"/>
            <a:chOff x="6761959" y="3116479"/>
            <a:chExt cx="2081135" cy="1558925"/>
          </a:xfrm>
        </p:grpSpPr>
        <p:pic>
          <p:nvPicPr>
            <p:cNvPr id="18" name="Picture 17" descr="http://osguni/AssetsThreshold/00/00/00/00/00/0A/2C_Desktop_Desktop_5Color.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61959" y="3116479"/>
              <a:ext cx="2078355" cy="1558925"/>
            </a:xfrm>
            <a:prstGeom prst="rect">
              <a:avLst/>
            </a:prstGeom>
            <a:noFill/>
            <a:ln>
              <a:solidFill>
                <a:schemeClr val="bg1">
                  <a:lumMod val="65000"/>
                </a:schemeClr>
              </a:solidFill>
            </a:ln>
          </p:spPr>
        </p:pic>
        <p:pic>
          <p:nvPicPr>
            <p:cNvPr id="12" name="Picture 11"/>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6968574" y="3635221"/>
              <a:ext cx="1874520" cy="777240"/>
            </a:xfrm>
            <a:prstGeom prst="rect">
              <a:avLst/>
            </a:prstGeom>
          </p:spPr>
        </p:pic>
      </p:grpSp>
      <p:grpSp>
        <p:nvGrpSpPr>
          <p:cNvPr id="19" name="Group 18"/>
          <p:cNvGrpSpPr/>
          <p:nvPr/>
        </p:nvGrpSpPr>
        <p:grpSpPr>
          <a:xfrm>
            <a:off x="8897224" y="3048083"/>
            <a:ext cx="2027134" cy="1520959"/>
            <a:chOff x="9075631" y="3108707"/>
            <a:chExt cx="2067782" cy="1551457"/>
          </a:xfrm>
        </p:grpSpPr>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75631" y="3108707"/>
              <a:ext cx="2067782" cy="1551457"/>
            </a:xfrm>
            <a:prstGeom prst="rect">
              <a:avLst/>
            </a:prstGeom>
          </p:spPr>
        </p:pic>
        <p:pic>
          <p:nvPicPr>
            <p:cNvPr id="14" name="Picture 13"/>
            <p:cNvPicPr>
              <a:picLocks/>
            </p:cNvPicPr>
            <p:nvPr/>
          </p:nvPicPr>
          <p:blipFill>
            <a:blip r:embed="rId10" cstate="print">
              <a:extLst>
                <a:ext uri="{28A0092B-C50C-407E-A947-70E740481C1C}">
                  <a14:useLocalDpi xmlns:a14="http://schemas.microsoft.com/office/drawing/2010/main" val="0"/>
                </a:ext>
              </a:extLst>
            </a:blip>
            <a:stretch>
              <a:fillRect/>
            </a:stretch>
          </p:blipFill>
          <p:spPr>
            <a:xfrm>
              <a:off x="9276815" y="3626376"/>
              <a:ext cx="1865376" cy="768096"/>
            </a:xfrm>
            <a:prstGeom prst="rect">
              <a:avLst/>
            </a:prstGeom>
          </p:spPr>
        </p:pic>
      </p:grpSp>
      <p:grpSp>
        <p:nvGrpSpPr>
          <p:cNvPr id="25" name="Group 24"/>
          <p:cNvGrpSpPr/>
          <p:nvPr/>
        </p:nvGrpSpPr>
        <p:grpSpPr>
          <a:xfrm>
            <a:off x="4375885" y="5139740"/>
            <a:ext cx="2034267" cy="1131052"/>
            <a:chOff x="4463630" y="5242306"/>
            <a:chExt cx="2075058" cy="1153732"/>
          </a:xfrm>
        </p:grpSpPr>
        <p:pic>
          <p:nvPicPr>
            <p:cNvPr id="5" name="Picture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63630" y="5242306"/>
              <a:ext cx="2075058" cy="1153732"/>
            </a:xfrm>
            <a:prstGeom prst="rect">
              <a:avLst/>
            </a:prstGeom>
          </p:spPr>
        </p:pic>
        <p:pic>
          <p:nvPicPr>
            <p:cNvPr id="20" name="Picture 1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63630" y="5245336"/>
              <a:ext cx="2075058" cy="924093"/>
            </a:xfrm>
            <a:prstGeom prst="rect">
              <a:avLst/>
            </a:prstGeom>
          </p:spPr>
        </p:pic>
      </p:grpSp>
      <p:grpSp>
        <p:nvGrpSpPr>
          <p:cNvPr id="24" name="Group 23"/>
          <p:cNvGrpSpPr/>
          <p:nvPr/>
        </p:nvGrpSpPr>
        <p:grpSpPr>
          <a:xfrm>
            <a:off x="6629034" y="5139740"/>
            <a:ext cx="2082299" cy="1127938"/>
            <a:chOff x="6761959" y="5242306"/>
            <a:chExt cx="2124053" cy="1150556"/>
          </a:xfrm>
        </p:grpSpPr>
        <p:pic>
          <p:nvPicPr>
            <p:cNvPr id="8" name="Picture 7"/>
            <p:cNvPicPr>
              <a:picLocks noChangeAspect="1"/>
            </p:cNvPicPr>
            <p:nvPr/>
          </p:nvPicPr>
          <p:blipFill rotWithShape="1">
            <a:blip r:embed="rId13" cstate="print">
              <a:extLst>
                <a:ext uri="{28A0092B-C50C-407E-A947-70E740481C1C}">
                  <a14:useLocalDpi xmlns:a14="http://schemas.microsoft.com/office/drawing/2010/main" val="0"/>
                </a:ext>
              </a:extLst>
            </a:blip>
            <a:srcRect b="69523"/>
            <a:stretch/>
          </p:blipFill>
          <p:spPr>
            <a:xfrm>
              <a:off x="6761959" y="5242306"/>
              <a:ext cx="2124053" cy="1150556"/>
            </a:xfrm>
            <a:prstGeom prst="rect">
              <a:avLst/>
            </a:prstGeom>
          </p:spPr>
        </p:pic>
        <p:pic>
          <p:nvPicPr>
            <p:cNvPr id="21" name="Picture 2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761959" y="5242307"/>
              <a:ext cx="2124053" cy="971400"/>
            </a:xfrm>
            <a:prstGeom prst="rect">
              <a:avLst/>
            </a:prstGeom>
          </p:spPr>
        </p:pic>
      </p:grpSp>
      <p:grpSp>
        <p:nvGrpSpPr>
          <p:cNvPr id="23" name="Group 22"/>
          <p:cNvGrpSpPr/>
          <p:nvPr/>
        </p:nvGrpSpPr>
        <p:grpSpPr>
          <a:xfrm>
            <a:off x="8898115" y="5139740"/>
            <a:ext cx="2015442" cy="1120586"/>
            <a:chOff x="9076540" y="5242306"/>
            <a:chExt cx="2055856" cy="1143056"/>
          </a:xfrm>
        </p:grpSpPr>
        <p:pic>
          <p:nvPicPr>
            <p:cNvPr id="9" name="Picture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076540" y="5242306"/>
              <a:ext cx="2055856" cy="1143056"/>
            </a:xfrm>
            <a:prstGeom prst="rect">
              <a:avLst/>
            </a:prstGeom>
          </p:spPr>
        </p:pic>
        <p:pic>
          <p:nvPicPr>
            <p:cNvPr id="22" name="Picture 2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084662" y="5250322"/>
              <a:ext cx="2047734" cy="936497"/>
            </a:xfrm>
            <a:prstGeom prst="rect">
              <a:avLst/>
            </a:prstGeom>
          </p:spPr>
        </p:pic>
      </p:grpSp>
    </p:spTree>
    <p:extLst>
      <p:ext uri="{BB962C8B-B14F-4D97-AF65-F5344CB8AC3E}">
        <p14:creationId xmlns:p14="http://schemas.microsoft.com/office/powerpoint/2010/main" val="392204025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6000" dirty="0" smtClean="0"/>
              <a:t>.NET Native</a:t>
            </a:r>
            <a:endParaRPr lang="en-US" sz="6000" dirty="0"/>
          </a:p>
        </p:txBody>
      </p:sp>
    </p:spTree>
    <p:extLst>
      <p:ext uri="{BB962C8B-B14F-4D97-AF65-F5344CB8AC3E}">
        <p14:creationId xmlns:p14="http://schemas.microsoft.com/office/powerpoint/2010/main" val="1121927744"/>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.NET Native</a:t>
            </a:r>
            <a:endParaRPr lang="en-US" dirty="0"/>
          </a:p>
        </p:txBody>
      </p:sp>
      <p:sp>
        <p:nvSpPr>
          <p:cNvPr id="3" name="Title 6"/>
          <p:cNvSpPr txBox="1">
            <a:spLocks/>
          </p:cNvSpPr>
          <p:nvPr/>
        </p:nvSpPr>
        <p:spPr>
          <a:xfrm>
            <a:off x="418643" y="1561448"/>
            <a:ext cx="9860672" cy="1792850"/>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nSpc>
                <a:spcPct val="100000"/>
              </a:lnSpc>
            </a:pPr>
            <a:r>
              <a:rPr lang="en-US" sz="3529" dirty="0" smtClean="0"/>
              <a:t>Native code compilation for managed languages</a:t>
            </a:r>
            <a:r>
              <a:rPr lang="en-US" sz="3529" dirty="0"/>
              <a:t/>
            </a:r>
            <a:br>
              <a:rPr lang="en-US" sz="3529" dirty="0"/>
            </a:br>
            <a:endParaRPr lang="en-US" sz="3529" dirty="0"/>
          </a:p>
          <a:p>
            <a:pPr>
              <a:lnSpc>
                <a:spcPct val="100000"/>
              </a:lnSpc>
            </a:pPr>
            <a:r>
              <a:rPr lang="en-US" sz="3529" dirty="0"/>
              <a:t>Provides converged developer experience for .NET across devices</a:t>
            </a:r>
            <a:br>
              <a:rPr lang="en-US" sz="3529" dirty="0"/>
            </a:br>
            <a:endParaRPr lang="en-US" sz="3529" dirty="0"/>
          </a:p>
          <a:p>
            <a:pPr>
              <a:lnSpc>
                <a:spcPct val="100000"/>
              </a:lnSpc>
            </a:pPr>
            <a:r>
              <a:rPr lang="en-US" sz="3529" dirty="0"/>
              <a:t>Uses lean runtime and VC++ optimizer for </a:t>
            </a:r>
            <a:r>
              <a:rPr lang="en-US" sz="3529" b="1" dirty="0"/>
              <a:t>fast code execution </a:t>
            </a:r>
            <a:r>
              <a:rPr lang="en-US" sz="3529" dirty="0"/>
              <a:t>and</a:t>
            </a:r>
            <a:r>
              <a:rPr lang="en-US" sz="3529" b="1" dirty="0"/>
              <a:t> reduced memory usage</a:t>
            </a:r>
          </a:p>
        </p:txBody>
      </p:sp>
    </p:spTree>
    <p:extLst>
      <p:ext uri="{BB962C8B-B14F-4D97-AF65-F5344CB8AC3E}">
        <p14:creationId xmlns:p14="http://schemas.microsoft.com/office/powerpoint/2010/main" val="401842367"/>
      </p:ext>
    </p:extLst>
  </p:cSld>
  <p:clrMapOvr>
    <a:masterClrMapping/>
  </p:clrMapOvr>
  <p:transition spd="slow">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t>
            </a:r>
            <a:r>
              <a:rPr lang="en-US" dirty="0" smtClean="0"/>
              <a:t>NET Native</a:t>
            </a:r>
            <a:endParaRPr lang="en-US" dirty="0"/>
          </a:p>
        </p:txBody>
      </p:sp>
      <p:sp>
        <p:nvSpPr>
          <p:cNvPr id="7" name="Text Placeholder 3"/>
          <p:cNvSpPr txBox="1">
            <a:spLocks/>
          </p:cNvSpPr>
          <p:nvPr/>
        </p:nvSpPr>
        <p:spPr>
          <a:xfrm>
            <a:off x="271245" y="2407552"/>
            <a:ext cx="3226867" cy="4450449"/>
          </a:xfrm>
          <a:prstGeom prst="rect">
            <a:avLst/>
          </a:prstGeom>
        </p:spPr>
        <p:txBody>
          <a:bodyPr vert="horz" wrap="square" lIns="182880" tIns="146304" rIns="182880" bIns="146304" rtlCol="0">
            <a:spAutoFit/>
          </a:bodyPr>
          <a:lstStyle>
            <a:lvl1pPr marL="0"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sz="2745" kern="1200" spc="0" baseline="0">
                <a:gradFill>
                  <a:gsLst>
                    <a:gs pos="1250">
                      <a:schemeClr val="accent1"/>
                    </a:gs>
                    <a:gs pos="99000">
                      <a:schemeClr val="accent1"/>
                    </a:gs>
                  </a:gsLst>
                  <a:lin ang="5400000" scaled="0"/>
                </a:gradFill>
                <a:latin typeface="+mn-lt"/>
                <a:ea typeface="+mn-ea"/>
                <a:cs typeface="+mn-cs"/>
              </a:defRPr>
            </a:lvl1pPr>
            <a:lvl2pPr marL="277880" marR="0" indent="-277880"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lang="en-US" sz="1961" kern="1200" spc="0" baseline="0" dirty="0" smtClean="0">
                <a:gradFill>
                  <a:gsLst>
                    <a:gs pos="1250">
                      <a:schemeClr val="tx2"/>
                    </a:gs>
                    <a:gs pos="100000">
                      <a:schemeClr val="tx2"/>
                    </a:gs>
                  </a:gsLst>
                  <a:lin ang="5400000" scaled="0"/>
                </a:gradFill>
                <a:latin typeface="+mn-lt"/>
                <a:ea typeface="+mn-ea"/>
                <a:cs typeface="+mn-cs"/>
              </a:defRPr>
            </a:lvl2pPr>
            <a:lvl3pPr marL="519904" marR="0" indent="-23306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961"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3pPr>
            <a:lvl4pPr marL="690217" marR="0" indent="-16135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4pPr>
            <a:lvl5pPr marL="860531" marR="0" indent="-17927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1500" dirty="0" smtClean="0"/>
              <a:t>60%</a:t>
            </a:r>
          </a:p>
          <a:p>
            <a:pPr defTabSz="914400">
              <a:lnSpc>
                <a:spcPct val="100000"/>
              </a:lnSpc>
              <a:spcBef>
                <a:spcPts val="0"/>
              </a:spcBef>
              <a:buSzTx/>
            </a:pPr>
            <a:r>
              <a:rPr lang="en-US" sz="2000" dirty="0" smtClean="0">
                <a:solidFill>
                  <a:srgbClr val="00BCF2"/>
                </a:solidFill>
              </a:rPr>
              <a:t>CPU savings from cold start</a:t>
            </a:r>
            <a:endParaRPr lang="en-US" sz="11500" dirty="0" smtClean="0">
              <a:solidFill>
                <a:srgbClr val="00BCF2"/>
              </a:solidFill>
            </a:endParaRPr>
          </a:p>
          <a:p>
            <a:endParaRPr lang="en-US" sz="11500" dirty="0" smtClean="0"/>
          </a:p>
        </p:txBody>
      </p:sp>
      <p:sp>
        <p:nvSpPr>
          <p:cNvPr id="8" name="Text Placeholder 3"/>
          <p:cNvSpPr txBox="1">
            <a:spLocks/>
          </p:cNvSpPr>
          <p:nvPr/>
        </p:nvSpPr>
        <p:spPr>
          <a:xfrm>
            <a:off x="4484573" y="2407551"/>
            <a:ext cx="3226867" cy="4450449"/>
          </a:xfrm>
          <a:prstGeom prst="rect">
            <a:avLst/>
          </a:prstGeom>
        </p:spPr>
        <p:txBody>
          <a:bodyPr vert="horz" wrap="square" lIns="182880" tIns="146304" rIns="182880" bIns="146304" rtlCol="0">
            <a:spAutoFit/>
          </a:bodyPr>
          <a:lstStyle>
            <a:lvl1pPr marL="0"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sz="2745" kern="1200" spc="0" baseline="0">
                <a:gradFill>
                  <a:gsLst>
                    <a:gs pos="1250">
                      <a:schemeClr val="accent1"/>
                    </a:gs>
                    <a:gs pos="99000">
                      <a:schemeClr val="accent1"/>
                    </a:gs>
                  </a:gsLst>
                  <a:lin ang="5400000" scaled="0"/>
                </a:gradFill>
                <a:latin typeface="+mn-lt"/>
                <a:ea typeface="+mn-ea"/>
                <a:cs typeface="+mn-cs"/>
              </a:defRPr>
            </a:lvl1pPr>
            <a:lvl2pPr marL="277880" marR="0" indent="-277880"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lang="en-US" sz="1961" kern="1200" spc="0" baseline="0" dirty="0" smtClean="0">
                <a:gradFill>
                  <a:gsLst>
                    <a:gs pos="1250">
                      <a:schemeClr val="tx2"/>
                    </a:gs>
                    <a:gs pos="100000">
                      <a:schemeClr val="tx2"/>
                    </a:gs>
                  </a:gsLst>
                  <a:lin ang="5400000" scaled="0"/>
                </a:gradFill>
                <a:latin typeface="+mn-lt"/>
                <a:ea typeface="+mn-ea"/>
                <a:cs typeface="+mn-cs"/>
              </a:defRPr>
            </a:lvl2pPr>
            <a:lvl3pPr marL="519904" marR="0" indent="-23306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961"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3pPr>
            <a:lvl4pPr marL="690217" marR="0" indent="-16135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4pPr>
            <a:lvl5pPr marL="860531" marR="0" indent="-17927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1500" dirty="0" smtClean="0"/>
              <a:t>40%</a:t>
            </a:r>
          </a:p>
          <a:p>
            <a:pPr lvl="0" defTabSz="914400">
              <a:lnSpc>
                <a:spcPct val="100000"/>
              </a:lnSpc>
              <a:spcBef>
                <a:spcPts val="0"/>
              </a:spcBef>
              <a:buSzTx/>
            </a:pPr>
            <a:r>
              <a:rPr lang="en-US" sz="2000" dirty="0">
                <a:solidFill>
                  <a:srgbClr val="00BCF2"/>
                </a:solidFill>
              </a:rPr>
              <a:t>CPU savings from </a:t>
            </a:r>
            <a:r>
              <a:rPr lang="en-US" sz="2000" dirty="0" smtClean="0">
                <a:solidFill>
                  <a:srgbClr val="00BCF2"/>
                </a:solidFill>
              </a:rPr>
              <a:t>warm start</a:t>
            </a:r>
            <a:endParaRPr lang="en-US" sz="11500" dirty="0">
              <a:solidFill>
                <a:srgbClr val="00BCF2"/>
              </a:solidFill>
            </a:endParaRPr>
          </a:p>
          <a:p>
            <a:endParaRPr lang="en-US" sz="11500" dirty="0" smtClean="0"/>
          </a:p>
        </p:txBody>
      </p:sp>
      <p:sp>
        <p:nvSpPr>
          <p:cNvPr id="9" name="Text Placeholder 3"/>
          <p:cNvSpPr txBox="1">
            <a:spLocks/>
          </p:cNvSpPr>
          <p:nvPr/>
        </p:nvSpPr>
        <p:spPr>
          <a:xfrm>
            <a:off x="8697901" y="2407550"/>
            <a:ext cx="3226867" cy="2503762"/>
          </a:xfrm>
          <a:prstGeom prst="rect">
            <a:avLst/>
          </a:prstGeom>
        </p:spPr>
        <p:txBody>
          <a:bodyPr vert="horz" wrap="square" lIns="182880" tIns="146304" rIns="182880" bIns="146304" rtlCol="0">
            <a:spAutoFit/>
          </a:bodyPr>
          <a:lstStyle>
            <a:lvl1pPr marL="0"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sz="2745" kern="1200" spc="0" baseline="0">
                <a:gradFill>
                  <a:gsLst>
                    <a:gs pos="1250">
                      <a:schemeClr val="accent1"/>
                    </a:gs>
                    <a:gs pos="99000">
                      <a:schemeClr val="accent1"/>
                    </a:gs>
                  </a:gsLst>
                  <a:lin ang="5400000" scaled="0"/>
                </a:gradFill>
                <a:latin typeface="+mn-lt"/>
                <a:ea typeface="+mn-ea"/>
                <a:cs typeface="+mn-cs"/>
              </a:defRPr>
            </a:lvl1pPr>
            <a:lvl2pPr marL="277880" marR="0" indent="-277880"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lang="en-US" sz="1961" kern="1200" spc="0" baseline="0" dirty="0" smtClean="0">
                <a:gradFill>
                  <a:gsLst>
                    <a:gs pos="1250">
                      <a:schemeClr val="tx2"/>
                    </a:gs>
                    <a:gs pos="100000">
                      <a:schemeClr val="tx2"/>
                    </a:gs>
                  </a:gsLst>
                  <a:lin ang="5400000" scaled="0"/>
                </a:gradFill>
                <a:latin typeface="+mn-lt"/>
                <a:ea typeface="+mn-ea"/>
                <a:cs typeface="+mn-cs"/>
              </a:defRPr>
            </a:lvl2pPr>
            <a:lvl3pPr marL="519904" marR="0" indent="-23306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961"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3pPr>
            <a:lvl4pPr marL="690217" marR="0" indent="-161350"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4pPr>
            <a:lvl5pPr marL="860531" marR="0" indent="-17927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1765" kern="1200" spc="0" baseline="0">
                <a:gradFill>
                  <a:gsLst>
                    <a:gs pos="1250">
                      <a:schemeClr val="tx2">
                        <a:lumMod val="60000"/>
                        <a:lumOff val="40000"/>
                      </a:schemeClr>
                    </a:gs>
                    <a:gs pos="100000">
                      <a:schemeClr val="tx2">
                        <a:lumMod val="60000"/>
                        <a:lumOff val="40000"/>
                      </a:schemeClr>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1500" dirty="0"/>
              <a:t>3</a:t>
            </a:r>
            <a:r>
              <a:rPr lang="en-US" sz="11500" dirty="0" smtClean="0"/>
              <a:t>0%</a:t>
            </a:r>
          </a:p>
          <a:p>
            <a:r>
              <a:rPr lang="en-US" sz="2000" dirty="0" smtClean="0"/>
              <a:t>Smaller memory footprint</a:t>
            </a:r>
            <a:endParaRPr lang="en-US" sz="11500" dirty="0" smtClean="0"/>
          </a:p>
        </p:txBody>
      </p:sp>
    </p:spTree>
    <p:extLst>
      <p:ext uri="{BB962C8B-B14F-4D97-AF65-F5344CB8AC3E}">
        <p14:creationId xmlns:p14="http://schemas.microsoft.com/office/powerpoint/2010/main" val="90412752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7200" dirty="0" smtClean="0"/>
              <a:t>Compile with .NET Native Demo</a:t>
            </a:r>
            <a:endParaRPr lang="en-US" sz="7200" dirty="0"/>
          </a:p>
        </p:txBody>
      </p:sp>
    </p:spTree>
    <p:extLst>
      <p:ext uri="{BB962C8B-B14F-4D97-AF65-F5344CB8AC3E}">
        <p14:creationId xmlns:p14="http://schemas.microsoft.com/office/powerpoint/2010/main" val="1081766103"/>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271245" y="1423774"/>
            <a:ext cx="11653523" cy="5332807"/>
          </a:xfrm>
        </p:spPr>
        <p:txBody>
          <a:bodyPr/>
          <a:lstStyle/>
          <a:p>
            <a:pPr>
              <a:spcBef>
                <a:spcPts val="1800"/>
              </a:spcBef>
            </a:pPr>
            <a:r>
              <a:rPr lang="en-US" dirty="0" smtClean="0"/>
              <a:t>We are listening</a:t>
            </a:r>
          </a:p>
          <a:p>
            <a:pPr>
              <a:spcBef>
                <a:spcPts val="1800"/>
              </a:spcBef>
            </a:pPr>
            <a:r>
              <a:rPr lang="en-US" dirty="0" smtClean="0"/>
              <a:t>XAML does the hard work for you and enables responsive design</a:t>
            </a:r>
          </a:p>
          <a:p>
            <a:pPr>
              <a:spcBef>
                <a:spcPts val="1800"/>
              </a:spcBef>
            </a:pPr>
            <a:r>
              <a:rPr lang="en-US" dirty="0" smtClean="0"/>
              <a:t>Microsoft is using the same XAML controls and APIs as you</a:t>
            </a:r>
          </a:p>
          <a:p>
            <a:pPr>
              <a:spcBef>
                <a:spcPts val="1800"/>
              </a:spcBef>
            </a:pPr>
            <a:r>
              <a:rPr lang="en-US" dirty="0" smtClean="0"/>
              <a:t>New Visual Studio features make it easy to create responsive and performant applications quickly</a:t>
            </a:r>
          </a:p>
          <a:p>
            <a:pPr>
              <a:spcBef>
                <a:spcPts val="1800"/>
              </a:spcBef>
            </a:pPr>
            <a:r>
              <a:rPr lang="en-US" dirty="0" smtClean="0"/>
              <a:t>Unified app model across all Window 10 devices</a:t>
            </a:r>
          </a:p>
          <a:p>
            <a:pPr>
              <a:spcBef>
                <a:spcPts val="1800"/>
              </a:spcBef>
            </a:pPr>
            <a:r>
              <a:rPr lang="en-US" dirty="0" smtClean="0"/>
              <a:t>Rich app to app communications</a:t>
            </a:r>
          </a:p>
          <a:p>
            <a:pPr>
              <a:spcBef>
                <a:spcPts val="1800"/>
              </a:spcBef>
            </a:pPr>
            <a:r>
              <a:rPr lang="en-US" dirty="0" smtClean="0"/>
              <a:t>Native code compilation and performance for managed languages</a:t>
            </a:r>
          </a:p>
          <a:p>
            <a:pPr>
              <a:spcBef>
                <a:spcPts val="1800"/>
              </a:spcBef>
            </a:pPr>
            <a:endParaRPr lang="en-US" dirty="0" smtClean="0"/>
          </a:p>
        </p:txBody>
      </p:sp>
    </p:spTree>
    <p:extLst>
      <p:ext uri="{BB962C8B-B14F-4D97-AF65-F5344CB8AC3E}">
        <p14:creationId xmlns:p14="http://schemas.microsoft.com/office/powerpoint/2010/main" val="171453113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830159"/>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&lt;XAML /&gt;</a:t>
            </a:r>
            <a:endParaRPr lang="en-US" dirty="0"/>
          </a:p>
        </p:txBody>
      </p:sp>
      <p:sp>
        <p:nvSpPr>
          <p:cNvPr id="5" name="Rectangle 4"/>
          <p:cNvSpPr/>
          <p:nvPr/>
        </p:nvSpPr>
        <p:spPr bwMode="auto">
          <a:xfrm>
            <a:off x="269240"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Windows 10 XAML ‘free’</a:t>
            </a:r>
          </a:p>
          <a:p>
            <a:pPr defTabSz="914102" fontAlgn="base">
              <a:lnSpc>
                <a:spcPct val="90000"/>
              </a:lnSpc>
              <a:spcBef>
                <a:spcPct val="0"/>
              </a:spcBef>
              <a:spcAft>
                <a:spcPts val="1176"/>
              </a:spcAft>
            </a:pPr>
            <a:endParaRPr lang="en-US" sz="1400" dirty="0" smtClean="0"/>
          </a:p>
          <a:p>
            <a:pPr lvl="0" defTabSz="932472" fontAlgn="base">
              <a:lnSpc>
                <a:spcPct val="90000"/>
              </a:lnSpc>
              <a:spcBef>
                <a:spcPct val="0"/>
              </a:spcBef>
              <a:spcAft>
                <a:spcPct val="0"/>
              </a:spcAft>
            </a:pPr>
            <a:r>
              <a:rPr lang="en-US" dirty="0" smtClean="0">
                <a:solidFill>
                  <a:srgbClr val="FFFFFF"/>
                </a:solidFill>
              </a:rPr>
              <a:t>Common scenarios are handled by the platform</a:t>
            </a:r>
          </a:p>
          <a:p>
            <a:pPr lvl="0" defTabSz="932472" fontAlgn="base">
              <a:lnSpc>
                <a:spcPct val="90000"/>
              </a:lnSpc>
              <a:spcBef>
                <a:spcPct val="0"/>
              </a:spcBef>
              <a:spcAft>
                <a:spcPct val="0"/>
              </a:spcAft>
            </a:pPr>
            <a:r>
              <a:rPr lang="en-US" dirty="0" smtClean="0">
                <a:solidFill>
                  <a:srgbClr val="FFFFFF"/>
                </a:solidFill>
                <a:ea typeface="Segoe UI" pitchFamily="34" charset="0"/>
                <a:cs typeface="Segoe UI" pitchFamily="34" charset="0"/>
              </a:rPr>
              <a:t>“</a:t>
            </a:r>
            <a:r>
              <a:rPr lang="en-US" dirty="0" err="1" smtClean="0">
                <a:solidFill>
                  <a:srgbClr val="FFFFFF"/>
                </a:solidFill>
                <a:ea typeface="Segoe UI" pitchFamily="34" charset="0"/>
                <a:cs typeface="Segoe UI" pitchFamily="34" charset="0"/>
              </a:rPr>
              <a:t>automagicaly</a:t>
            </a:r>
            <a:r>
              <a:rPr lang="en-US" dirty="0" smtClean="0">
                <a:solidFill>
                  <a:srgbClr val="FFFFFF"/>
                </a:soli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14102" fontAlgn="base">
              <a:lnSpc>
                <a:spcPct val="90000"/>
              </a:lnSpc>
              <a:spcBef>
                <a:spcPct val="0"/>
              </a:spcBef>
              <a:spcAft>
                <a:spcPts val="1176"/>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11"/>
          <p:cNvPicPr>
            <a:picLocks noChangeAspect="1"/>
          </p:cNvPicPr>
          <p:nvPr/>
        </p:nvPicPr>
        <p:blipFill rotWithShape="1">
          <a:blip r:embed="rId3"/>
          <a:srcRect r="21085"/>
          <a:stretch/>
        </p:blipFill>
        <p:spPr>
          <a:xfrm>
            <a:off x="3600312" y="969847"/>
            <a:ext cx="7951102" cy="4939674"/>
          </a:xfrm>
          <a:prstGeom prst="rect">
            <a:avLst/>
          </a:prstGeom>
        </p:spPr>
      </p:pic>
      <p:pic>
        <p:nvPicPr>
          <p:cNvPr id="13" name="Picture 12"/>
          <p:cNvPicPr>
            <a:picLocks noChangeAspect="1"/>
          </p:cNvPicPr>
          <p:nvPr/>
        </p:nvPicPr>
        <p:blipFill>
          <a:blip r:embed="rId4"/>
          <a:stretch>
            <a:fillRect/>
          </a:stretch>
        </p:blipFill>
        <p:spPr>
          <a:xfrm>
            <a:off x="3608092" y="969845"/>
            <a:ext cx="7021994" cy="4939674"/>
          </a:xfrm>
          <a:prstGeom prst="rect">
            <a:avLst/>
          </a:prstGeom>
        </p:spPr>
      </p:pic>
      <p:pic>
        <p:nvPicPr>
          <p:cNvPr id="18" name="Picture 17"/>
          <p:cNvPicPr>
            <a:picLocks noChangeAspect="1"/>
          </p:cNvPicPr>
          <p:nvPr/>
        </p:nvPicPr>
        <p:blipFill>
          <a:blip r:embed="rId5"/>
          <a:stretch>
            <a:fillRect/>
          </a:stretch>
        </p:blipFill>
        <p:spPr>
          <a:xfrm>
            <a:off x="3618317" y="969844"/>
            <a:ext cx="7021994" cy="4939674"/>
          </a:xfrm>
          <a:prstGeom prst="rect">
            <a:avLst/>
          </a:prstGeom>
        </p:spPr>
      </p:pic>
      <p:pic>
        <p:nvPicPr>
          <p:cNvPr id="19" name="Picture 18"/>
          <p:cNvPicPr>
            <a:picLocks noChangeAspect="1"/>
          </p:cNvPicPr>
          <p:nvPr/>
        </p:nvPicPr>
        <p:blipFill rotWithShape="1">
          <a:blip r:embed="rId3"/>
          <a:srcRect l="78916"/>
          <a:stretch/>
        </p:blipFill>
        <p:spPr>
          <a:xfrm>
            <a:off x="11551413" y="969846"/>
            <a:ext cx="2124340" cy="4939674"/>
          </a:xfrm>
          <a:prstGeom prst="rect">
            <a:avLst/>
          </a:prstGeom>
        </p:spPr>
      </p:pic>
      <p:sp>
        <p:nvSpPr>
          <p:cNvPr id="20" name="TextBox 19"/>
          <p:cNvSpPr txBox="1"/>
          <p:nvPr/>
        </p:nvSpPr>
        <p:spPr>
          <a:xfrm>
            <a:off x="3618317" y="6081699"/>
            <a:ext cx="10057435" cy="669832"/>
          </a:xfrm>
          <a:prstGeom prst="rect">
            <a:avLst/>
          </a:prstGeom>
          <a:noFill/>
        </p:spPr>
        <p:txBody>
          <a:bodyPr wrap="square" lIns="179285" tIns="143428" rIns="179285" bIns="143428" rtlCol="0">
            <a:spAutoFit/>
          </a:bodyPr>
          <a:lstStyle/>
          <a:p>
            <a:pPr>
              <a:lnSpc>
                <a:spcPct val="90000"/>
              </a:lnSpc>
              <a:spcAft>
                <a:spcPts val="588"/>
              </a:spcAft>
            </a:pPr>
            <a:r>
              <a:rPr lang="en-US" sz="2745" dirty="0">
                <a:gradFill>
                  <a:gsLst>
                    <a:gs pos="2917">
                      <a:srgbClr val="404040"/>
                    </a:gs>
                    <a:gs pos="30000">
                      <a:srgbClr val="404040"/>
                    </a:gs>
                  </a:gsLst>
                  <a:lin ang="5400000" scaled="0"/>
                </a:gradFill>
                <a:latin typeface="Segoe UI Light"/>
              </a:rPr>
              <a:t>Window gets resized, Pivot headers move</a:t>
            </a:r>
          </a:p>
        </p:txBody>
      </p:sp>
      <p:sp>
        <p:nvSpPr>
          <p:cNvPr id="21" name="TextBox 20"/>
          <p:cNvSpPr txBox="1"/>
          <p:nvPr/>
        </p:nvSpPr>
        <p:spPr>
          <a:xfrm>
            <a:off x="3627386" y="6081699"/>
            <a:ext cx="10057435" cy="669832"/>
          </a:xfrm>
          <a:prstGeom prst="rect">
            <a:avLst/>
          </a:prstGeom>
          <a:noFill/>
        </p:spPr>
        <p:txBody>
          <a:bodyPr wrap="square" lIns="179285" tIns="143428" rIns="179285" bIns="143428" rtlCol="0">
            <a:spAutoFit/>
          </a:bodyPr>
          <a:lstStyle/>
          <a:p>
            <a:pPr>
              <a:lnSpc>
                <a:spcPct val="90000"/>
              </a:lnSpc>
              <a:spcAft>
                <a:spcPts val="588"/>
              </a:spcAft>
            </a:pPr>
            <a:r>
              <a:rPr lang="en-US" sz="2745" dirty="0">
                <a:gradFill>
                  <a:gsLst>
                    <a:gs pos="2917">
                      <a:srgbClr val="404040"/>
                    </a:gs>
                    <a:gs pos="30000">
                      <a:srgbClr val="404040"/>
                    </a:gs>
                  </a:gsLst>
                  <a:lin ang="5400000" scaled="0"/>
                </a:gradFill>
                <a:latin typeface="Segoe UI Light"/>
              </a:rPr>
              <a:t>Mouse and Keyboard capable automatically</a:t>
            </a:r>
          </a:p>
        </p:txBody>
      </p:sp>
    </p:spTree>
    <p:extLst>
      <p:ext uri="{BB962C8B-B14F-4D97-AF65-F5344CB8AC3E}">
        <p14:creationId xmlns:p14="http://schemas.microsoft.com/office/powerpoint/2010/main" val="379803606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9167E-6 -3.7037E-7 L -0.17279 -3.7037E-7 " pathEditMode="relative" rAng="0" ptsTypes="AA">
                                      <p:cBhvr>
                                        <p:cTn id="6" dur="1000" fill="hold"/>
                                        <p:tgtEl>
                                          <p:spTgt spid="19"/>
                                        </p:tgtEl>
                                        <p:attrNameLst>
                                          <p:attrName>ppt_x</p:attrName>
                                          <p:attrName>ppt_y</p:attrName>
                                        </p:attrNameLst>
                                      </p:cBhvr>
                                      <p:rCtr x="-8646" y="0"/>
                                    </p:animMotion>
                                  </p:childTnLst>
                                </p:cTn>
                              </p:par>
                              <p:par>
                                <p:cTn id="7" presetID="10"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500"/>
                                        <p:tgtEl>
                                          <p:spTgt spid="1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xit" presetSubtype="0" fill="hold" nodeType="withEffect">
                                  <p:stCondLst>
                                    <p:cond delay="25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par>
                                <p:cTn id="16" presetID="10" presetClass="exit" presetSubtype="0" fill="hold" nodeType="withEffect">
                                  <p:stCondLst>
                                    <p:cond delay="25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xit" presetSubtype="0" fill="hold" grpId="1" nodeType="withEffect">
                                  <p:stCondLst>
                                    <p:cond delay="0"/>
                                  </p:stCondLst>
                                  <p:childTnLst>
                                    <p:animEffect transition="out" filter="fade">
                                      <p:cBhvr>
                                        <p:cTn id="25" dur="500"/>
                                        <p:tgtEl>
                                          <p:spTgt spid="20"/>
                                        </p:tgtEl>
                                      </p:cBhvr>
                                    </p:animEffect>
                                    <p:set>
                                      <p:cBhvr>
                                        <p:cTn id="26" dur="1" fill="hold">
                                          <p:stCondLst>
                                            <p:cond delay="499"/>
                                          </p:stCondLst>
                                        </p:cTn>
                                        <p:tgtEl>
                                          <p:spTgt spid="20"/>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&lt;XAML /&gt;</a:t>
            </a:r>
            <a:endParaRPr lang="en-US" dirty="0"/>
          </a:p>
        </p:txBody>
      </p:sp>
      <p:sp>
        <p:nvSpPr>
          <p:cNvPr id="5" name="Rectangle 4"/>
          <p:cNvSpPr/>
          <p:nvPr/>
        </p:nvSpPr>
        <p:spPr bwMode="auto">
          <a:xfrm>
            <a:off x="269240"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Windows 10 XAML ‘free’</a:t>
            </a:r>
          </a:p>
          <a:p>
            <a:pPr defTabSz="914102" fontAlgn="base">
              <a:lnSpc>
                <a:spcPct val="90000"/>
              </a:lnSpc>
              <a:spcBef>
                <a:spcPct val="0"/>
              </a:spcBef>
              <a:spcAft>
                <a:spcPts val="1176"/>
              </a:spcAft>
            </a:pPr>
            <a:endParaRPr lang="en-US" sz="1400" dirty="0" smtClean="0"/>
          </a:p>
          <a:p>
            <a:pPr lvl="0" defTabSz="932472" fontAlgn="base">
              <a:lnSpc>
                <a:spcPct val="90000"/>
              </a:lnSpc>
              <a:spcBef>
                <a:spcPct val="0"/>
              </a:spcBef>
              <a:spcAft>
                <a:spcPct val="0"/>
              </a:spcAft>
            </a:pPr>
            <a:r>
              <a:rPr lang="en-US" dirty="0" smtClean="0">
                <a:solidFill>
                  <a:srgbClr val="FFFFFF"/>
                </a:solidFill>
              </a:rPr>
              <a:t>Common scenarios are handled by the platform</a:t>
            </a:r>
          </a:p>
          <a:p>
            <a:pPr lvl="0" defTabSz="932472" fontAlgn="base">
              <a:lnSpc>
                <a:spcPct val="90000"/>
              </a:lnSpc>
              <a:spcBef>
                <a:spcPct val="0"/>
              </a:spcBef>
              <a:spcAft>
                <a:spcPct val="0"/>
              </a:spcAft>
            </a:pPr>
            <a:r>
              <a:rPr lang="en-US" dirty="0" smtClean="0">
                <a:solidFill>
                  <a:srgbClr val="FFFFFF"/>
                </a:solidFill>
                <a:ea typeface="Segoe UI" pitchFamily="34" charset="0"/>
                <a:cs typeface="Segoe UI" pitchFamily="34" charset="0"/>
              </a:rPr>
              <a:t>“</a:t>
            </a:r>
            <a:r>
              <a:rPr lang="en-US" dirty="0" err="1" smtClean="0">
                <a:solidFill>
                  <a:srgbClr val="FFFFFF"/>
                </a:solidFill>
                <a:ea typeface="Segoe UI" pitchFamily="34" charset="0"/>
                <a:cs typeface="Segoe UI" pitchFamily="34" charset="0"/>
              </a:rPr>
              <a:t>automagicaly</a:t>
            </a:r>
            <a:r>
              <a:rPr lang="en-US" dirty="0" smtClean="0">
                <a:solidFill>
                  <a:srgbClr val="FFFFFF"/>
                </a:soli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14102" fontAlgn="base">
              <a:lnSpc>
                <a:spcPct val="90000"/>
              </a:lnSpc>
              <a:spcBef>
                <a:spcPct val="0"/>
              </a:spcBef>
              <a:spcAft>
                <a:spcPts val="1176"/>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268928"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Responsive layout with new Controls</a:t>
            </a:r>
          </a:p>
          <a:p>
            <a:pPr lvl="0" defTabSz="932472" fontAlgn="base">
              <a:lnSpc>
                <a:spcPct val="90000"/>
              </a:lnSpc>
              <a:spcBef>
                <a:spcPct val="0"/>
              </a:spcBef>
              <a:spcAft>
                <a:spcPct val="0"/>
              </a:spcAft>
            </a:pPr>
            <a:r>
              <a:rPr lang="en-US" dirty="0" smtClean="0">
                <a:solidFill>
                  <a:srgbClr val="FFFFFF"/>
                </a:solidFill>
              </a:rPr>
              <a:t>Relative panel, Adaptive triggers,</a:t>
            </a:r>
          </a:p>
          <a:p>
            <a:pPr lvl="0"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xt Placeholder 1"/>
          <p:cNvSpPr txBox="1">
            <a:spLocks/>
          </p:cNvSpPr>
          <p:nvPr/>
        </p:nvSpPr>
        <p:spPr>
          <a:xfrm>
            <a:off x="2927053" y="1583786"/>
            <a:ext cx="11887200" cy="4524315"/>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sz="2000" dirty="0">
                <a:solidFill>
                  <a:srgbClr val="0000FF"/>
                </a:solidFill>
              </a:rPr>
              <a:t>&lt;</a:t>
            </a:r>
            <a:r>
              <a:rPr sz="2000" dirty="0" err="1">
                <a:solidFill>
                  <a:srgbClr val="A31515"/>
                </a:solidFill>
              </a:rPr>
              <a:t>VisualStateGroup</a:t>
            </a:r>
            <a:r>
              <a:rPr sz="2000" dirty="0">
                <a:solidFill>
                  <a:srgbClr val="A31515"/>
                </a:solidFill>
              </a:rPr>
              <a:t> </a:t>
            </a:r>
            <a:r>
              <a:rPr sz="2000" dirty="0">
                <a:solidFill>
                  <a:srgbClr val="FF0000"/>
                </a:solidFill>
              </a:rPr>
              <a:t>x</a:t>
            </a:r>
            <a:r>
              <a:rPr sz="2000" dirty="0">
                <a:solidFill>
                  <a:srgbClr val="0000FF"/>
                </a:solidFill>
              </a:rPr>
              <a:t>:</a:t>
            </a:r>
            <a:r>
              <a:rPr sz="2000" dirty="0">
                <a:solidFill>
                  <a:srgbClr val="FF0000"/>
                </a:solidFill>
              </a:rPr>
              <a:t>Name</a:t>
            </a:r>
            <a:r>
              <a:rPr sz="2000" dirty="0">
                <a:solidFill>
                  <a:srgbClr val="0000FF"/>
                </a:solidFill>
              </a:rPr>
              <a:t>="WindowSizeStates"&gt;</a:t>
            </a:r>
          </a:p>
          <a:p>
            <a:pPr marL="0" indent="0">
              <a:buFont typeface="Arial" pitchFamily="34" charset="0"/>
              <a:buNone/>
            </a:pPr>
            <a:r>
              <a:rPr sz="2000" dirty="0">
                <a:solidFill>
                  <a:srgbClr val="0000FF"/>
                </a:solidFill>
              </a:rPr>
              <a:t>	&lt;</a:t>
            </a:r>
            <a:r>
              <a:rPr sz="2000" dirty="0" err="1">
                <a:solidFill>
                  <a:srgbClr val="A31515"/>
                </a:solidFill>
              </a:rPr>
              <a:t>VisualState</a:t>
            </a:r>
            <a:r>
              <a:rPr sz="2000" dirty="0">
                <a:solidFill>
                  <a:srgbClr val="A31515"/>
                </a:solidFill>
              </a:rPr>
              <a:t> </a:t>
            </a:r>
            <a:r>
              <a:rPr sz="2000" dirty="0">
                <a:solidFill>
                  <a:srgbClr val="FF0000"/>
                </a:solidFill>
              </a:rPr>
              <a:t>x</a:t>
            </a:r>
            <a:r>
              <a:rPr sz="2000" dirty="0">
                <a:solidFill>
                  <a:srgbClr val="0000FF"/>
                </a:solidFill>
              </a:rPr>
              <a:t>:</a:t>
            </a:r>
            <a:r>
              <a:rPr sz="2000" dirty="0">
                <a:solidFill>
                  <a:srgbClr val="FF0000"/>
                </a:solidFill>
              </a:rPr>
              <a:t>Name</a:t>
            </a:r>
            <a:r>
              <a:rPr sz="2000" dirty="0">
                <a:solidFill>
                  <a:srgbClr val="0000FF"/>
                </a:solidFill>
              </a:rPr>
              <a:t>="WideState"&gt;</a:t>
            </a:r>
          </a:p>
          <a:p>
            <a:pPr marL="0" indent="0">
              <a:buFont typeface="Arial" pitchFamily="34" charset="0"/>
              <a:buNone/>
            </a:pPr>
            <a:r>
              <a:rPr sz="2000" dirty="0">
                <a:solidFill>
                  <a:srgbClr val="0000FF"/>
                </a:solidFill>
              </a:rPr>
              <a:t>		&lt;</a:t>
            </a:r>
            <a:r>
              <a:rPr sz="2000" dirty="0" err="1">
                <a:solidFill>
                  <a:srgbClr val="A31515"/>
                </a:solidFill>
              </a:rPr>
              <a:t>VisualState.StateTriggers</a:t>
            </a:r>
            <a:r>
              <a:rPr sz="2000" dirty="0">
                <a:solidFill>
                  <a:srgbClr val="0000FF"/>
                </a:solidFill>
              </a:rPr>
              <a:t>&gt;</a:t>
            </a:r>
            <a:endParaRPr sz="2000" dirty="0">
              <a:solidFill>
                <a:srgbClr val="107C10"/>
              </a:solidFill>
            </a:endParaRPr>
          </a:p>
          <a:p>
            <a:pPr marL="0" indent="0">
              <a:buFont typeface="Arial" pitchFamily="34" charset="0"/>
              <a:buNone/>
            </a:pPr>
            <a:r>
              <a:rPr sz="2000" dirty="0">
                <a:solidFill>
                  <a:srgbClr val="0000FF"/>
                </a:solidFill>
              </a:rPr>
              <a:t>			&lt;</a:t>
            </a:r>
            <a:r>
              <a:rPr sz="2000" dirty="0" err="1">
                <a:solidFill>
                  <a:srgbClr val="A31515"/>
                </a:solidFill>
              </a:rPr>
              <a:t>AdaptiveTrigger</a:t>
            </a:r>
            <a:r>
              <a:rPr sz="2000" dirty="0">
                <a:solidFill>
                  <a:srgbClr val="A31515"/>
                </a:solidFill>
              </a:rPr>
              <a:t> </a:t>
            </a:r>
            <a:r>
              <a:rPr sz="2000" dirty="0" err="1">
                <a:solidFill>
                  <a:srgbClr val="FF0000"/>
                </a:solidFill>
              </a:rPr>
              <a:t>MinWindowWidth</a:t>
            </a:r>
            <a:r>
              <a:rPr sz="2000" dirty="0">
                <a:solidFill>
                  <a:srgbClr val="0000FF"/>
                </a:solidFill>
              </a:rPr>
              <a:t>="720"</a:t>
            </a:r>
            <a:r>
              <a:rPr sz="2000" dirty="0">
                <a:gradFill>
                  <a:gsLst>
                    <a:gs pos="100000">
                      <a:srgbClr val="404040"/>
                    </a:gs>
                    <a:gs pos="0">
                      <a:srgbClr val="404040"/>
                    </a:gs>
                  </a:gsLst>
                  <a:lin ang="5400000" scaled="0"/>
                </a:gradFill>
              </a:rPr>
              <a:t> </a:t>
            </a:r>
            <a:r>
              <a:rPr sz="2000" dirty="0">
                <a:solidFill>
                  <a:srgbClr val="0000FF"/>
                </a:solidFill>
              </a:rPr>
              <a:t>/&gt;</a:t>
            </a:r>
          </a:p>
          <a:p>
            <a:pPr marL="0" indent="0">
              <a:buFont typeface="Arial" pitchFamily="34" charset="0"/>
              <a:buNone/>
            </a:pPr>
            <a:r>
              <a:rPr sz="2000" dirty="0">
                <a:solidFill>
                  <a:srgbClr val="0000FF"/>
                </a:solidFill>
              </a:rPr>
              <a:t>		&lt;/</a:t>
            </a:r>
            <a:r>
              <a:rPr sz="2000" dirty="0" err="1">
                <a:solidFill>
                  <a:srgbClr val="A31515"/>
                </a:solidFill>
              </a:rPr>
              <a:t>VisualState.StateTriggers</a:t>
            </a:r>
            <a:r>
              <a:rPr sz="2000" dirty="0">
                <a:solidFill>
                  <a:srgbClr val="0000FF"/>
                </a:solidFill>
              </a:rPr>
              <a:t>&gt;</a:t>
            </a:r>
          </a:p>
          <a:p>
            <a:pPr marL="0" indent="0">
              <a:buFont typeface="Arial" pitchFamily="34" charset="0"/>
              <a:buNone/>
            </a:pPr>
            <a:r>
              <a:rPr sz="2000" dirty="0">
                <a:solidFill>
                  <a:srgbClr val="0000FF"/>
                </a:solidFill>
              </a:rPr>
              <a:t>		&lt;</a:t>
            </a:r>
            <a:r>
              <a:rPr sz="2000" dirty="0" err="1">
                <a:solidFill>
                  <a:srgbClr val="A31515"/>
                </a:solidFill>
              </a:rPr>
              <a:t>VisualState.Setters</a:t>
            </a:r>
            <a:r>
              <a:rPr sz="2000" dirty="0">
                <a:solidFill>
                  <a:srgbClr val="0000FF"/>
                </a:solidFill>
              </a:rPr>
              <a:t>&gt;</a:t>
            </a:r>
          </a:p>
          <a:p>
            <a:pPr marL="0" indent="0">
              <a:buFont typeface="Arial" pitchFamily="34" charset="0"/>
              <a:buNone/>
            </a:pPr>
            <a:r>
              <a:rPr sz="2000" dirty="0">
                <a:solidFill>
                  <a:srgbClr val="0000FF"/>
                </a:solidFill>
              </a:rPr>
              <a:t>			&lt;</a:t>
            </a:r>
            <a:r>
              <a:rPr sz="2000" dirty="0">
                <a:solidFill>
                  <a:srgbClr val="A31515"/>
                </a:solidFill>
              </a:rPr>
              <a:t>Setter</a:t>
            </a:r>
            <a:r>
              <a:rPr sz="2000" dirty="0">
                <a:gradFill>
                  <a:gsLst>
                    <a:gs pos="100000">
                      <a:srgbClr val="404040"/>
                    </a:gs>
                    <a:gs pos="0">
                      <a:srgbClr val="404040"/>
                    </a:gs>
                  </a:gsLst>
                  <a:lin ang="5400000" scaled="0"/>
                </a:gradFill>
              </a:rPr>
              <a:t> </a:t>
            </a:r>
            <a:r>
              <a:rPr sz="2000" dirty="0">
                <a:solidFill>
                  <a:srgbClr val="FF0000"/>
                </a:solidFill>
              </a:rPr>
              <a:t>Target</a:t>
            </a:r>
            <a:r>
              <a:rPr sz="2000" dirty="0">
                <a:solidFill>
                  <a:srgbClr val="0000FF"/>
                </a:solidFill>
              </a:rPr>
              <a:t>="</a:t>
            </a:r>
            <a:r>
              <a:rPr sz="2000" dirty="0" err="1">
                <a:solidFill>
                  <a:srgbClr val="0000FF"/>
                </a:solidFill>
              </a:rPr>
              <a:t>MySplitView.IsPaneOpen</a:t>
            </a:r>
            <a:r>
              <a:rPr sz="2000" dirty="0">
                <a:solidFill>
                  <a:srgbClr val="0000FF"/>
                </a:solidFill>
              </a:rPr>
              <a:t>"</a:t>
            </a:r>
            <a:r>
              <a:rPr sz="2000" dirty="0">
                <a:gradFill>
                  <a:gsLst>
                    <a:gs pos="100000">
                      <a:srgbClr val="404040"/>
                    </a:gs>
                    <a:gs pos="0">
                      <a:srgbClr val="404040"/>
                    </a:gs>
                  </a:gsLst>
                  <a:lin ang="5400000" scaled="0"/>
                </a:gradFill>
              </a:rPr>
              <a:t> </a:t>
            </a:r>
            <a:endParaRPr sz="2000" dirty="0" smtClean="0">
              <a:gradFill>
                <a:gsLst>
                  <a:gs pos="100000">
                    <a:srgbClr val="404040"/>
                  </a:gs>
                  <a:gs pos="0">
                    <a:srgbClr val="404040"/>
                  </a:gs>
                </a:gsLst>
                <a:lin ang="5400000" scaled="0"/>
              </a:gradFill>
            </a:endParaRPr>
          </a:p>
          <a:p>
            <a:pPr marL="0" indent="0">
              <a:buFont typeface="Arial" pitchFamily="34" charset="0"/>
              <a:buNone/>
            </a:pPr>
            <a:r>
              <a:rPr lang="en-US" sz="2000" dirty="0">
                <a:gradFill>
                  <a:gsLst>
                    <a:gs pos="100000">
                      <a:srgbClr val="404040"/>
                    </a:gs>
                    <a:gs pos="0">
                      <a:srgbClr val="404040"/>
                    </a:gs>
                  </a:gsLst>
                  <a:lin ang="5400000" scaled="0"/>
                </a:gradFill>
              </a:rPr>
              <a:t>	</a:t>
            </a:r>
            <a:r>
              <a:rPr lang="en-US" sz="2000" dirty="0" smtClean="0">
                <a:gradFill>
                  <a:gsLst>
                    <a:gs pos="100000">
                      <a:srgbClr val="404040"/>
                    </a:gs>
                    <a:gs pos="0">
                      <a:srgbClr val="404040"/>
                    </a:gs>
                  </a:gsLst>
                  <a:lin ang="5400000" scaled="0"/>
                </a:gradFill>
              </a:rPr>
              <a:t>			  </a:t>
            </a:r>
            <a:r>
              <a:rPr sz="2000" dirty="0" smtClean="0">
                <a:solidFill>
                  <a:srgbClr val="FF0000"/>
                </a:solidFill>
              </a:rPr>
              <a:t>Value</a:t>
            </a:r>
            <a:r>
              <a:rPr sz="2000" dirty="0">
                <a:solidFill>
                  <a:srgbClr val="0000FF"/>
                </a:solidFill>
              </a:rPr>
              <a:t>="True"</a:t>
            </a:r>
            <a:r>
              <a:rPr sz="2000" dirty="0">
                <a:gradFill>
                  <a:gsLst>
                    <a:gs pos="100000">
                      <a:srgbClr val="404040"/>
                    </a:gs>
                    <a:gs pos="0">
                      <a:srgbClr val="404040"/>
                    </a:gs>
                  </a:gsLst>
                  <a:lin ang="5400000" scaled="0"/>
                </a:gradFill>
              </a:rPr>
              <a:t> </a:t>
            </a:r>
            <a:r>
              <a:rPr sz="2000" dirty="0">
                <a:solidFill>
                  <a:srgbClr val="0000FF"/>
                </a:solidFill>
              </a:rPr>
              <a:t>/&gt;</a:t>
            </a:r>
          </a:p>
          <a:p>
            <a:pPr marL="0" indent="0">
              <a:buFont typeface="Arial" pitchFamily="34" charset="0"/>
              <a:buNone/>
            </a:pPr>
            <a:r>
              <a:rPr sz="2000" dirty="0">
                <a:solidFill>
                  <a:srgbClr val="0000FF"/>
                </a:solidFill>
              </a:rPr>
              <a:t>			&lt;</a:t>
            </a:r>
            <a:r>
              <a:rPr sz="2000" dirty="0">
                <a:solidFill>
                  <a:srgbClr val="A31515"/>
                </a:solidFill>
              </a:rPr>
              <a:t>Setter</a:t>
            </a:r>
            <a:r>
              <a:rPr sz="2000" dirty="0">
                <a:gradFill>
                  <a:gsLst>
                    <a:gs pos="100000">
                      <a:srgbClr val="404040"/>
                    </a:gs>
                    <a:gs pos="0">
                      <a:srgbClr val="404040"/>
                    </a:gs>
                  </a:gsLst>
                  <a:lin ang="5400000" scaled="0"/>
                </a:gradFill>
              </a:rPr>
              <a:t> </a:t>
            </a:r>
            <a:r>
              <a:rPr sz="2000" dirty="0">
                <a:solidFill>
                  <a:srgbClr val="FF0000"/>
                </a:solidFill>
              </a:rPr>
              <a:t>Target</a:t>
            </a:r>
            <a:r>
              <a:rPr sz="2000" dirty="0">
                <a:solidFill>
                  <a:srgbClr val="0000FF"/>
                </a:solidFill>
              </a:rPr>
              <a:t>="</a:t>
            </a:r>
            <a:r>
              <a:rPr sz="2000" dirty="0" err="1">
                <a:solidFill>
                  <a:srgbClr val="0000FF"/>
                </a:solidFill>
              </a:rPr>
              <a:t>MySplitView.DisplayMode</a:t>
            </a:r>
            <a:r>
              <a:rPr sz="2000" dirty="0">
                <a:solidFill>
                  <a:srgbClr val="0000FF"/>
                </a:solidFill>
              </a:rPr>
              <a:t>"</a:t>
            </a:r>
            <a:r>
              <a:rPr sz="2000" dirty="0">
                <a:gradFill>
                  <a:gsLst>
                    <a:gs pos="100000">
                      <a:srgbClr val="404040"/>
                    </a:gs>
                    <a:gs pos="0">
                      <a:srgbClr val="404040"/>
                    </a:gs>
                  </a:gsLst>
                  <a:lin ang="5400000" scaled="0"/>
                </a:gradFill>
              </a:rPr>
              <a:t> </a:t>
            </a:r>
            <a:endParaRPr sz="2000" dirty="0" smtClean="0">
              <a:gradFill>
                <a:gsLst>
                  <a:gs pos="100000">
                    <a:srgbClr val="404040"/>
                  </a:gs>
                  <a:gs pos="0">
                    <a:srgbClr val="404040"/>
                  </a:gs>
                </a:gsLst>
                <a:lin ang="5400000" scaled="0"/>
              </a:gradFill>
            </a:endParaRPr>
          </a:p>
          <a:p>
            <a:pPr marL="0" indent="0">
              <a:buFont typeface="Arial" pitchFamily="34" charset="0"/>
              <a:buNone/>
            </a:pPr>
            <a:r>
              <a:rPr sz="2000" dirty="0" smtClean="0">
                <a:solidFill>
                  <a:srgbClr val="FF0000"/>
                </a:solidFill>
              </a:rPr>
              <a:t>				  Value</a:t>
            </a:r>
            <a:r>
              <a:rPr sz="2000" dirty="0">
                <a:solidFill>
                  <a:srgbClr val="0000FF"/>
                </a:solidFill>
              </a:rPr>
              <a:t>="Inline"</a:t>
            </a:r>
            <a:r>
              <a:rPr sz="2000" dirty="0">
                <a:gradFill>
                  <a:gsLst>
                    <a:gs pos="100000">
                      <a:srgbClr val="404040"/>
                    </a:gs>
                    <a:gs pos="0">
                      <a:srgbClr val="404040"/>
                    </a:gs>
                  </a:gsLst>
                  <a:lin ang="5400000" scaled="0"/>
                </a:gradFill>
              </a:rPr>
              <a:t> </a:t>
            </a:r>
            <a:r>
              <a:rPr sz="2000" dirty="0">
                <a:solidFill>
                  <a:srgbClr val="0000FF"/>
                </a:solidFill>
              </a:rPr>
              <a:t>/&gt;</a:t>
            </a:r>
          </a:p>
          <a:p>
            <a:pPr marL="0" indent="0">
              <a:buFont typeface="Arial" pitchFamily="34" charset="0"/>
              <a:buNone/>
            </a:pPr>
            <a:r>
              <a:rPr sz="2000" dirty="0">
                <a:solidFill>
                  <a:srgbClr val="0000FF"/>
                </a:solidFill>
              </a:rPr>
              <a:t>		&lt;/</a:t>
            </a:r>
            <a:r>
              <a:rPr sz="2000" dirty="0" err="1">
                <a:solidFill>
                  <a:srgbClr val="A31515"/>
                </a:solidFill>
              </a:rPr>
              <a:t>VisualState.Setters</a:t>
            </a:r>
            <a:r>
              <a:rPr sz="2000" dirty="0">
                <a:solidFill>
                  <a:srgbClr val="0000FF"/>
                </a:solidFill>
              </a:rPr>
              <a:t>&gt;</a:t>
            </a:r>
          </a:p>
          <a:p>
            <a:pPr marL="0" indent="0">
              <a:buFont typeface="Arial" pitchFamily="34" charset="0"/>
              <a:buNone/>
            </a:pPr>
            <a:r>
              <a:rPr sz="2000" dirty="0">
                <a:solidFill>
                  <a:srgbClr val="0000FF"/>
                </a:solidFill>
              </a:rPr>
              <a:t>	&lt;/</a:t>
            </a:r>
            <a:r>
              <a:rPr sz="2000" dirty="0" err="1">
                <a:solidFill>
                  <a:srgbClr val="A31515"/>
                </a:solidFill>
              </a:rPr>
              <a:t>VisualState</a:t>
            </a:r>
            <a:r>
              <a:rPr sz="2000" dirty="0">
                <a:solidFill>
                  <a:srgbClr val="0000FF"/>
                </a:solidFill>
              </a:rPr>
              <a:t>&gt;</a:t>
            </a:r>
          </a:p>
          <a:p>
            <a:pPr marL="0" indent="0">
              <a:buFont typeface="Arial" pitchFamily="34" charset="0"/>
              <a:buNone/>
            </a:pPr>
            <a:r>
              <a:rPr sz="2000" dirty="0">
                <a:solidFill>
                  <a:srgbClr val="0000FF"/>
                </a:solidFill>
              </a:rPr>
              <a:t>&lt;/</a:t>
            </a:r>
            <a:r>
              <a:rPr sz="2000" dirty="0" err="1">
                <a:solidFill>
                  <a:srgbClr val="A31515"/>
                </a:solidFill>
              </a:rPr>
              <a:t>VisualStateGroup</a:t>
            </a:r>
            <a:r>
              <a:rPr sz="2000" dirty="0">
                <a:solidFill>
                  <a:srgbClr val="0000FF"/>
                </a:solidFill>
              </a:rPr>
              <a:t>&gt;</a:t>
            </a:r>
          </a:p>
        </p:txBody>
      </p:sp>
      <p:sp>
        <p:nvSpPr>
          <p:cNvPr id="11" name="Rectangle 10"/>
          <p:cNvSpPr/>
          <p:nvPr/>
        </p:nvSpPr>
        <p:spPr bwMode="auto">
          <a:xfrm>
            <a:off x="4832052" y="2267998"/>
            <a:ext cx="6781800" cy="1066800"/>
          </a:xfrm>
          <a:prstGeom prst="rect">
            <a:avLst/>
          </a:prstGeom>
          <a:solidFill>
            <a:schemeClr val="tx1">
              <a:lumMod val="75000"/>
              <a:alpha val="10000"/>
            </a:schemeClr>
          </a:solidFill>
          <a:ln w="38100">
            <a:solidFill>
              <a:schemeClr val="tx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4832052" y="3334797"/>
            <a:ext cx="6781800" cy="1996327"/>
          </a:xfrm>
          <a:prstGeom prst="rect">
            <a:avLst/>
          </a:prstGeom>
          <a:solidFill>
            <a:schemeClr val="tx1">
              <a:lumMod val="75000"/>
              <a:alpha val="10000"/>
            </a:schemeClr>
          </a:solidFill>
          <a:ln w="38100">
            <a:solidFill>
              <a:schemeClr val="tx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Text Placeholder 1"/>
          <p:cNvSpPr txBox="1">
            <a:spLocks/>
          </p:cNvSpPr>
          <p:nvPr/>
        </p:nvSpPr>
        <p:spPr>
          <a:xfrm>
            <a:off x="1173192" y="1279086"/>
            <a:ext cx="11887200" cy="5133713"/>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sz="1600" dirty="0">
                <a:solidFill>
                  <a:srgbClr val="0000FF"/>
                </a:solidFill>
              </a:rPr>
              <a:t>&lt;</a:t>
            </a:r>
            <a:r>
              <a:rPr sz="1600" dirty="0" err="1">
                <a:solidFill>
                  <a:srgbClr val="A31515"/>
                </a:solidFill>
              </a:rPr>
              <a:t>VisualState</a:t>
            </a:r>
            <a:r>
              <a:rPr sz="1600" dirty="0">
                <a:gradFill>
                  <a:gsLst>
                    <a:gs pos="100000">
                      <a:srgbClr val="404040"/>
                    </a:gs>
                    <a:gs pos="0">
                      <a:srgbClr val="404040"/>
                    </a:gs>
                  </a:gsLst>
                  <a:lin ang="5400000" scaled="0"/>
                </a:gradFill>
              </a:rPr>
              <a:t> </a:t>
            </a:r>
            <a:r>
              <a:rPr sz="1600" dirty="0">
                <a:solidFill>
                  <a:srgbClr val="FF0000"/>
                </a:solidFill>
              </a:rPr>
              <a:t>x</a:t>
            </a:r>
            <a:r>
              <a:rPr sz="1600" dirty="0">
                <a:solidFill>
                  <a:srgbClr val="0000FF"/>
                </a:solidFill>
              </a:rPr>
              <a:t>:</a:t>
            </a:r>
            <a:r>
              <a:rPr sz="1600" dirty="0">
                <a:solidFill>
                  <a:srgbClr val="FF0000"/>
                </a:solidFill>
              </a:rPr>
              <a:t>Name</a:t>
            </a:r>
            <a:r>
              <a:rPr sz="1600" dirty="0">
                <a:solidFill>
                  <a:srgbClr val="0000FF"/>
                </a:solidFill>
              </a:rPr>
              <a:t>="Pressed"&gt;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a:solidFill>
                  <a:srgbClr val="A31515"/>
                </a:solidFill>
              </a:rPr>
              <a:t>Storyboard</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gradFill>
                  <a:gsLst>
                    <a:gs pos="100000">
                      <a:srgbClr val="404040"/>
                    </a:gs>
                    <a:gs pos="0">
                      <a:srgbClr val="404040"/>
                    </a:gs>
                  </a:gsLst>
                  <a:lin ang="5400000" scaled="0"/>
                </a:gradFill>
              </a:rPr>
              <a:t> </a:t>
            </a:r>
            <a:r>
              <a:rPr sz="1600" dirty="0" err="1">
                <a:solidFill>
                  <a:srgbClr val="FF0000"/>
                </a:solidFill>
              </a:rPr>
              <a:t>Storyboard.TargetName</a:t>
            </a:r>
            <a:r>
              <a:rPr sz="1600" dirty="0">
                <a:solidFill>
                  <a:srgbClr val="0000FF"/>
                </a:solidFill>
              </a:rPr>
              <a:t>="</a:t>
            </a:r>
            <a:r>
              <a:rPr sz="1600" dirty="0" err="1">
                <a:solidFill>
                  <a:srgbClr val="0000FF"/>
                </a:solidFill>
              </a:rPr>
              <a:t>RootGrid</a:t>
            </a:r>
            <a:r>
              <a:rPr sz="1600" dirty="0">
                <a:solidFill>
                  <a:srgbClr val="0000FF"/>
                </a:solidFill>
              </a:rPr>
              <a:t>"</a:t>
            </a:r>
          </a:p>
          <a:p>
            <a:pPr marL="0" indent="0">
              <a:buFont typeface="Arial" pitchFamily="34" charset="0"/>
              <a:buNone/>
            </a:pPr>
            <a:r>
              <a:rPr sz="1600" dirty="0">
                <a:gradFill>
                  <a:gsLst>
                    <a:gs pos="100000">
                      <a:srgbClr val="404040"/>
                    </a:gs>
                    <a:gs pos="0">
                      <a:srgbClr val="404040"/>
                    </a:gs>
                  </a:gsLst>
                  <a:lin ang="5400000" scaled="0"/>
                </a:gradFill>
              </a:rPr>
              <a:t>			</a:t>
            </a:r>
            <a:r>
              <a:rPr sz="1600" dirty="0" err="1">
                <a:solidFill>
                  <a:srgbClr val="FF0000"/>
                </a:solidFill>
              </a:rPr>
              <a:t>Storyboard.TargetProperty</a:t>
            </a:r>
            <a:r>
              <a:rPr sz="1600" dirty="0">
                <a:solidFill>
                  <a:srgbClr val="0000FF"/>
                </a:solidFill>
              </a:rPr>
              <a:t>="Background"&gt;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DiscreteObjectKeyFrame</a:t>
            </a:r>
            <a:r>
              <a:rPr sz="1600" dirty="0">
                <a:gradFill>
                  <a:gsLst>
                    <a:gs pos="100000">
                      <a:srgbClr val="404040"/>
                    </a:gs>
                    <a:gs pos="0">
                      <a:srgbClr val="404040"/>
                    </a:gs>
                  </a:gsLst>
                  <a:lin ang="5400000" scaled="0"/>
                </a:gradFill>
              </a:rPr>
              <a:t> </a:t>
            </a:r>
            <a:r>
              <a:rPr sz="1600" dirty="0" err="1">
                <a:solidFill>
                  <a:srgbClr val="FF0000"/>
                </a:solidFill>
              </a:rPr>
              <a:t>KeyTime</a:t>
            </a:r>
            <a:r>
              <a:rPr sz="1600" dirty="0">
                <a:solidFill>
                  <a:srgbClr val="0000FF"/>
                </a:solidFill>
              </a:rPr>
              <a:t>="0"</a:t>
            </a:r>
            <a:r>
              <a:rPr sz="1600" dirty="0">
                <a:gradFill>
                  <a:gsLst>
                    <a:gs pos="100000">
                      <a:srgbClr val="404040"/>
                    </a:gs>
                    <a:gs pos="0">
                      <a:srgbClr val="404040"/>
                    </a:gs>
                  </a:gsLst>
                  <a:lin ang="5400000" scaled="0"/>
                </a:gradFill>
              </a:rPr>
              <a:t> </a:t>
            </a:r>
            <a:r>
              <a:rPr sz="1600" dirty="0">
                <a:solidFill>
                  <a:srgbClr val="FF0000"/>
                </a:solidFill>
              </a:rPr>
              <a:t>Value</a:t>
            </a:r>
            <a:r>
              <a:rPr sz="1600" dirty="0">
                <a:solidFill>
                  <a:srgbClr val="0000FF"/>
                </a:solidFill>
              </a:rPr>
              <a:t>="{</a:t>
            </a:r>
            <a:r>
              <a:rPr sz="1600" dirty="0" err="1">
                <a:solidFill>
                  <a:srgbClr val="0000FF"/>
                </a:solidFill>
              </a:rPr>
              <a:t>ThemeResource</a:t>
            </a:r>
            <a:r>
              <a:rPr sz="1600" dirty="0">
                <a:solidFill>
                  <a:srgbClr val="0000FF"/>
                </a:solidFill>
              </a:rPr>
              <a:t> 								</a:t>
            </a:r>
            <a:r>
              <a:rPr sz="1600" dirty="0" err="1">
                <a:solidFill>
                  <a:srgbClr val="0000FF"/>
                </a:solidFill>
              </a:rPr>
              <a:t>SystemControlBackgroundBaseMediumLowBrush</a:t>
            </a:r>
            <a:r>
              <a:rPr sz="1600" dirty="0">
                <a:solidFill>
                  <a:srgbClr val="0000FF"/>
                </a:solidFill>
              </a:rPr>
              <a:t>}"</a:t>
            </a:r>
            <a:r>
              <a:rPr sz="1600" dirty="0">
                <a:gradFill>
                  <a:gsLst>
                    <a:gs pos="100000">
                      <a:srgbClr val="404040"/>
                    </a:gs>
                    <a:gs pos="0">
                      <a:srgbClr val="404040"/>
                    </a:gs>
                  </a:gsLst>
                  <a:lin ang="5400000" scaled="0"/>
                </a:gradFill>
              </a:rPr>
              <a:t> </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gradFill>
                  <a:gsLst>
                    <a:gs pos="100000">
                      <a:srgbClr val="404040"/>
                    </a:gs>
                    <a:gs pos="0">
                      <a:srgbClr val="404040"/>
                    </a:gs>
                  </a:gsLst>
                  <a:lin ang="5400000" scaled="0"/>
                </a:gradFill>
              </a:rPr>
              <a:t> </a:t>
            </a:r>
            <a:r>
              <a:rPr sz="1600" dirty="0" err="1">
                <a:solidFill>
                  <a:srgbClr val="FF0000"/>
                </a:solidFill>
              </a:rPr>
              <a:t>Storyboard.TargetName</a:t>
            </a:r>
            <a:r>
              <a:rPr sz="1600" dirty="0">
                <a:solidFill>
                  <a:srgbClr val="0000FF"/>
                </a:solidFill>
              </a:rPr>
              <a:t>="</a:t>
            </a:r>
            <a:r>
              <a:rPr sz="1600" dirty="0" err="1">
                <a:solidFill>
                  <a:srgbClr val="0000FF"/>
                </a:solidFill>
              </a:rPr>
              <a:t>ContentPresenter</a:t>
            </a:r>
            <a:r>
              <a:rPr sz="1600" dirty="0">
                <a:solidFill>
                  <a:srgbClr val="0000FF"/>
                </a:solidFill>
              </a:rPr>
              <a:t>"</a:t>
            </a:r>
          </a:p>
          <a:p>
            <a:pPr marL="0" indent="0">
              <a:buFont typeface="Arial" pitchFamily="34" charset="0"/>
              <a:buNone/>
            </a:pPr>
            <a:r>
              <a:rPr sz="1600" dirty="0">
                <a:gradFill>
                  <a:gsLst>
                    <a:gs pos="100000">
                      <a:srgbClr val="404040"/>
                    </a:gs>
                    <a:gs pos="0">
                      <a:srgbClr val="404040"/>
                    </a:gs>
                  </a:gsLst>
                  <a:lin ang="5400000" scaled="0"/>
                </a:gradFill>
              </a:rPr>
              <a:t>			</a:t>
            </a:r>
            <a:r>
              <a:rPr sz="1600" dirty="0" err="1">
                <a:solidFill>
                  <a:srgbClr val="FF0000"/>
                </a:solidFill>
              </a:rPr>
              <a:t>Storyboard.TargetProperty</a:t>
            </a:r>
            <a:r>
              <a:rPr sz="1600" dirty="0">
                <a:solidFill>
                  <a:srgbClr val="0000FF"/>
                </a:solidFill>
              </a:rPr>
              <a:t>="</a:t>
            </a:r>
            <a:r>
              <a:rPr sz="1600" dirty="0" err="1">
                <a:solidFill>
                  <a:srgbClr val="0000FF"/>
                </a:solidFill>
              </a:rPr>
              <a:t>BorderBrush</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&lt;</a:t>
            </a:r>
            <a:r>
              <a:rPr sz="1600" dirty="0" err="1">
                <a:solidFill>
                  <a:srgbClr val="A31515"/>
                </a:solidFill>
              </a:rPr>
              <a:t>DiscreteObjectKeyFrame</a:t>
            </a:r>
            <a:r>
              <a:rPr sz="1600" dirty="0">
                <a:gradFill>
                  <a:gsLst>
                    <a:gs pos="100000">
                      <a:srgbClr val="404040"/>
                    </a:gs>
                    <a:gs pos="0">
                      <a:srgbClr val="404040"/>
                    </a:gs>
                  </a:gsLst>
                  <a:lin ang="5400000" scaled="0"/>
                </a:gradFill>
              </a:rPr>
              <a:t> </a:t>
            </a:r>
            <a:r>
              <a:rPr sz="1600" dirty="0" err="1">
                <a:solidFill>
                  <a:srgbClr val="FF0000"/>
                </a:solidFill>
              </a:rPr>
              <a:t>KeyTime</a:t>
            </a:r>
            <a:r>
              <a:rPr sz="1600" dirty="0">
                <a:solidFill>
                  <a:srgbClr val="0000FF"/>
                </a:solidFill>
              </a:rPr>
              <a:t>="0"</a:t>
            </a:r>
            <a:r>
              <a:rPr sz="1600" dirty="0">
                <a:gradFill>
                  <a:gsLst>
                    <a:gs pos="100000">
                      <a:srgbClr val="404040"/>
                    </a:gs>
                    <a:gs pos="0">
                      <a:srgbClr val="404040"/>
                    </a:gs>
                  </a:gsLst>
                  <a:lin ang="5400000" scaled="0"/>
                </a:gradFill>
              </a:rPr>
              <a:t> </a:t>
            </a:r>
            <a:r>
              <a:rPr sz="1600" dirty="0">
                <a:solidFill>
                  <a:srgbClr val="FF0000"/>
                </a:solidFill>
              </a:rPr>
              <a:t>Value</a:t>
            </a:r>
            <a:r>
              <a:rPr sz="1600" dirty="0">
                <a:solidFill>
                  <a:srgbClr val="0000FF"/>
                </a:solidFill>
              </a:rPr>
              <a:t>="{</a:t>
            </a:r>
            <a:r>
              <a:rPr sz="1600" dirty="0" err="1">
                <a:solidFill>
                  <a:srgbClr val="0000FF"/>
                </a:solidFill>
              </a:rPr>
              <a:t>ThemeResource</a:t>
            </a:r>
            <a:r>
              <a:rPr sz="1600" dirty="0">
                <a:solidFill>
                  <a:srgbClr val="0000FF"/>
                </a:solidFill>
              </a:rPr>
              <a:t> 									</a:t>
            </a:r>
            <a:r>
              <a:rPr sz="1600" dirty="0" err="1">
                <a:solidFill>
                  <a:srgbClr val="0000FF"/>
                </a:solidFill>
              </a:rPr>
              <a:t>SystemControlHighlightTransparentBrush</a:t>
            </a:r>
            <a:r>
              <a:rPr sz="1600" dirty="0">
                <a:solidFill>
                  <a:srgbClr val="0000FF"/>
                </a:solidFill>
              </a:rPr>
              <a:t>}"</a:t>
            </a:r>
            <a:r>
              <a:rPr sz="1600" dirty="0">
                <a:gradFill>
                  <a:gsLst>
                    <a:gs pos="100000">
                      <a:srgbClr val="404040"/>
                    </a:gs>
                    <a:gs pos="0">
                      <a:srgbClr val="404040"/>
                    </a:gs>
                  </a:gsLst>
                  <a:lin ang="5400000" scaled="0"/>
                </a:gradFill>
              </a:rPr>
              <a:t> </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gradFill>
                  <a:gsLst>
                    <a:gs pos="100000">
                      <a:srgbClr val="404040"/>
                    </a:gs>
                    <a:gs pos="0">
                      <a:srgbClr val="404040"/>
                    </a:gs>
                  </a:gsLst>
                  <a:lin ang="5400000" scaled="0"/>
                </a:gradFill>
              </a:rPr>
              <a:t> </a:t>
            </a:r>
            <a:r>
              <a:rPr sz="1600" dirty="0" err="1">
                <a:solidFill>
                  <a:srgbClr val="FF0000"/>
                </a:solidFill>
              </a:rPr>
              <a:t>Storyboard.TargetName</a:t>
            </a:r>
            <a:r>
              <a:rPr sz="1600" dirty="0">
                <a:solidFill>
                  <a:srgbClr val="0000FF"/>
                </a:solidFill>
              </a:rPr>
              <a:t>="</a:t>
            </a:r>
            <a:r>
              <a:rPr sz="1600" dirty="0" err="1">
                <a:solidFill>
                  <a:srgbClr val="0000FF"/>
                </a:solidFill>
              </a:rPr>
              <a:t>ContentPresenter</a:t>
            </a:r>
            <a:r>
              <a:rPr sz="1600" dirty="0">
                <a:solidFill>
                  <a:srgbClr val="0000FF"/>
                </a:solidFill>
              </a:rPr>
              <a:t>"</a:t>
            </a:r>
          </a:p>
          <a:p>
            <a:pPr marL="0" indent="0">
              <a:buFont typeface="Arial" pitchFamily="34" charset="0"/>
              <a:buNone/>
            </a:pPr>
            <a:r>
              <a:rPr sz="1600" dirty="0">
                <a:gradFill>
                  <a:gsLst>
                    <a:gs pos="100000">
                      <a:srgbClr val="404040"/>
                    </a:gs>
                    <a:gs pos="0">
                      <a:srgbClr val="404040"/>
                    </a:gs>
                  </a:gsLst>
                  <a:lin ang="5400000" scaled="0"/>
                </a:gradFill>
              </a:rPr>
              <a:t>			</a:t>
            </a:r>
            <a:r>
              <a:rPr sz="1600" dirty="0" err="1">
                <a:solidFill>
                  <a:srgbClr val="FF0000"/>
                </a:solidFill>
              </a:rPr>
              <a:t>Storyboard.TargetProperty</a:t>
            </a:r>
            <a:r>
              <a:rPr sz="1600" dirty="0">
                <a:solidFill>
                  <a:srgbClr val="0000FF"/>
                </a:solidFill>
              </a:rPr>
              <a:t>="Foreground"&gt;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DiscreteObjectKeyFrame</a:t>
            </a:r>
            <a:r>
              <a:rPr sz="1600" dirty="0">
                <a:gradFill>
                  <a:gsLst>
                    <a:gs pos="100000">
                      <a:srgbClr val="404040"/>
                    </a:gs>
                    <a:gs pos="0">
                      <a:srgbClr val="404040"/>
                    </a:gs>
                  </a:gsLst>
                  <a:lin ang="5400000" scaled="0"/>
                </a:gradFill>
              </a:rPr>
              <a:t> </a:t>
            </a:r>
            <a:r>
              <a:rPr sz="1600" dirty="0" err="1">
                <a:solidFill>
                  <a:srgbClr val="FF0000"/>
                </a:solidFill>
              </a:rPr>
              <a:t>KeyTime</a:t>
            </a:r>
            <a:r>
              <a:rPr sz="1600" dirty="0">
                <a:solidFill>
                  <a:srgbClr val="0000FF"/>
                </a:solidFill>
              </a:rPr>
              <a:t>="0"</a:t>
            </a:r>
            <a:r>
              <a:rPr sz="1600" dirty="0">
                <a:gradFill>
                  <a:gsLst>
                    <a:gs pos="100000">
                      <a:srgbClr val="404040"/>
                    </a:gs>
                    <a:gs pos="0">
                      <a:srgbClr val="404040"/>
                    </a:gs>
                  </a:gsLst>
                  <a:lin ang="5400000" scaled="0"/>
                </a:gradFill>
              </a:rPr>
              <a:t> </a:t>
            </a:r>
            <a:r>
              <a:rPr sz="1600" dirty="0">
                <a:solidFill>
                  <a:srgbClr val="FF0000"/>
                </a:solidFill>
              </a:rPr>
              <a:t>Value</a:t>
            </a:r>
            <a:r>
              <a:rPr sz="1600" dirty="0">
                <a:solidFill>
                  <a:srgbClr val="0000FF"/>
                </a:solidFill>
              </a:rPr>
              <a:t>="{</a:t>
            </a:r>
            <a:r>
              <a:rPr sz="1600" dirty="0" err="1">
                <a:solidFill>
                  <a:srgbClr val="0000FF"/>
                </a:solidFill>
              </a:rPr>
              <a:t>ThemeResource</a:t>
            </a:r>
            <a:r>
              <a:rPr sz="1600" dirty="0">
                <a:solidFill>
                  <a:srgbClr val="0000FF"/>
                </a:solidFill>
              </a:rPr>
              <a:t> 									</a:t>
            </a:r>
            <a:r>
              <a:rPr sz="1600" dirty="0" err="1">
                <a:solidFill>
                  <a:srgbClr val="0000FF"/>
                </a:solidFill>
              </a:rPr>
              <a:t>SystemControlHighlightBaseHighBrush</a:t>
            </a:r>
            <a:r>
              <a:rPr sz="1600" dirty="0">
                <a:solidFill>
                  <a:srgbClr val="0000FF"/>
                </a:solidFill>
              </a:rPr>
              <a:t>}"</a:t>
            </a:r>
            <a:r>
              <a:rPr sz="1600" dirty="0">
                <a:gradFill>
                  <a:gsLst>
                    <a:gs pos="100000">
                      <a:srgbClr val="404040"/>
                    </a:gs>
                    <a:gs pos="0">
                      <a:srgbClr val="404040"/>
                    </a:gs>
                  </a:gsLst>
                  <a:lin ang="5400000" scaled="0"/>
                </a:gradFill>
              </a:rPr>
              <a:t> </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err="1">
                <a:solidFill>
                  <a:srgbClr val="A31515"/>
                </a:solidFill>
              </a:rPr>
              <a:t>ObjectAnimationUsingKeyFrames</a:t>
            </a:r>
            <a:r>
              <a:rPr sz="1600" dirty="0">
                <a:solidFill>
                  <a:srgbClr val="0000FF"/>
                </a:solidFill>
              </a:rPr>
              <a:t>&gt;</a:t>
            </a:r>
          </a:p>
          <a:p>
            <a:pPr marL="0" indent="0">
              <a:buFont typeface="Arial" pitchFamily="34" charset="0"/>
              <a:buNone/>
            </a:pPr>
            <a:r>
              <a:rPr sz="1600" dirty="0">
                <a:gradFill>
                  <a:gsLst>
                    <a:gs pos="100000">
                      <a:srgbClr val="404040"/>
                    </a:gs>
                    <a:gs pos="0">
                      <a:srgbClr val="404040"/>
                    </a:gs>
                  </a:gsLst>
                  <a:lin ang="5400000" scaled="0"/>
                </a:gradFill>
              </a:rPr>
              <a:t>	</a:t>
            </a:r>
            <a:r>
              <a:rPr sz="1600" dirty="0">
                <a:solidFill>
                  <a:srgbClr val="0000FF"/>
                </a:solidFill>
              </a:rPr>
              <a:t>&lt;/</a:t>
            </a:r>
            <a:r>
              <a:rPr sz="1600" dirty="0">
                <a:solidFill>
                  <a:srgbClr val="A31515"/>
                </a:solidFill>
              </a:rPr>
              <a:t>Storyboard</a:t>
            </a:r>
            <a:r>
              <a:rPr sz="1600" dirty="0">
                <a:solidFill>
                  <a:srgbClr val="0000FF"/>
                </a:solidFill>
              </a:rPr>
              <a:t>&gt;</a:t>
            </a:r>
          </a:p>
          <a:p>
            <a:pPr marL="0" indent="0">
              <a:buFont typeface="Arial" pitchFamily="34" charset="0"/>
              <a:buNone/>
            </a:pPr>
            <a:r>
              <a:rPr sz="1600" dirty="0">
                <a:solidFill>
                  <a:srgbClr val="0000FF"/>
                </a:solidFill>
              </a:rPr>
              <a:t>&lt;/</a:t>
            </a:r>
            <a:r>
              <a:rPr sz="1600" dirty="0" err="1">
                <a:solidFill>
                  <a:srgbClr val="A31515"/>
                </a:solidFill>
              </a:rPr>
              <a:t>VisualState</a:t>
            </a:r>
            <a:r>
              <a:rPr sz="1600" dirty="0">
                <a:solidFill>
                  <a:srgbClr val="0000FF"/>
                </a:solidFill>
              </a:rPr>
              <a:t>&gt;</a:t>
            </a:r>
          </a:p>
        </p:txBody>
      </p:sp>
    </p:spTree>
    <p:extLst>
      <p:ext uri="{BB962C8B-B14F-4D97-AF65-F5344CB8AC3E}">
        <p14:creationId xmlns:p14="http://schemas.microsoft.com/office/powerpoint/2010/main" val="15093174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xit" presetSubtype="0" fill="hold" grpId="1" nodeType="withEffect">
                                  <p:stCondLst>
                                    <p:cond delay="0"/>
                                  </p:stCondLst>
                                  <p:childTnLst>
                                    <p:animEffect transition="out" filter="fade">
                                      <p:cBhvr>
                                        <p:cTn id="22" dur="500"/>
                                        <p:tgtEl>
                                          <p:spTgt spid="11"/>
                                        </p:tgtEl>
                                      </p:cBhvr>
                                    </p:animEffect>
                                    <p:set>
                                      <p:cBhvr>
                                        <p:cTn id="23"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1137279" y="982177"/>
            <a:ext cx="11887200" cy="4893647"/>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00000">
                      <a:schemeClr val="tx1"/>
                    </a:gs>
                    <a:gs pos="0">
                      <a:schemeClr val="tx1"/>
                    </a:gs>
                  </a:gsLst>
                  <a:lin ang="5400000" scaled="0"/>
                </a:gradFill>
                <a:latin typeface="Consolas" pitchFamily="49" charset="0"/>
                <a:ea typeface="+mn-ea"/>
                <a:cs typeface="Consolas" pitchFamily="49"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endPar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VisualStateGroup</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x</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Name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="InputTypeStates"&gt;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endPar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VisualState.StateTriggers</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triggers</a:t>
            </a:r>
            <a:r>
              <a:rPr kumimoji="0" lang="en-US" sz="1800" b="0" i="0" u="none" strike="noStrike" kern="1200" cap="none" spc="0" normalizeH="0" baseline="0" noProof="0" dirty="0" err="1"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InputTypeTrigger</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TargetElement</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x</a:t>
            </a:r>
            <a:r>
              <a:rPr kumimoji="0" lang="en-US" sz="1800" b="0" i="0" u="none" strike="noStrike" kern="1200" cap="none" spc="0" normalizeH="0" baseline="0" noProof="0" dirty="0" err="1"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Bind</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ActivityList</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PointerType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="Touch" /&gt;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triggers</a:t>
            </a:r>
            <a:r>
              <a:rPr kumimoji="0" lang="en-US" sz="1800" b="0" i="0" u="none" strike="noStrike" kern="1200" cap="none" spc="0" normalizeH="0" baseline="0" noProof="0" dirty="0" err="1"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InputTypeTrigger</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TargetElement</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x</a:t>
            </a:r>
            <a:r>
              <a:rPr kumimoji="0" lang="en-US" sz="1800" b="0" i="0" u="none" strike="noStrike" kern="1200" cap="none" spc="0" normalizeH="0" baseline="0" noProof="0" dirty="0" err="1"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Bind</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ActivityList</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a:t>
            </a:r>
            <a:r>
              <a:rPr kumimoji="0" lang="en-US" sz="1800" b="0" i="0" u="none" strike="noStrike" kern="1200" cap="none" spc="0" normalizeH="0" baseline="0" noProof="0" dirty="0" err="1" smtClean="0">
                <a:ln>
                  <a:noFill/>
                </a:ln>
                <a:solidFill>
                  <a:srgbClr val="FF0000"/>
                </a:solidFill>
                <a:effectLst/>
                <a:highlight>
                  <a:srgbClr val="FFFFFF"/>
                </a:highlight>
                <a:uLnTx/>
                <a:uFillTx/>
                <a:latin typeface="Consolas" pitchFamily="49" charset="0"/>
                <a:ea typeface="+mn-ea"/>
                <a:cs typeface="Consolas" pitchFamily="49" charset="0"/>
              </a:rPr>
              <a:t>PointerType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="Pen" /&gt;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VisualState.StateTriggers</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VisualState.Setters</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smtClean="0">
                <a:ln>
                  <a:noFill/>
                </a:ln>
                <a:solidFill>
                  <a:srgbClr val="A31515"/>
                </a:solidFill>
                <a:effectLst/>
                <a:highlight>
                  <a:srgbClr val="FFFFFF"/>
                </a:highlight>
                <a:uLnTx/>
                <a:uFillTx/>
                <a:latin typeface="Consolas" pitchFamily="49" charset="0"/>
                <a:ea typeface="+mn-ea"/>
                <a:cs typeface="Consolas" pitchFamily="49" charset="0"/>
              </a:rPr>
              <a:t>Setter</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Target</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err="1" smtClean="0">
                <a:ln>
                  <a:noFill/>
                </a:ln>
                <a:solidFill>
                  <a:srgbClr val="0000FF"/>
                </a:solidFill>
                <a:effectLst/>
                <a:highlight>
                  <a:srgbClr val="FFFFFF"/>
                </a:highlight>
                <a:uLnTx/>
                <a:uFillTx/>
                <a:latin typeface="Consolas" pitchFamily="49" charset="0"/>
                <a:ea typeface="+mn-ea"/>
                <a:cs typeface="Consolas" pitchFamily="49" charset="0"/>
              </a:rPr>
              <a:t>GoToTopButton.Visibility</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a:t>
            </a:r>
            <a:r>
              <a:rPr kumimoji="0" lang="en-US" sz="1800" b="0" i="0" u="none" strike="noStrike" kern="1200" cap="none" spc="0" normalizeH="0" baseline="0" noProof="0" dirty="0" smtClean="0">
                <a:ln>
                  <a:noFill/>
                </a:ln>
                <a:solidFill>
                  <a:srgbClr val="FF0000"/>
                </a:solidFill>
                <a:effectLst/>
                <a:highlight>
                  <a:srgbClr val="FFFFFF"/>
                </a:highlight>
                <a:uLnTx/>
                <a:uFillTx/>
                <a:latin typeface="Consolas" pitchFamily="49" charset="0"/>
                <a:ea typeface="+mn-ea"/>
                <a:cs typeface="Consolas" pitchFamily="49" charset="0"/>
              </a:rPr>
              <a:t> Value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="Visible" /&gt;</a:t>
            </a:r>
            <a:endParaRPr kumimoji="0" lang="en-US" sz="1800" b="0" i="0" u="none" strike="noStrike" kern="1200" cap="none" spc="0" normalizeH="0" baseline="0" noProof="0" dirty="0" smtClean="0">
              <a:ln>
                <a:noFill/>
              </a:ln>
              <a:solidFill>
                <a:srgbClr val="000000"/>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VisualState.Setters</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endPar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endParaRP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	&lt;/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p>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&lt;/</a:t>
            </a:r>
            <a:r>
              <a:rPr kumimoji="0" lang="en-US" sz="1800" b="0" i="0" u="none" strike="noStrike" kern="1200" cap="none" spc="0" normalizeH="0" baseline="0" noProof="0" dirty="0" err="1" smtClean="0">
                <a:ln>
                  <a:noFill/>
                </a:ln>
                <a:solidFill>
                  <a:srgbClr val="A31515"/>
                </a:solidFill>
                <a:effectLst/>
                <a:highlight>
                  <a:srgbClr val="FFFFFF"/>
                </a:highlight>
                <a:uLnTx/>
                <a:uFillTx/>
                <a:latin typeface="Consolas" pitchFamily="49" charset="0"/>
                <a:ea typeface="+mn-ea"/>
                <a:cs typeface="Consolas" pitchFamily="49" charset="0"/>
              </a:rPr>
              <a:t>VisualStateGroup</a:t>
            </a:r>
            <a:r>
              <a:rPr kumimoji="0" lang="en-US" sz="1800" b="0" i="0" u="none" strike="noStrike" kern="1200" cap="none" spc="0" normalizeH="0" baseline="0" noProof="0" dirty="0" smtClean="0">
                <a:ln>
                  <a:noFill/>
                </a:ln>
                <a:solidFill>
                  <a:srgbClr val="0000FF"/>
                </a:solidFill>
                <a:effectLst/>
                <a:highlight>
                  <a:srgbClr val="FFFFFF"/>
                </a:highlight>
                <a:uLnTx/>
                <a:uFillTx/>
                <a:latin typeface="Consolas" pitchFamily="49" charset="0"/>
                <a:ea typeface="+mn-ea"/>
                <a:cs typeface="Consolas" pitchFamily="49" charset="0"/>
              </a:rPr>
              <a:t>&gt;</a:t>
            </a:r>
            <a:endParaRPr kumimoji="0" lang="en-US" sz="1800" b="0" i="0" u="none" strike="noStrike" kern="1200" cap="none" spc="0" normalizeH="0" baseline="0" noProof="0" dirty="0">
              <a:ln>
                <a:noFill/>
              </a:ln>
              <a:solidFill>
                <a:srgbClr val="000000"/>
              </a:solidFill>
              <a:effectLst/>
              <a:highlight>
                <a:srgbClr val="FFFFFF"/>
              </a:highlight>
              <a:uLnTx/>
              <a:uFillTx/>
              <a:latin typeface="Consolas" pitchFamily="49" charset="0"/>
              <a:ea typeface="+mn-ea"/>
              <a:cs typeface="Consolas" pitchFamily="49" charset="0"/>
            </a:endParaRPr>
          </a:p>
        </p:txBody>
      </p:sp>
      <p:sp>
        <p:nvSpPr>
          <p:cNvPr id="4" name="Title 3"/>
          <p:cNvSpPr>
            <a:spLocks noGrp="1"/>
          </p:cNvSpPr>
          <p:nvPr>
            <p:ph type="title"/>
          </p:nvPr>
        </p:nvSpPr>
        <p:spPr/>
        <p:txBody>
          <a:bodyPr/>
          <a:lstStyle/>
          <a:p>
            <a:r>
              <a:rPr lang="en-US" dirty="0" smtClean="0"/>
              <a:t>&lt;XAML /&gt;</a:t>
            </a:r>
            <a:endParaRPr lang="en-US" dirty="0"/>
          </a:p>
        </p:txBody>
      </p:sp>
      <p:sp>
        <p:nvSpPr>
          <p:cNvPr id="5" name="Rectangle 4"/>
          <p:cNvSpPr/>
          <p:nvPr/>
        </p:nvSpPr>
        <p:spPr bwMode="auto">
          <a:xfrm>
            <a:off x="269240"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Windows 10 XAML ‘free’</a:t>
            </a:r>
          </a:p>
          <a:p>
            <a:pPr defTabSz="914102" fontAlgn="base">
              <a:lnSpc>
                <a:spcPct val="90000"/>
              </a:lnSpc>
              <a:spcBef>
                <a:spcPct val="0"/>
              </a:spcBef>
              <a:spcAft>
                <a:spcPts val="1176"/>
              </a:spcAft>
            </a:pPr>
            <a:endParaRPr lang="en-US" sz="1400" dirty="0" smtClean="0"/>
          </a:p>
          <a:p>
            <a:pPr lvl="0" defTabSz="932472" fontAlgn="base">
              <a:lnSpc>
                <a:spcPct val="90000"/>
              </a:lnSpc>
              <a:spcBef>
                <a:spcPct val="0"/>
              </a:spcBef>
              <a:spcAft>
                <a:spcPct val="0"/>
              </a:spcAft>
            </a:pPr>
            <a:r>
              <a:rPr lang="en-US" dirty="0" smtClean="0">
                <a:solidFill>
                  <a:srgbClr val="FFFFFF"/>
                </a:solidFill>
              </a:rPr>
              <a:t>Common scenarios are handled by the platform</a:t>
            </a:r>
          </a:p>
          <a:p>
            <a:pPr lvl="0" defTabSz="932472" fontAlgn="base">
              <a:lnSpc>
                <a:spcPct val="90000"/>
              </a:lnSpc>
              <a:spcBef>
                <a:spcPct val="0"/>
              </a:spcBef>
              <a:spcAft>
                <a:spcPct val="0"/>
              </a:spcAft>
            </a:pPr>
            <a:r>
              <a:rPr lang="en-US" dirty="0" smtClean="0">
                <a:solidFill>
                  <a:srgbClr val="FFFFFF"/>
                </a:solidFill>
                <a:ea typeface="Segoe UI" pitchFamily="34" charset="0"/>
                <a:cs typeface="Segoe UI" pitchFamily="34" charset="0"/>
              </a:rPr>
              <a:t>“</a:t>
            </a:r>
            <a:r>
              <a:rPr lang="en-US" dirty="0" err="1" smtClean="0">
                <a:solidFill>
                  <a:srgbClr val="FFFFFF"/>
                </a:solidFill>
                <a:ea typeface="Segoe UI" pitchFamily="34" charset="0"/>
                <a:cs typeface="Segoe UI" pitchFamily="34" charset="0"/>
              </a:rPr>
              <a:t>automagicaly</a:t>
            </a:r>
            <a:r>
              <a:rPr lang="en-US" dirty="0" smtClean="0">
                <a:solidFill>
                  <a:srgbClr val="FFFFFF"/>
                </a:soli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14102" fontAlgn="base">
              <a:lnSpc>
                <a:spcPct val="90000"/>
              </a:lnSpc>
              <a:spcBef>
                <a:spcPct val="0"/>
              </a:spcBef>
              <a:spcAft>
                <a:spcPts val="1176"/>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268928"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Flexibility and power through extensibility</a:t>
            </a:r>
          </a:p>
          <a:p>
            <a:pPr defTabSz="914102" fontAlgn="base">
              <a:lnSpc>
                <a:spcPct val="90000"/>
              </a:lnSpc>
              <a:spcBef>
                <a:spcPct val="0"/>
              </a:spcBef>
              <a:spcAft>
                <a:spcPts val="1176"/>
              </a:spcAft>
            </a:pPr>
            <a:r>
              <a:rPr lang="en-US" dirty="0" smtClean="0">
                <a:solidFill>
                  <a:srgbClr val="FFFFFF"/>
                </a:solidFill>
                <a:ea typeface="Segoe UI" pitchFamily="34" charset="0"/>
                <a:cs typeface="Segoe UI" pitchFamily="34" charset="0"/>
              </a:rPr>
              <a:t>Extensible Triggers</a:t>
            </a:r>
            <a:endParaRPr lang="en-US" dirty="0"/>
          </a:p>
        </p:txBody>
      </p:sp>
    </p:spTree>
    <p:extLst>
      <p:ext uri="{BB962C8B-B14F-4D97-AF65-F5344CB8AC3E}">
        <p14:creationId xmlns:p14="http://schemas.microsoft.com/office/powerpoint/2010/main" val="196510258"/>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94066" y="1953628"/>
            <a:ext cx="8130182" cy="2716378"/>
          </a:xfrm>
        </p:spPr>
        <p:txBody>
          <a:bodyPr/>
          <a:lstStyle/>
          <a:p>
            <a:r>
              <a:rPr lang="en-US" sz="9600" dirty="0" smtClean="0"/>
              <a:t>Extensible Triggers Demo</a:t>
            </a:r>
            <a:endParaRPr lang="en-US" sz="9600" dirty="0"/>
          </a:p>
        </p:txBody>
      </p:sp>
    </p:spTree>
    <p:extLst>
      <p:ext uri="{BB962C8B-B14F-4D97-AF65-F5344CB8AC3E}">
        <p14:creationId xmlns:p14="http://schemas.microsoft.com/office/powerpoint/2010/main" val="420896542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Windows Insiders FTW!</a:t>
            </a:r>
            <a:endParaRPr lang="en-US" dirty="0"/>
          </a:p>
        </p:txBody>
      </p:sp>
      <p:pic>
        <p:nvPicPr>
          <p:cNvPr id="6" name="Picture 5"/>
          <p:cNvPicPr>
            <a:picLocks noChangeAspect="1"/>
          </p:cNvPicPr>
          <p:nvPr/>
        </p:nvPicPr>
        <p:blipFill rotWithShape="1">
          <a:blip r:embed="rId3"/>
          <a:srcRect l="11712" t="14563" r="12738" b="6271"/>
          <a:stretch/>
        </p:blipFill>
        <p:spPr>
          <a:xfrm>
            <a:off x="266922" y="963832"/>
            <a:ext cx="9636568" cy="5677358"/>
          </a:xfrm>
          <a:prstGeom prst="rect">
            <a:avLst/>
          </a:prstGeom>
        </p:spPr>
      </p:pic>
      <p:pic>
        <p:nvPicPr>
          <p:cNvPr id="7" name="Picture 6"/>
          <p:cNvPicPr>
            <a:picLocks noChangeAspect="1"/>
          </p:cNvPicPr>
          <p:nvPr/>
        </p:nvPicPr>
        <p:blipFill rotWithShape="1">
          <a:blip r:embed="rId4"/>
          <a:srcRect l="11712" t="8991" r="28551" b="22259"/>
          <a:stretch/>
        </p:blipFill>
        <p:spPr>
          <a:xfrm>
            <a:off x="4589999" y="2384729"/>
            <a:ext cx="7619611" cy="4930336"/>
          </a:xfrm>
          <a:prstGeom prst="rect">
            <a:avLst/>
          </a:prstGeom>
        </p:spPr>
      </p:pic>
      <p:grpSp>
        <p:nvGrpSpPr>
          <p:cNvPr id="15" name="Group 14"/>
          <p:cNvGrpSpPr/>
          <p:nvPr/>
        </p:nvGrpSpPr>
        <p:grpSpPr>
          <a:xfrm>
            <a:off x="-403080" y="4850739"/>
            <a:ext cx="13595776" cy="2689274"/>
            <a:chOff x="-411163" y="4947510"/>
            <a:chExt cx="13868400" cy="2743200"/>
          </a:xfrm>
        </p:grpSpPr>
        <p:grpSp>
          <p:nvGrpSpPr>
            <p:cNvPr id="11" name="Group 10"/>
            <p:cNvGrpSpPr/>
            <p:nvPr/>
          </p:nvGrpSpPr>
          <p:grpSpPr>
            <a:xfrm>
              <a:off x="-411163" y="4947510"/>
              <a:ext cx="13868400" cy="2743200"/>
              <a:chOff x="-411163" y="4947510"/>
              <a:chExt cx="13868400" cy="2743200"/>
            </a:xfrm>
          </p:grpSpPr>
          <p:sp>
            <p:nvSpPr>
              <p:cNvPr id="8" name="Rectangle 7"/>
              <p:cNvSpPr/>
              <p:nvPr/>
            </p:nvSpPr>
            <p:spPr bwMode="auto">
              <a:xfrm>
                <a:off x="-411163" y="4947510"/>
                <a:ext cx="13868400" cy="2743200"/>
              </a:xfrm>
              <a:prstGeom prst="rect">
                <a:avLst/>
              </a:prstGeom>
              <a:solidFill>
                <a:srgbClr val="404040">
                  <a:alpha val="8509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TextBox 8"/>
              <p:cNvSpPr txBox="1"/>
              <p:nvPr/>
            </p:nvSpPr>
            <p:spPr>
              <a:xfrm>
                <a:off x="0" y="5062462"/>
                <a:ext cx="10637837" cy="1446550"/>
              </a:xfrm>
              <a:prstGeom prst="rect">
                <a:avLst/>
              </a:prstGeom>
              <a:noFill/>
            </p:spPr>
            <p:txBody>
              <a:bodyPr wrap="square" lIns="179285" tIns="143428" rIns="179285" bIns="143428" rtlCol="0">
                <a:spAutoFit/>
              </a:bodyPr>
              <a:lstStyle/>
              <a:p>
                <a:pPr defTabSz="914367">
                  <a:lnSpc>
                    <a:spcPct val="90000"/>
                  </a:lnSpc>
                  <a:spcAft>
                    <a:spcPts val="588"/>
                  </a:spcAft>
                </a:pPr>
                <a:r>
                  <a:rPr lang="en-US" sz="2353" b="1" dirty="0">
                    <a:solidFill>
                      <a:srgbClr val="FFFFFF"/>
                    </a:solidFill>
                    <a:latin typeface="Segoe UI"/>
                  </a:rPr>
                  <a:t>http://github.com/dotMorten/WindowsStateTriggers</a:t>
                </a:r>
              </a:p>
              <a:p>
                <a:pPr defTabSz="914367">
                  <a:lnSpc>
                    <a:spcPct val="90000"/>
                  </a:lnSpc>
                  <a:spcAft>
                    <a:spcPts val="588"/>
                  </a:spcAft>
                </a:pPr>
                <a:r>
                  <a:rPr lang="en-US" sz="2353" b="1" dirty="0">
                    <a:solidFill>
                      <a:srgbClr val="FFFFFF"/>
                    </a:solidFill>
                    <a:latin typeface="Segoe UI"/>
                  </a:rPr>
                  <a:t>Morten Nielsen</a:t>
                </a:r>
              </a:p>
              <a:p>
                <a:pPr defTabSz="914367">
                  <a:lnSpc>
                    <a:spcPct val="90000"/>
                  </a:lnSpc>
                  <a:spcAft>
                    <a:spcPts val="588"/>
                  </a:spcAft>
                </a:pPr>
                <a:r>
                  <a:rPr lang="en-US" sz="2353" b="1" dirty="0">
                    <a:solidFill>
                      <a:srgbClr val="FFFFFF"/>
                    </a:solidFill>
                    <a:latin typeface="Segoe UI"/>
                  </a:rPr>
                  <a:t>Windows Developer MVP (@</a:t>
                </a:r>
                <a:r>
                  <a:rPr lang="en-US" sz="2353" b="1" dirty="0" err="1">
                    <a:solidFill>
                      <a:srgbClr val="FFFFFF"/>
                    </a:solidFill>
                    <a:latin typeface="Segoe UI"/>
                  </a:rPr>
                  <a:t>dotMorten</a:t>
                </a:r>
                <a:r>
                  <a:rPr lang="en-US" sz="2353" b="1" dirty="0">
                    <a:solidFill>
                      <a:srgbClr val="FFFFFF"/>
                    </a:solidFill>
                    <a:latin typeface="Segoe UI"/>
                  </a:rPr>
                  <a:t>)</a:t>
                </a:r>
              </a:p>
            </p:txBody>
          </p:sp>
        </p:grpSp>
        <p:sp>
          <p:nvSpPr>
            <p:cNvPr id="12" name="Oval 11"/>
            <p:cNvSpPr/>
            <p:nvPr/>
          </p:nvSpPr>
          <p:spPr bwMode="auto">
            <a:xfrm>
              <a:off x="10132069" y="5129566"/>
              <a:ext cx="1720496" cy="1720496"/>
            </a:xfrm>
            <a:prstGeom prst="ellipse">
              <a:avLst/>
            </a:prstGeom>
            <a:blipFill dpi="0" rotWithShape="1">
              <a:blip r:embed="rId5">
                <a:extLst>
                  <a:ext uri="{28A0092B-C50C-407E-A947-70E740481C1C}">
                    <a14:useLocalDpi xmlns:a14="http://schemas.microsoft.com/office/drawing/2010/main" val="0"/>
                  </a:ext>
                </a:extLst>
              </a:blip>
              <a:srcRect/>
              <a:stretch>
                <a:fillRect l="-26248" t="-2356" r="-75104" b="-25878"/>
              </a:stretch>
            </a:bli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endParaRPr lang="en-US" sz="784" dirty="0">
                <a:gradFill>
                  <a:gsLst>
                    <a:gs pos="0">
                      <a:srgbClr val="FFFFFF"/>
                    </a:gs>
                    <a:gs pos="100000">
                      <a:srgbClr val="FFFFFF"/>
                    </a:gs>
                  </a:gsLst>
                  <a:lin ang="5400000" scaled="0"/>
                </a:gradFill>
                <a:latin typeface="Segoe UI"/>
                <a:ea typeface="Segoe UI" pitchFamily="34" charset="0"/>
                <a:cs typeface="Segoe UI" pitchFamily="34" charset="0"/>
              </a:endParaRPr>
            </a:p>
          </p:txBody>
        </p:sp>
      </p:grpSp>
    </p:spTree>
    <p:extLst>
      <p:ext uri="{BB962C8B-B14F-4D97-AF65-F5344CB8AC3E}">
        <p14:creationId xmlns:p14="http://schemas.microsoft.com/office/powerpoint/2010/main" val="3849414174"/>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&lt;XAML /&gt;</a:t>
            </a:r>
            <a:endParaRPr lang="en-US" dirty="0"/>
          </a:p>
        </p:txBody>
      </p:sp>
      <p:sp>
        <p:nvSpPr>
          <p:cNvPr id="5" name="Rectangle 4"/>
          <p:cNvSpPr/>
          <p:nvPr/>
        </p:nvSpPr>
        <p:spPr bwMode="auto">
          <a:xfrm>
            <a:off x="269240"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Windows 10 XAML ‘free’</a:t>
            </a:r>
          </a:p>
          <a:p>
            <a:pPr defTabSz="914102" fontAlgn="base">
              <a:lnSpc>
                <a:spcPct val="90000"/>
              </a:lnSpc>
              <a:spcBef>
                <a:spcPct val="0"/>
              </a:spcBef>
              <a:spcAft>
                <a:spcPts val="1176"/>
              </a:spcAft>
            </a:pPr>
            <a:endParaRPr lang="en-US" sz="1400" dirty="0" smtClean="0"/>
          </a:p>
          <a:p>
            <a:pPr lvl="0" defTabSz="932472" fontAlgn="base">
              <a:lnSpc>
                <a:spcPct val="90000"/>
              </a:lnSpc>
              <a:spcBef>
                <a:spcPct val="0"/>
              </a:spcBef>
              <a:spcAft>
                <a:spcPct val="0"/>
              </a:spcAft>
            </a:pPr>
            <a:r>
              <a:rPr lang="en-US" dirty="0" smtClean="0">
                <a:solidFill>
                  <a:srgbClr val="FFFFFF"/>
                </a:solidFill>
              </a:rPr>
              <a:t>Common scenarios are handled by the platform</a:t>
            </a:r>
          </a:p>
          <a:p>
            <a:pPr lvl="0" defTabSz="932472" fontAlgn="base">
              <a:lnSpc>
                <a:spcPct val="90000"/>
              </a:lnSpc>
              <a:spcBef>
                <a:spcPct val="0"/>
              </a:spcBef>
              <a:spcAft>
                <a:spcPct val="0"/>
              </a:spcAft>
            </a:pPr>
            <a:r>
              <a:rPr lang="en-US" dirty="0" smtClean="0">
                <a:solidFill>
                  <a:srgbClr val="FFFFFF"/>
                </a:solidFill>
                <a:ea typeface="Segoe UI" pitchFamily="34" charset="0"/>
                <a:cs typeface="Segoe UI" pitchFamily="34" charset="0"/>
              </a:rPr>
              <a:t>“</a:t>
            </a:r>
            <a:r>
              <a:rPr lang="en-US" dirty="0" err="1" smtClean="0">
                <a:solidFill>
                  <a:srgbClr val="FFFFFF"/>
                </a:solidFill>
                <a:ea typeface="Segoe UI" pitchFamily="34" charset="0"/>
                <a:cs typeface="Segoe UI" pitchFamily="34" charset="0"/>
              </a:rPr>
              <a:t>automagicaly</a:t>
            </a:r>
            <a:r>
              <a:rPr lang="en-US" dirty="0" smtClean="0">
                <a:solidFill>
                  <a:srgbClr val="FFFFFF"/>
                </a:soli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14102" fontAlgn="base">
              <a:lnSpc>
                <a:spcPct val="90000"/>
              </a:lnSpc>
              <a:spcBef>
                <a:spcPct val="0"/>
              </a:spcBef>
              <a:spcAft>
                <a:spcPts val="1176"/>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227708" y="2084364"/>
            <a:ext cx="2658125" cy="26892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ts val="1176"/>
              </a:spcAft>
            </a:pPr>
            <a:r>
              <a:rPr lang="en-US" sz="2353" dirty="0" smtClean="0"/>
              <a:t>Highly-tailored</a:t>
            </a:r>
          </a:p>
          <a:p>
            <a:pPr defTabSz="914102" fontAlgn="base">
              <a:lnSpc>
                <a:spcPct val="90000"/>
              </a:lnSpc>
              <a:spcBef>
                <a:spcPct val="0"/>
              </a:spcBef>
              <a:spcAft>
                <a:spcPts val="1176"/>
              </a:spcAft>
            </a:pPr>
            <a:endParaRPr lang="en-US" dirty="0"/>
          </a:p>
          <a:p>
            <a:pPr defTabSz="914102" fontAlgn="base">
              <a:lnSpc>
                <a:spcPct val="90000"/>
              </a:lnSpc>
              <a:spcBef>
                <a:spcPct val="0"/>
              </a:spcBef>
              <a:spcAft>
                <a:spcPts val="1176"/>
              </a:spcAft>
            </a:pPr>
            <a:endParaRPr lang="en-US" sz="500" dirty="0" smtClean="0"/>
          </a:p>
          <a:p>
            <a:pPr lvl="0" defTabSz="932472" fontAlgn="base">
              <a:lnSpc>
                <a:spcPct val="90000"/>
              </a:lnSpc>
              <a:spcBef>
                <a:spcPct val="0"/>
              </a:spcBef>
              <a:spcAft>
                <a:spcPct val="0"/>
              </a:spcAft>
            </a:pPr>
            <a:r>
              <a:rPr lang="en-US" dirty="0" smtClean="0">
                <a:solidFill>
                  <a:srgbClr val="FFFFFF"/>
                </a:solidFill>
              </a:rPr>
              <a:t>Custom View and Controls by scenario, </a:t>
            </a:r>
            <a:r>
              <a:rPr lang="en-US" dirty="0" err="1" smtClean="0">
                <a:solidFill>
                  <a:srgbClr val="FFFFFF"/>
                </a:solidFill>
              </a:rPr>
              <a:t>Xaml</a:t>
            </a:r>
            <a:r>
              <a:rPr lang="en-US" dirty="0" smtClean="0">
                <a:solidFill>
                  <a:srgbClr val="FFFFFF"/>
                </a:solidFill>
              </a:rPr>
              <a:t> Views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14102" fontAlgn="base">
              <a:lnSpc>
                <a:spcPct val="90000"/>
              </a:lnSpc>
              <a:spcBef>
                <a:spcPct val="0"/>
              </a:spcBef>
              <a:spcAft>
                <a:spcPts val="1176"/>
              </a:spcAft>
            </a:pPr>
            <a:endParaRPr lang="en-US" sz="1765"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5334" y="982583"/>
            <a:ext cx="4651903" cy="5003558"/>
          </a:xfrm>
          <a:prstGeom prst="rect">
            <a:avLst/>
          </a:prstGeom>
        </p:spPr>
      </p:pic>
    </p:spTree>
    <p:extLst>
      <p:ext uri="{BB962C8B-B14F-4D97-AF65-F5344CB8AC3E}">
        <p14:creationId xmlns:p14="http://schemas.microsoft.com/office/powerpoint/2010/main" val="1740508076"/>
      </p:ext>
    </p:extLst>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BUILD2015">
  <a:themeElements>
    <a:clrScheme name="BUILD2015">
      <a:dk1>
        <a:srgbClr val="00BCF2"/>
      </a:dk1>
      <a:lt1>
        <a:srgbClr val="FFFFFF"/>
      </a:lt1>
      <a:dk2>
        <a:srgbClr val="696969"/>
      </a:dk2>
      <a:lt2>
        <a:srgbClr val="F1F1F1"/>
      </a:lt2>
      <a:accent1>
        <a:srgbClr val="00BCF2"/>
      </a:accent1>
      <a:accent2>
        <a:srgbClr val="696969"/>
      </a:accent2>
      <a:accent3>
        <a:srgbClr val="F1F1F1"/>
      </a:accent3>
      <a:accent4>
        <a:srgbClr val="E5E5E5"/>
      </a:accent4>
      <a:accent5>
        <a:srgbClr val="442359"/>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5 (3) [Read-Only]" id="{6E04CEB9-CE4E-4784-A501-6E705649D53C}" vid="{43F4C7D9-4671-4C1D-918C-DF62E359378C}"/>
    </a:ext>
  </a:extLst>
</a:theme>
</file>

<file path=ppt/theme/theme2.xml><?xml version="1.0" encoding="utf-8"?>
<a:theme xmlns:a="http://schemas.openxmlformats.org/drawingml/2006/main" name="1_BUILD CHARCOAL BACKGROUND">
  <a:themeElements>
    <a:clrScheme name="build 2015 colors">
      <a:dk1>
        <a:srgbClr val="333333"/>
      </a:dk1>
      <a:lt1>
        <a:srgbClr val="FFFFFF"/>
      </a:lt1>
      <a:dk2>
        <a:srgbClr val="0078D7"/>
      </a:dk2>
      <a:lt2>
        <a:srgbClr val="ECECEC"/>
      </a:lt2>
      <a:accent1>
        <a:srgbClr val="0078D7"/>
      </a:accent1>
      <a:accent2>
        <a:srgbClr val="6E6D71"/>
      </a:accent2>
      <a:accent3>
        <a:srgbClr val="00BCF2"/>
      </a:accent3>
      <a:accent4>
        <a:srgbClr val="6BB700"/>
      </a:accent4>
      <a:accent5>
        <a:srgbClr val="ABC4C1"/>
      </a:accent5>
      <a:accent6>
        <a:srgbClr val="FF4343"/>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5_Keynote-Template_v3" id="{16D16FD6-82B1-4517-AB6B-BD72623FF067}" vid="{059D507E-C456-4974-83A1-394505850BF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923</TotalTime>
  <Words>2900</Words>
  <Application>Microsoft Office PowerPoint</Application>
  <PresentationFormat>Widescreen</PresentationFormat>
  <Paragraphs>458</Paragraphs>
  <Slides>37</Slides>
  <Notes>37</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37</vt:i4>
      </vt:variant>
    </vt:vector>
  </HeadingPairs>
  <TitlesOfParts>
    <vt:vector size="50" baseType="lpstr">
      <vt:lpstr>Arial</vt:lpstr>
      <vt:lpstr>Calibri</vt:lpstr>
      <vt:lpstr>Consolas</vt:lpstr>
      <vt:lpstr>MS PGothic</vt:lpstr>
      <vt:lpstr>Myriad Pro</vt:lpstr>
      <vt:lpstr>Segoe UI</vt:lpstr>
      <vt:lpstr>Segoe UI Light</vt:lpstr>
      <vt:lpstr>Segoe UI Semibold</vt:lpstr>
      <vt:lpstr>Segoe UI Semilight</vt:lpstr>
      <vt:lpstr>Times New Roman</vt:lpstr>
      <vt:lpstr>Wingdings</vt:lpstr>
      <vt:lpstr>BUILD2015</vt:lpstr>
      <vt:lpstr>1_BUILD CHARCOAL BACKGROUND</vt:lpstr>
      <vt:lpstr>Building apps on the Universal Windows Platform</vt:lpstr>
      <vt:lpstr>PowerPoint Presentation</vt:lpstr>
      <vt:lpstr>XAML</vt:lpstr>
      <vt:lpstr>&lt;XAML /&gt;</vt:lpstr>
      <vt:lpstr>&lt;XAML /&gt;</vt:lpstr>
      <vt:lpstr>&lt;XAML /&gt;</vt:lpstr>
      <vt:lpstr>Extensible Triggers Demo</vt:lpstr>
      <vt:lpstr>Windows Insiders FTW!</vt:lpstr>
      <vt:lpstr>&lt;XAML /&gt;</vt:lpstr>
      <vt:lpstr>Other UI Goodies</vt:lpstr>
      <vt:lpstr>XAML Performance in Windows 10</vt:lpstr>
      <vt:lpstr>Validating XAML in Windows 10</vt:lpstr>
      <vt:lpstr>Universal Windows app Performance</vt:lpstr>
      <vt:lpstr>Notable New Performance Features </vt:lpstr>
      <vt:lpstr>Notable New Performance Features </vt:lpstr>
      <vt:lpstr>Notable New Performance Features </vt:lpstr>
      <vt:lpstr>Profile your application</vt:lpstr>
      <vt:lpstr>XAML Improvements  in Visual Studio</vt:lpstr>
      <vt:lpstr>&lt;Visual Studio/&gt;</vt:lpstr>
      <vt:lpstr>Blend for Visual Studio</vt:lpstr>
      <vt:lpstr>Windows Device Family Extension SDKs</vt:lpstr>
      <vt:lpstr>PowerPoint Presentation</vt:lpstr>
      <vt:lpstr>App Model</vt:lpstr>
      <vt:lpstr>The Windows App Model</vt:lpstr>
      <vt:lpstr>Running your code</vt:lpstr>
      <vt:lpstr>Multitasking</vt:lpstr>
      <vt:lpstr>Unifying the navigation model</vt:lpstr>
      <vt:lpstr>Building a Web of Apps</vt:lpstr>
      <vt:lpstr>App 2 App Demo</vt:lpstr>
      <vt:lpstr>Adaptive Tile Template</vt:lpstr>
      <vt:lpstr>Toast Templates</vt:lpstr>
      <vt:lpstr>.NET Native</vt:lpstr>
      <vt:lpstr>.NET Native</vt:lpstr>
      <vt:lpstr>.NET Native</vt:lpstr>
      <vt:lpstr>Compile with .NET Native Demo</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Nikola Metulev</dc:creator>
  <cp:lastModifiedBy>Jonathan Rozenblit</cp:lastModifiedBy>
  <cp:revision>78</cp:revision>
  <dcterms:created xsi:type="dcterms:W3CDTF">2015-05-12T07:54:07Z</dcterms:created>
  <dcterms:modified xsi:type="dcterms:W3CDTF">2015-06-29T17:53:29Z</dcterms:modified>
</cp:coreProperties>
</file>