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06" r:id="rId1"/>
    <p:sldMasterId id="2147484245" r:id="rId2"/>
  </p:sldMasterIdLst>
  <p:notesMasterIdLst>
    <p:notesMasterId r:id="rId22"/>
  </p:notesMasterIdLst>
  <p:handoutMasterIdLst>
    <p:handoutMasterId r:id="rId23"/>
  </p:handoutMasterIdLst>
  <p:sldIdLst>
    <p:sldId id="1173" r:id="rId3"/>
    <p:sldId id="1186" r:id="rId4"/>
    <p:sldId id="1187" r:id="rId5"/>
    <p:sldId id="1191" r:id="rId6"/>
    <p:sldId id="1192" r:id="rId7"/>
    <p:sldId id="1194" r:id="rId8"/>
    <p:sldId id="1197" r:id="rId9"/>
    <p:sldId id="1198" r:id="rId10"/>
    <p:sldId id="1200" r:id="rId11"/>
    <p:sldId id="1199" r:id="rId12"/>
    <p:sldId id="1220" r:id="rId13"/>
    <p:sldId id="1221" r:id="rId14"/>
    <p:sldId id="1203" r:id="rId15"/>
    <p:sldId id="1222" r:id="rId16"/>
    <p:sldId id="1224" r:id="rId17"/>
    <p:sldId id="1225" r:id="rId18"/>
    <p:sldId id="1226" r:id="rId19"/>
    <p:sldId id="1175" r:id="rId20"/>
    <p:sldId id="1166" r:id="rId21"/>
  </p:sldIdLst>
  <p:sldSz cx="9144000" cy="5143500" type="screen16x9"/>
  <p:notesSz cx="9144000" cy="6858000"/>
  <p:defaultTextStyle>
    <a:defPPr>
      <a:defRPr lang="en-US"/>
    </a:defPPr>
    <a:lvl1pPr marL="0" algn="l" defTabSz="685585" rtl="0" eaLnBrk="1" latinLnBrk="0" hangingPunct="1">
      <a:defRPr sz="1300" kern="1200">
        <a:solidFill>
          <a:schemeClr val="tx1"/>
        </a:solidFill>
        <a:latin typeface="+mn-lt"/>
        <a:ea typeface="+mn-ea"/>
        <a:cs typeface="+mn-cs"/>
      </a:defRPr>
    </a:lvl1pPr>
    <a:lvl2pPr marL="342794" algn="l" defTabSz="685585" rtl="0" eaLnBrk="1" latinLnBrk="0" hangingPunct="1">
      <a:defRPr sz="1300" kern="1200">
        <a:solidFill>
          <a:schemeClr val="tx1"/>
        </a:solidFill>
        <a:latin typeface="+mn-lt"/>
        <a:ea typeface="+mn-ea"/>
        <a:cs typeface="+mn-cs"/>
      </a:defRPr>
    </a:lvl2pPr>
    <a:lvl3pPr marL="685585" algn="l" defTabSz="685585" rtl="0" eaLnBrk="1" latinLnBrk="0" hangingPunct="1">
      <a:defRPr sz="1300" kern="1200">
        <a:solidFill>
          <a:schemeClr val="tx1"/>
        </a:solidFill>
        <a:latin typeface="+mn-lt"/>
        <a:ea typeface="+mn-ea"/>
        <a:cs typeface="+mn-cs"/>
      </a:defRPr>
    </a:lvl3pPr>
    <a:lvl4pPr marL="1028378" algn="l" defTabSz="685585" rtl="0" eaLnBrk="1" latinLnBrk="0" hangingPunct="1">
      <a:defRPr sz="1300" kern="1200">
        <a:solidFill>
          <a:schemeClr val="tx1"/>
        </a:solidFill>
        <a:latin typeface="+mn-lt"/>
        <a:ea typeface="+mn-ea"/>
        <a:cs typeface="+mn-cs"/>
      </a:defRPr>
    </a:lvl4pPr>
    <a:lvl5pPr marL="1371171" algn="l" defTabSz="685585" rtl="0" eaLnBrk="1" latinLnBrk="0" hangingPunct="1">
      <a:defRPr sz="1300" kern="1200">
        <a:solidFill>
          <a:schemeClr val="tx1"/>
        </a:solidFill>
        <a:latin typeface="+mn-lt"/>
        <a:ea typeface="+mn-ea"/>
        <a:cs typeface="+mn-cs"/>
      </a:defRPr>
    </a:lvl5pPr>
    <a:lvl6pPr marL="1713963" algn="l" defTabSz="685585" rtl="0" eaLnBrk="1" latinLnBrk="0" hangingPunct="1">
      <a:defRPr sz="1300" kern="1200">
        <a:solidFill>
          <a:schemeClr val="tx1"/>
        </a:solidFill>
        <a:latin typeface="+mn-lt"/>
        <a:ea typeface="+mn-ea"/>
        <a:cs typeface="+mn-cs"/>
      </a:defRPr>
    </a:lvl6pPr>
    <a:lvl7pPr marL="2056757" algn="l" defTabSz="685585" rtl="0" eaLnBrk="1" latinLnBrk="0" hangingPunct="1">
      <a:defRPr sz="1300" kern="1200">
        <a:solidFill>
          <a:schemeClr val="tx1"/>
        </a:solidFill>
        <a:latin typeface="+mn-lt"/>
        <a:ea typeface="+mn-ea"/>
        <a:cs typeface="+mn-cs"/>
      </a:defRPr>
    </a:lvl7pPr>
    <a:lvl8pPr marL="2399549" algn="l" defTabSz="685585" rtl="0" eaLnBrk="1" latinLnBrk="0" hangingPunct="1">
      <a:defRPr sz="1300" kern="1200">
        <a:solidFill>
          <a:schemeClr val="tx1"/>
        </a:solidFill>
        <a:latin typeface="+mn-lt"/>
        <a:ea typeface="+mn-ea"/>
        <a:cs typeface="+mn-cs"/>
      </a:defRPr>
    </a:lvl8pPr>
    <a:lvl9pPr marL="2742343" algn="l" defTabSz="685585"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id="{9E7F10FC-961F-A549-AFBF-B2E1DB378C0F}">
          <p14:sldIdLst>
            <p14:sldId id="1173"/>
          </p14:sldIdLst>
        </p14:section>
        <p14:section name="Trends" id="{0F6D2B95-D3A6-4955-BA14-1AD8161514F9}">
          <p14:sldIdLst>
            <p14:sldId id="1186"/>
            <p14:sldId id="1187"/>
          </p14:sldIdLst>
        </p14:section>
        <p14:section name="Mobile Development Strategies" id="{918E5CAA-9453-47A5-83AD-A915155FC381}">
          <p14:sldIdLst>
            <p14:sldId id="1191"/>
            <p14:sldId id="1192"/>
            <p14:sldId id="1194"/>
          </p14:sldIdLst>
        </p14:section>
        <p14:section name="Xamarin" id="{48F5AED8-C3B2-4F2E-859E-4B34F2CDAF77}">
          <p14:sldIdLst>
            <p14:sldId id="1197"/>
            <p14:sldId id="1198"/>
            <p14:sldId id="1200"/>
            <p14:sldId id="1199"/>
          </p14:sldIdLst>
        </p14:section>
        <p14:section name="Cordova" id="{DB1F126F-728D-470A-BFA3-8F1A6C8B33EB}">
          <p14:sldIdLst>
            <p14:sldId id="1220"/>
            <p14:sldId id="1221"/>
            <p14:sldId id="1203"/>
          </p14:sldIdLst>
        </p14:section>
        <p14:section name="Native C++" id="{6FCAF75A-583E-4F33-B909-F754FEBD0A33}">
          <p14:sldIdLst>
            <p14:sldId id="1222"/>
            <p14:sldId id="1224"/>
            <p14:sldId id="1225"/>
          </p14:sldIdLst>
        </p14:section>
        <p14:section name="Universal Windows" id="{3CAF758F-A33B-4A33-8DE3-F0C78216D95D}">
          <p14:sldIdLst>
            <p14:sldId id="1226"/>
            <p14:sldId id="1175"/>
            <p14:sldId id="1166"/>
          </p14:sldIdLst>
        </p14:section>
      </p14:sectionLst>
    </p:ext>
    <p:ext uri="{EFAFB233-063F-42B5-8137-9DF3F51BA10A}">
      <p15:sldGuideLst xmlns:p15="http://schemas.microsoft.com/office/powerpoint/2012/main">
        <p15:guide id="1" orient="horz" pos="138">
          <p15:clr>
            <a:srgbClr val="A4A3A4"/>
          </p15:clr>
        </p15:guide>
        <p15:guide id="2" orient="horz" pos="561">
          <p15:clr>
            <a:srgbClr val="A4A3A4"/>
          </p15:clr>
        </p15:guide>
        <p15:guide id="3" orient="horz" pos="984">
          <p15:clr>
            <a:srgbClr val="A4A3A4"/>
          </p15:clr>
        </p15:guide>
        <p15:guide id="4" orient="horz" pos="1831">
          <p15:clr>
            <a:srgbClr val="A4A3A4"/>
          </p15:clr>
        </p15:guide>
        <p15:guide id="5" orient="horz" pos="3102">
          <p15:clr>
            <a:srgbClr val="A4A3A4"/>
          </p15:clr>
        </p15:guide>
        <p15:guide id="6" orient="horz" pos="2255">
          <p15:clr>
            <a:srgbClr val="A4A3A4"/>
          </p15:clr>
        </p15:guide>
        <p15:guide id="7" orient="horz" pos="2680">
          <p15:clr>
            <a:srgbClr val="A4A3A4"/>
          </p15:clr>
        </p15:guide>
        <p15:guide id="8" orient="horz" pos="1406">
          <p15:clr>
            <a:srgbClr val="A4A3A4"/>
          </p15:clr>
        </p15:guide>
        <p15:guide id="9" pos="732">
          <p15:clr>
            <a:srgbClr val="A4A3A4"/>
          </p15:clr>
        </p15:guide>
        <p15:guide id="10" pos="2992">
          <p15:clr>
            <a:srgbClr val="A4A3A4"/>
          </p15:clr>
        </p15:guide>
        <p15:guide id="11" pos="1301">
          <p15:clr>
            <a:srgbClr val="A4A3A4"/>
          </p15:clr>
        </p15:guide>
        <p15:guide id="12" pos="2427">
          <p15:clr>
            <a:srgbClr val="A4A3A4"/>
          </p15:clr>
        </p15:guide>
        <p15:guide id="13" pos="5253">
          <p15:clr>
            <a:srgbClr val="A4A3A4"/>
          </p15:clr>
        </p15:guide>
        <p15:guide id="14" pos="3560">
          <p15:clr>
            <a:srgbClr val="A4A3A4"/>
          </p15:clr>
        </p15:guide>
        <p15:guide id="15" pos="4123">
          <p15:clr>
            <a:srgbClr val="A4A3A4"/>
          </p15:clr>
        </p15:guide>
        <p15:guide id="16" pos="4688">
          <p15:clr>
            <a:srgbClr val="A4A3A4"/>
          </p15:clr>
        </p15:guide>
        <p15:guide id="17" pos="1866">
          <p15:clr>
            <a:srgbClr val="A4A3A4"/>
          </p15:clr>
        </p15:guide>
        <p15:guide id="18" pos="170">
          <p15:clr>
            <a:srgbClr val="A4A3A4"/>
          </p15:clr>
        </p15:guide>
        <p15:guide id="19" pos="5587">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217A"/>
    <a:srgbClr val="CC00CC"/>
    <a:srgbClr val="505050"/>
    <a:srgbClr val="000000"/>
    <a:srgbClr val="FFFFFF"/>
    <a:srgbClr val="00FFFF"/>
    <a:srgbClr val="D2D2D2"/>
    <a:srgbClr val="969696"/>
    <a:srgbClr val="333333"/>
    <a:srgbClr val="4423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87" autoAdjust="0"/>
    <p:restoredTop sz="68366" autoAdjust="0"/>
  </p:normalViewPr>
  <p:slideViewPr>
    <p:cSldViewPr snapToGrid="0">
      <p:cViewPr varScale="1">
        <p:scale>
          <a:sx n="101" d="100"/>
          <a:sy n="101" d="100"/>
        </p:scale>
        <p:origin x="948" y="102"/>
      </p:cViewPr>
      <p:guideLst>
        <p:guide orient="horz" pos="138"/>
        <p:guide orient="horz" pos="561"/>
        <p:guide orient="horz" pos="984"/>
        <p:guide orient="horz" pos="1831"/>
        <p:guide orient="horz" pos="3102"/>
        <p:guide orient="horz" pos="2255"/>
        <p:guide orient="horz" pos="2680"/>
        <p:guide orient="horz" pos="1406"/>
        <p:guide pos="732"/>
        <p:guide pos="2992"/>
        <p:guide pos="1301"/>
        <p:guide pos="2427"/>
        <p:guide pos="5253"/>
        <p:guide pos="3560"/>
        <p:guide pos="4123"/>
        <p:guide pos="4688"/>
        <p:guide pos="1866"/>
        <p:guide pos="170"/>
        <p:guide pos="5587"/>
      </p:guideLst>
    </p:cSldViewPr>
  </p:slideViewPr>
  <p:notesTextViewPr>
    <p:cViewPr>
      <p:scale>
        <a:sx n="100" d="100"/>
        <a:sy n="100" d="100"/>
      </p:scale>
      <p:origin x="0" y="0"/>
    </p:cViewPr>
  </p:notesTextViewPr>
  <p:sorterViewPr>
    <p:cViewPr varScale="1">
      <p:scale>
        <a:sx n="1" d="1"/>
        <a:sy n="1" d="1"/>
      </p:scale>
      <p:origin x="0" y="-5142"/>
    </p:cViewPr>
  </p:sorterViewPr>
  <p:notesViewPr>
    <p:cSldViewPr showGuides="1">
      <p:cViewPr>
        <p:scale>
          <a:sx n="268" d="100"/>
          <a:sy n="268" d="100"/>
        </p:scale>
        <p:origin x="480" y="10614"/>
      </p:cViewPr>
      <p:guideLst>
        <p:guide orient="horz" pos="2160"/>
        <p:guide pos="288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11/11/2014</a:t>
            </a:fld>
            <a:endParaRPr lang="en-US" dirty="0">
              <a:latin typeface="Segoe UI" pitchFamily="34" charset="0"/>
            </a:endParaRPr>
          </a:p>
        </p:txBody>
      </p:sp>
      <p:sp>
        <p:nvSpPr>
          <p:cNvPr id="8" name="Footer Placeholder 7"/>
          <p:cNvSpPr>
            <a:spLocks noGrp="1"/>
          </p:cNvSpPr>
          <p:nvPr>
            <p:ph type="ftr" sz="quarter" idx="2"/>
          </p:nvPr>
        </p:nvSpPr>
        <p:spPr>
          <a:xfrm>
            <a:off x="0" y="6513910"/>
            <a:ext cx="7726680" cy="249326"/>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7711439" y="6513910"/>
            <a:ext cx="1430444" cy="3429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6515100"/>
            <a:ext cx="7894320" cy="266973"/>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11/11/2014</a:t>
            </a:fld>
            <a:endParaRPr lang="en-US" dirty="0"/>
          </a:p>
        </p:txBody>
      </p:sp>
      <p:sp>
        <p:nvSpPr>
          <p:cNvPr id="12" name="Notes Placeholder 11"/>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7879079" y="6513910"/>
            <a:ext cx="1262804" cy="3429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585" rtl="0" eaLnBrk="1" latinLnBrk="0" hangingPunct="1">
      <a:lnSpc>
        <a:spcPct val="90000"/>
      </a:lnSpc>
      <a:spcAft>
        <a:spcPts val="250"/>
      </a:spcAft>
      <a:defRPr sz="600" kern="1200">
        <a:solidFill>
          <a:schemeClr val="tx1"/>
        </a:solidFill>
        <a:latin typeface="Segoe UI Light" pitchFamily="34" charset="0"/>
        <a:ea typeface="+mn-ea"/>
        <a:cs typeface="+mn-cs"/>
      </a:defRPr>
    </a:lvl1pPr>
    <a:lvl2pPr marL="159692" indent="-79351"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2pPr>
    <a:lvl3pPr marL="245986" indent="-86293"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3pPr>
    <a:lvl4pPr marL="362034" indent="-110098"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4pPr>
    <a:lvl5pPr marL="461224" indent="-86293"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5pPr>
    <a:lvl6pPr marL="1713963" algn="l" defTabSz="685585" rtl="0" eaLnBrk="1" latinLnBrk="0" hangingPunct="1">
      <a:defRPr sz="900" kern="1200">
        <a:solidFill>
          <a:schemeClr val="tx1"/>
        </a:solidFill>
        <a:latin typeface="+mn-lt"/>
        <a:ea typeface="+mn-ea"/>
        <a:cs typeface="+mn-cs"/>
      </a:defRPr>
    </a:lvl6pPr>
    <a:lvl7pPr marL="2056757" algn="l" defTabSz="685585" rtl="0" eaLnBrk="1" latinLnBrk="0" hangingPunct="1">
      <a:defRPr sz="900" kern="1200">
        <a:solidFill>
          <a:schemeClr val="tx1"/>
        </a:solidFill>
        <a:latin typeface="+mn-lt"/>
        <a:ea typeface="+mn-ea"/>
        <a:cs typeface="+mn-cs"/>
      </a:defRPr>
    </a:lvl7pPr>
    <a:lvl8pPr marL="2399549" algn="l" defTabSz="685585" rtl="0" eaLnBrk="1" latinLnBrk="0" hangingPunct="1">
      <a:defRPr sz="900" kern="1200">
        <a:solidFill>
          <a:schemeClr val="tx1"/>
        </a:solidFill>
        <a:latin typeface="+mn-lt"/>
        <a:ea typeface="+mn-ea"/>
        <a:cs typeface="+mn-cs"/>
      </a:defRPr>
    </a:lvl8pPr>
    <a:lvl9pPr marL="2742343" algn="l" defTabSz="68558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585" rtl="0" eaLnBrk="1" fontAlgn="auto" latinLnBrk="0" hangingPunct="1">
              <a:lnSpc>
                <a:spcPct val="90000"/>
              </a:lnSpc>
              <a:spcBef>
                <a:spcPts val="0"/>
              </a:spcBef>
              <a:spcAft>
                <a:spcPts val="25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FAD407-8A9B-47E2-A8D5-A12563920129}" type="datetime1">
              <a:rPr lang="en-US" smtClean="0"/>
              <a:t>11/11/2014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059487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pPr>
                <a:defRPr/>
              </a:pPr>
              <a:t>10</a:t>
            </a:fld>
            <a:endParaRPr lang="en-US"/>
          </a:p>
        </p:txBody>
      </p:sp>
    </p:spTree>
    <p:extLst>
      <p:ext uri="{BB962C8B-B14F-4D97-AF65-F5344CB8AC3E}">
        <p14:creationId xmlns:p14="http://schemas.microsoft.com/office/powerpoint/2010/main" val="2586843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32468">
              <a:lnSpc>
                <a:spcPct val="90000"/>
              </a:lnSpc>
              <a:spcBef>
                <a:spcPts val="600"/>
              </a:spcBef>
            </a:pPr>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2662835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32468">
              <a:lnSpc>
                <a:spcPct val="90000"/>
              </a:lnSpc>
              <a:spcBef>
                <a:spcPts val="600"/>
              </a:spcBef>
            </a:pPr>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13</a:t>
            </a:fld>
            <a:endParaRPr lang="en-US">
              <a:solidFill>
                <a:prstClr val="black"/>
              </a:solidFill>
            </a:endParaRPr>
          </a:p>
        </p:txBody>
      </p:sp>
    </p:spTree>
    <p:extLst>
      <p:ext uri="{BB962C8B-B14F-4D97-AF65-F5344CB8AC3E}">
        <p14:creationId xmlns:p14="http://schemas.microsoft.com/office/powerpoint/2010/main" val="1324399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4213982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3315848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179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130A02-42B0-466A-9E3A-CAB46734B965}" type="datetime1">
              <a:rPr lang="en-US" smtClean="0">
                <a:solidFill>
                  <a:prstClr val="black"/>
                </a:solidFill>
              </a:rPr>
              <a:pPr/>
              <a:t>11/11/2014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66575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4277388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pPr>
                <a:defRPr/>
              </a:pPr>
              <a:t>3</a:t>
            </a:fld>
            <a:endParaRPr lang="en-US"/>
          </a:p>
        </p:txBody>
      </p:sp>
    </p:spTree>
    <p:extLst>
      <p:ext uri="{BB962C8B-B14F-4D97-AF65-F5344CB8AC3E}">
        <p14:creationId xmlns:p14="http://schemas.microsoft.com/office/powerpoint/2010/main" val="2544816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35927D5B-87A8-4224-B75A-999DBE6FB8FB}" type="datetime1">
              <a:rPr lang="en-US" smtClean="0">
                <a:solidFill>
                  <a:prstClr val="black"/>
                </a:solidFill>
              </a:rPr>
              <a:pPr/>
              <a:t>11/11/2014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314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143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rPr>
              <a:t>Visual Studio</a:t>
            </a:r>
            <a:endParaRPr lang="en-US" dirty="0">
              <a:solidFill>
                <a:prstClr val="black"/>
              </a:solidFill>
            </a:endParaRPr>
          </a:p>
        </p:txBody>
      </p:sp>
    </p:spTree>
    <p:extLst>
      <p:ext uri="{BB962C8B-B14F-4D97-AF65-F5344CB8AC3E}">
        <p14:creationId xmlns:p14="http://schemas.microsoft.com/office/powerpoint/2010/main" val="3972431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3862">
              <a:buFont typeface="Arial" panose="020B0604020202020204" pitchFamily="34" charset="0"/>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11/11/2014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9912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indent="0" algn="l" defTabSz="685585" rtl="0" eaLnBrk="1" fontAlgn="auto" latinLnBrk="0" hangingPunct="1">
              <a:lnSpc>
                <a:spcPct val="90000"/>
              </a:lnSpc>
              <a:spcBef>
                <a:spcPts val="0"/>
              </a:spcBef>
              <a:spcAft>
                <a:spcPts val="25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pPr>
                <a:defRPr/>
              </a:pPr>
              <a:t>6</a:t>
            </a:fld>
            <a:endParaRPr lang="en-US"/>
          </a:p>
        </p:txBody>
      </p:sp>
    </p:spTree>
    <p:extLst>
      <p:ext uri="{BB962C8B-B14F-4D97-AF65-F5344CB8AC3E}">
        <p14:creationId xmlns:p14="http://schemas.microsoft.com/office/powerpoint/2010/main" val="52621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32468">
              <a:lnSpc>
                <a:spcPct val="90000"/>
              </a:lnSpc>
              <a:spcBef>
                <a:spcPts val="600"/>
              </a:spcBef>
            </a:pPr>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736099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36"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36"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11/11/2014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7513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1436"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36"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11/11/2014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5804107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ic Title">
    <p:bg>
      <p:bgPr>
        <a:solidFill>
          <a:schemeClr val="tx1"/>
        </a:solid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272832" y="3217705"/>
            <a:ext cx="4299839" cy="672414"/>
          </a:xfrm>
          <a:prstGeom prst="rect">
            <a:avLst/>
          </a:prstGeom>
          <a:noFill/>
        </p:spPr>
        <p:txBody>
          <a:bodyPr lIns="107536" tIns="80653" rIns="107536" bIns="80653">
            <a:noAutofit/>
          </a:bodyPr>
          <a:lstStyle>
            <a:lvl1pPr marL="0" indent="0">
              <a:spcBef>
                <a:spcPts val="0"/>
              </a:spcBef>
              <a:buNone/>
              <a:defRPr sz="1400" b="0" i="0" spc="0" baseline="0">
                <a:solidFill>
                  <a:srgbClr val="616161"/>
                </a:solidFill>
                <a:latin typeface="Segoe UI"/>
                <a:cs typeface="Segoe UI"/>
              </a:defRPr>
            </a:lvl1pPr>
          </a:lstStyle>
          <a:p>
            <a:pPr lvl="0"/>
            <a:r>
              <a:rPr lang="en-US" dirty="0" smtClean="0"/>
              <a:t>Speaker Name</a:t>
            </a:r>
          </a:p>
          <a:p>
            <a:pPr lvl="0"/>
            <a:r>
              <a:rPr lang="en-US" dirty="0" smtClean="0"/>
              <a:t>Speaker Title</a:t>
            </a:r>
          </a:p>
        </p:txBody>
      </p:sp>
      <p:sp>
        <p:nvSpPr>
          <p:cNvPr id="11" name="Title 1"/>
          <p:cNvSpPr>
            <a:spLocks noGrp="1"/>
          </p:cNvSpPr>
          <p:nvPr>
            <p:ph type="title" hasCustomPrompt="1"/>
          </p:nvPr>
        </p:nvSpPr>
        <p:spPr>
          <a:xfrm>
            <a:off x="271480" y="1685026"/>
            <a:ext cx="5744007" cy="1359775"/>
          </a:xfrm>
          <a:prstGeom prst="rect">
            <a:avLst/>
          </a:prstGeom>
          <a:noFill/>
        </p:spPr>
        <p:txBody>
          <a:bodyPr lIns="107536" tIns="67211" rIns="107536" bIns="67211" anchor="t" anchorCtr="0"/>
          <a:lstStyle>
            <a:lvl1pPr>
              <a:defRPr sz="3900" spc="-74" baseline="0">
                <a:solidFill>
                  <a:srgbClr val="616161"/>
                </a:solidFill>
              </a:defRPr>
            </a:lvl1pPr>
          </a:lstStyle>
          <a:p>
            <a:r>
              <a:rPr lang="en-US" dirty="0" smtClean="0"/>
              <a:t>Presentation title</a:t>
            </a:r>
            <a:endParaRPr lang="en-US" dirty="0"/>
          </a:p>
        </p:txBody>
      </p:sp>
      <p:pic>
        <p:nvPicPr>
          <p:cNvPr id="10" name="Picture 9" descr="Microsoft.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509" y="384868"/>
            <a:ext cx="1069883" cy="228467"/>
          </a:xfrm>
          <a:prstGeom prst="rect">
            <a:avLst/>
          </a:prstGeom>
        </p:spPr>
      </p:pic>
    </p:spTree>
    <p:extLst>
      <p:ext uri="{BB962C8B-B14F-4D97-AF65-F5344CB8AC3E}">
        <p14:creationId xmlns:p14="http://schemas.microsoft.com/office/powerpoint/2010/main" val="32629670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evTest Title">
    <p:bg>
      <p:bgPr>
        <a:solidFill>
          <a:schemeClr val="tx1"/>
        </a:solidFill>
        <a:effectLst/>
      </p:bgPr>
    </p:bg>
    <p:spTree>
      <p:nvGrpSpPr>
        <p:cNvPr id="1" name=""/>
        <p:cNvGrpSpPr/>
        <p:nvPr/>
      </p:nvGrpSpPr>
      <p:grpSpPr>
        <a:xfrm>
          <a:off x="0" y="0"/>
          <a:ext cx="0" cy="0"/>
          <a:chOff x="0" y="0"/>
          <a:chExt cx="0" cy="0"/>
        </a:xfrm>
      </p:grpSpPr>
      <p:pic>
        <p:nvPicPr>
          <p:cNvPr id="10" name="Picture 9" descr="Microsoft.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2105" y="235001"/>
            <a:ext cx="1069883" cy="228467"/>
          </a:xfrm>
          <a:prstGeom prst="rect">
            <a:avLst/>
          </a:prstGeom>
        </p:spPr>
      </p:pic>
    </p:spTree>
    <p:extLst>
      <p:ext uri="{BB962C8B-B14F-4D97-AF65-F5344CB8AC3E}">
        <p14:creationId xmlns:p14="http://schemas.microsoft.com/office/powerpoint/2010/main" val="5457279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eneric Title &amp;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69264" y="891883"/>
            <a:ext cx="5678054" cy="1468664"/>
          </a:xfrm>
        </p:spPr>
        <p:txBody>
          <a:bodyPr/>
          <a:lstStyle>
            <a:lvl1pPr marL="0" indent="0">
              <a:buNone/>
              <a:defRPr>
                <a:solidFill>
                  <a:srgbClr val="616161"/>
                </a:solidFill>
              </a:defRPr>
            </a:lvl1pPr>
            <a:lvl2pPr marL="0" indent="0">
              <a:buFontTx/>
              <a:buNone/>
              <a:defRPr sz="1400">
                <a:solidFill>
                  <a:srgbClr val="616161"/>
                </a:solidFill>
              </a:defRPr>
            </a:lvl2pPr>
            <a:lvl3pPr marL="168026" indent="0">
              <a:buNone/>
              <a:defRPr>
                <a:solidFill>
                  <a:srgbClr val="616161"/>
                </a:solidFill>
              </a:defRPr>
            </a:lvl3pPr>
            <a:lvl4pPr marL="336051" indent="0">
              <a:buNone/>
              <a:defRPr>
                <a:solidFill>
                  <a:srgbClr val="616161"/>
                </a:solidFill>
              </a:defRPr>
            </a:lvl4pPr>
            <a:lvl5pPr marL="504077" indent="0">
              <a:buNone/>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5060416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ic Title and Bullet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2" y="1568689"/>
            <a:ext cx="5722660" cy="1536374"/>
          </a:xfrm>
        </p:spPr>
        <p:txBody>
          <a:bodyPr wrap="square">
            <a:spAutoFit/>
          </a:bodyPr>
          <a:lstStyle>
            <a:lvl1pPr>
              <a:defRPr>
                <a:solidFill>
                  <a:srgbClr val="616161"/>
                </a:solidFill>
              </a:defRPr>
            </a:lvl1pPr>
            <a:lvl2pPr>
              <a:defRPr>
                <a:solidFill>
                  <a:srgbClr val="616161"/>
                </a:solidFill>
              </a:defRPr>
            </a:lvl2pPr>
            <a:lvl3pPr>
              <a:defRPr>
                <a:solidFill>
                  <a:srgbClr val="616161"/>
                </a:solidFill>
              </a:defRPr>
            </a:lvl3pPr>
            <a:lvl4pPr>
              <a:defRPr>
                <a:solidFill>
                  <a:srgbClr val="616161"/>
                </a:solidFill>
              </a:defRPr>
            </a:lvl4pPr>
            <a:lvl5pPr>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69263" y="217136"/>
            <a:ext cx="8600807" cy="674749"/>
          </a:xfrm>
        </p:spPr>
        <p:txBody>
          <a:bodyPr/>
          <a:lstStyle>
            <a:lvl1pPr>
              <a:defRPr>
                <a:solidFill>
                  <a:srgbClr val="61616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4059817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eneric Two Column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3" y="891883"/>
            <a:ext cx="3024064" cy="1797728"/>
          </a:xfrm>
        </p:spPr>
        <p:txBody>
          <a:bodyPr wrap="square">
            <a:spAutoFit/>
          </a:bodyPr>
          <a:lstStyle>
            <a:lvl1pPr marL="0" indent="0">
              <a:spcBef>
                <a:spcPts val="900"/>
              </a:spcBef>
              <a:buClr>
                <a:schemeClr val="tx1"/>
              </a:buClr>
              <a:buFont typeface="Wingdings" pitchFamily="2" charset="2"/>
              <a:buNone/>
              <a:defRPr sz="2700">
                <a:solidFill>
                  <a:schemeClr val="tx1"/>
                </a:solidFill>
              </a:defRPr>
            </a:lvl1pPr>
            <a:lvl2pPr marL="0" indent="0">
              <a:buNone/>
              <a:defRPr sz="1400">
                <a:solidFill>
                  <a:schemeClr val="tx1"/>
                </a:solidFill>
              </a:defRPr>
            </a:lvl2pPr>
            <a:lvl3pPr marL="170360" indent="0">
              <a:buNone/>
              <a:tabLst/>
              <a:defRPr sz="1400">
                <a:solidFill>
                  <a:schemeClr val="tx1"/>
                </a:solidFill>
              </a:defRPr>
            </a:lvl3pPr>
            <a:lvl4pPr marL="338385" indent="0">
              <a:buNone/>
              <a:defRPr>
                <a:solidFill>
                  <a:schemeClr val="tx1"/>
                </a:solidFill>
              </a:defRPr>
            </a:lvl4pPr>
            <a:lvl5pPr marL="504077"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483144" y="899103"/>
            <a:ext cx="2895353" cy="1797728"/>
          </a:xfrm>
        </p:spPr>
        <p:txBody>
          <a:bodyPr wrap="square">
            <a:spAutoFit/>
          </a:bodyPr>
          <a:lstStyle>
            <a:lvl1pPr marL="0" indent="0">
              <a:spcBef>
                <a:spcPts val="900"/>
              </a:spcBef>
              <a:buClr>
                <a:schemeClr val="tx1"/>
              </a:buClr>
              <a:buFont typeface="Wingdings" pitchFamily="2" charset="2"/>
              <a:buNone/>
              <a:defRPr sz="2700">
                <a:solidFill>
                  <a:srgbClr val="616161"/>
                </a:solidFill>
              </a:defRPr>
            </a:lvl1pPr>
            <a:lvl2pPr marL="0" indent="0">
              <a:buNone/>
              <a:defRPr sz="1400">
                <a:solidFill>
                  <a:srgbClr val="616161"/>
                </a:solidFill>
              </a:defRPr>
            </a:lvl2pPr>
            <a:lvl3pPr marL="170360" indent="0">
              <a:buNone/>
              <a:tabLst/>
              <a:defRPr sz="1400">
                <a:solidFill>
                  <a:srgbClr val="616161"/>
                </a:solidFill>
              </a:defRPr>
            </a:lvl3pPr>
            <a:lvl4pPr marL="338385" indent="0">
              <a:buNone/>
              <a:defRPr>
                <a:solidFill>
                  <a:srgbClr val="616161"/>
                </a:solidFill>
              </a:defRPr>
            </a:lvl4pPr>
            <a:lvl5pPr marL="504077" indent="0">
              <a:buNone/>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69263" y="217136"/>
            <a:ext cx="8600807" cy="674749"/>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8732795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eneric 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62" y="891884"/>
            <a:ext cx="3016631" cy="1868773"/>
          </a:xfrm>
        </p:spPr>
        <p:txBody>
          <a:bodyPr wrap="square">
            <a:spAutoFit/>
          </a:bodyPr>
          <a:lstStyle>
            <a:lvl1pPr marL="211200" indent="-211200">
              <a:spcBef>
                <a:spcPts val="900"/>
              </a:spcBef>
              <a:buClr>
                <a:schemeClr val="tx1"/>
              </a:buClr>
              <a:buFont typeface="Arial" pitchFamily="34" charset="0"/>
              <a:buChar char="•"/>
              <a:defRPr sz="2700">
                <a:solidFill>
                  <a:srgbClr val="616161"/>
                </a:solidFill>
              </a:defRPr>
            </a:lvl1pPr>
            <a:lvl2pPr marL="390419" indent="-171403">
              <a:defRPr sz="1800">
                <a:solidFill>
                  <a:srgbClr val="616161"/>
                </a:solidFill>
              </a:defRPr>
            </a:lvl2pPr>
            <a:lvl3pPr marL="514210" indent="-123792">
              <a:tabLst/>
              <a:defRPr sz="1400">
                <a:solidFill>
                  <a:srgbClr val="616161"/>
                </a:solidFill>
              </a:defRPr>
            </a:lvl3pPr>
            <a:lvl4pPr marL="647524" indent="-133314">
              <a:defRPr>
                <a:solidFill>
                  <a:srgbClr val="616161"/>
                </a:solidFill>
              </a:defRPr>
            </a:lvl4pPr>
            <a:lvl5pPr marL="771314" indent="-123792">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475712" y="891884"/>
            <a:ext cx="2999430" cy="1868773"/>
          </a:xfrm>
        </p:spPr>
        <p:txBody>
          <a:bodyPr wrap="square">
            <a:spAutoFit/>
          </a:bodyPr>
          <a:lstStyle>
            <a:lvl1pPr marL="211200" indent="-211200">
              <a:spcBef>
                <a:spcPts val="900"/>
              </a:spcBef>
              <a:buClr>
                <a:schemeClr val="tx1"/>
              </a:buClr>
              <a:buFont typeface="Arial" pitchFamily="34" charset="0"/>
              <a:buChar char="•"/>
              <a:defRPr sz="2700">
                <a:solidFill>
                  <a:srgbClr val="616161"/>
                </a:solidFill>
              </a:defRPr>
            </a:lvl1pPr>
            <a:lvl2pPr marL="390419" indent="-171403">
              <a:defRPr sz="1800">
                <a:solidFill>
                  <a:srgbClr val="616161"/>
                </a:solidFill>
              </a:defRPr>
            </a:lvl2pPr>
            <a:lvl3pPr marL="514210" indent="-123792">
              <a:tabLst/>
              <a:defRPr sz="1400">
                <a:solidFill>
                  <a:srgbClr val="616161"/>
                </a:solidFill>
              </a:defRPr>
            </a:lvl3pPr>
            <a:lvl4pPr marL="647524" indent="-133314">
              <a:defRPr>
                <a:solidFill>
                  <a:srgbClr val="616161"/>
                </a:solidFill>
              </a:defRPr>
            </a:lvl4pPr>
            <a:lvl5pPr marL="771314" indent="-123792">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301363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eneric Three Column Content Tile Layout">
    <p:spTree>
      <p:nvGrpSpPr>
        <p:cNvPr id="1" name=""/>
        <p:cNvGrpSpPr/>
        <p:nvPr/>
      </p:nvGrpSpPr>
      <p:grpSpPr>
        <a:xfrm>
          <a:off x="0" y="0"/>
          <a:ext cx="0" cy="0"/>
          <a:chOff x="0" y="0"/>
          <a:chExt cx="0" cy="0"/>
        </a:xfrm>
      </p:grpSpPr>
      <p:sp>
        <p:nvSpPr>
          <p:cNvPr id="8" name="Text Placeholder 3"/>
          <p:cNvSpPr>
            <a:spLocks noGrp="1"/>
          </p:cNvSpPr>
          <p:nvPr>
            <p:ph type="body" sz="quarter" idx="10"/>
          </p:nvPr>
        </p:nvSpPr>
        <p:spPr>
          <a:xfrm>
            <a:off x="269262" y="1561962"/>
            <a:ext cx="2823978" cy="2689656"/>
          </a:xfrm>
          <a:solidFill>
            <a:schemeClr val="accent2"/>
          </a:solidFill>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49563" y="1561962"/>
            <a:ext cx="2823978" cy="2689656"/>
          </a:xfrm>
          <a:solidFill>
            <a:srgbClr val="68217A"/>
          </a:solidFill>
          <a:ln>
            <a:noFill/>
          </a:ln>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1344500882"/>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ic Content Tile + Image">
    <p:spTree>
      <p:nvGrpSpPr>
        <p:cNvPr id="1" name=""/>
        <p:cNvGrpSpPr/>
        <p:nvPr/>
      </p:nvGrpSpPr>
      <p:grpSpPr>
        <a:xfrm>
          <a:off x="0" y="0"/>
          <a:ext cx="0" cy="0"/>
          <a:chOff x="0" y="0"/>
          <a:chExt cx="0" cy="0"/>
        </a:xfrm>
      </p:grpSpPr>
      <p:sp>
        <p:nvSpPr>
          <p:cNvPr id="9" name="Text Placeholder 3"/>
          <p:cNvSpPr>
            <a:spLocks noGrp="1"/>
          </p:cNvSpPr>
          <p:nvPr>
            <p:ph type="body" sz="quarter" idx="10"/>
          </p:nvPr>
        </p:nvSpPr>
        <p:spPr>
          <a:xfrm>
            <a:off x="269263" y="1558973"/>
            <a:ext cx="2109664" cy="2689656"/>
          </a:xfrm>
          <a:solidFill>
            <a:schemeClr val="accent2"/>
          </a:solidFill>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
        <p:nvSpPr>
          <p:cNvPr id="5" name="Picture Placeholder 3"/>
          <p:cNvSpPr>
            <a:spLocks noGrp="1"/>
          </p:cNvSpPr>
          <p:nvPr>
            <p:ph type="pic" sz="quarter" idx="14"/>
          </p:nvPr>
        </p:nvSpPr>
        <p:spPr>
          <a:xfrm>
            <a:off x="2378928" y="1558973"/>
            <a:ext cx="3992136" cy="2692645"/>
          </a:xfrm>
        </p:spPr>
        <p:txBody>
          <a:bodyPr/>
          <a:lstStyle>
            <a:lvl1pPr>
              <a:defRPr>
                <a:solidFill>
                  <a:srgbClr val="616161"/>
                </a:solidFill>
              </a:defRPr>
            </a:lvl1pPr>
          </a:lstStyle>
          <a:p>
            <a:endParaRPr lang="en-US" dirty="0"/>
          </a:p>
        </p:txBody>
      </p:sp>
    </p:spTree>
    <p:extLst>
      <p:ext uri="{BB962C8B-B14F-4D97-AF65-F5344CB8AC3E}">
        <p14:creationId xmlns:p14="http://schemas.microsoft.com/office/powerpoint/2010/main" val="201446288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eneric Title Only">
    <p:spTree>
      <p:nvGrpSpPr>
        <p:cNvPr id="1" name=""/>
        <p:cNvGrpSpPr/>
        <p:nvPr/>
      </p:nvGrpSpPr>
      <p:grpSpPr>
        <a:xfrm>
          <a:off x="0" y="0"/>
          <a:ext cx="0" cy="0"/>
          <a:chOff x="0" y="0"/>
          <a:chExt cx="0" cy="0"/>
        </a:xfrm>
      </p:grpSpPr>
      <p:sp>
        <p:nvSpPr>
          <p:cNvPr id="5"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01292812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eneric Title Only (No footer)">
    <p:spTree>
      <p:nvGrpSpPr>
        <p:cNvPr id="1" name=""/>
        <p:cNvGrpSpPr/>
        <p:nvPr/>
      </p:nvGrpSpPr>
      <p:grpSpPr>
        <a:xfrm>
          <a:off x="0" y="0"/>
          <a:ext cx="0" cy="0"/>
          <a:chOff x="0" y="0"/>
          <a:chExt cx="0" cy="0"/>
        </a:xfrm>
      </p:grpSpPr>
      <p:sp>
        <p:nvSpPr>
          <p:cNvPr id="5"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
        <p:nvSpPr>
          <p:cNvPr id="2" name="Rectangle 1"/>
          <p:cNvSpPr/>
          <p:nvPr userDrawn="1"/>
        </p:nvSpPr>
        <p:spPr bwMode="auto">
          <a:xfrm>
            <a:off x="0" y="4723214"/>
            <a:ext cx="2389459" cy="42028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0093" tIns="128075" rIns="160093" bIns="128075" numCol="1" spcCol="0" rtlCol="0" fromWordArt="0" anchor="t" anchorCtr="0" forceAA="0" compatLnSpc="1">
            <a:prstTxWarp prst="textNoShape">
              <a:avLst/>
            </a:prstTxWarp>
            <a:noAutofit/>
          </a:bodyPr>
          <a:lstStyle/>
          <a:p>
            <a:pPr algn="ctr" defTabSz="816286" fontAlgn="base">
              <a:lnSpc>
                <a:spcPct val="90000"/>
              </a:lnSpc>
              <a:spcBef>
                <a:spcPct val="0"/>
              </a:spcBef>
              <a:spcAft>
                <a:spcPct val="0"/>
              </a:spcAft>
            </a:pPr>
            <a:endParaRPr lang="en-US" sz="21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4546083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eneric Emphasis Content">
    <p:bg>
      <p:bgPr>
        <a:solidFill>
          <a:schemeClr val="tx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69263" y="1561962"/>
            <a:ext cx="8600807" cy="975195"/>
          </a:xfrm>
        </p:spPr>
        <p:txBody>
          <a:bodyPr wrap="square">
            <a:spAutoFit/>
          </a:bodyPr>
          <a:lstStyle>
            <a:lvl1pPr marL="0" indent="0">
              <a:spcBef>
                <a:spcPts val="900"/>
              </a:spcBef>
              <a:buClr>
                <a:schemeClr val="tx1"/>
              </a:buClr>
              <a:buFont typeface="Wingdings" pitchFamily="2" charset="2"/>
              <a:buNone/>
              <a:defRPr sz="3900">
                <a:solidFill>
                  <a:schemeClr val="tx1"/>
                </a:solidFill>
              </a:defRPr>
            </a:lvl1pPr>
            <a:lvl2pPr marL="0" indent="0">
              <a:spcBef>
                <a:spcPts val="794"/>
              </a:spcBef>
              <a:buNone/>
              <a:defRPr sz="1400">
                <a:solidFill>
                  <a:schemeClr val="tx1"/>
                </a:solidFill>
              </a:defRPr>
            </a:lvl2pPr>
            <a:lvl3pPr marL="170360" indent="0">
              <a:buNone/>
              <a:tabLst/>
              <a:defRPr sz="1400">
                <a:solidFill>
                  <a:schemeClr val="tx1"/>
                </a:solidFill>
              </a:defRPr>
            </a:lvl3pPr>
            <a:lvl4pPr marL="338385" indent="0">
              <a:buNone/>
              <a:defRPr>
                <a:solidFill>
                  <a:schemeClr val="tx1"/>
                </a:solidFill>
              </a:defRPr>
            </a:lvl4pPr>
            <a:lvl5pPr marL="504077" indent="0">
              <a:buNone/>
              <a:tabLst/>
              <a:defRPr>
                <a:solidFill>
                  <a:schemeClr val="tx1"/>
                </a:solidFill>
              </a:defRPr>
            </a:lvl5pPr>
          </a:lstStyle>
          <a:p>
            <a:pPr lvl="0"/>
            <a:r>
              <a:rPr lang="en-US" dirty="0" smtClean="0"/>
              <a:t>Click to edit Master text styles</a:t>
            </a:r>
          </a:p>
          <a:p>
            <a:pPr lvl="1"/>
            <a:r>
              <a:rPr lang="en-US" dirty="0" smtClean="0"/>
              <a:t>Second level</a:t>
            </a:r>
          </a:p>
        </p:txBody>
      </p:sp>
      <p:sp>
        <p:nvSpPr>
          <p:cNvPr id="2" name="Rectangle 1"/>
          <p:cNvSpPr/>
          <p:nvPr userDrawn="1"/>
        </p:nvSpPr>
        <p:spPr bwMode="auto">
          <a:xfrm>
            <a:off x="0" y="4771900"/>
            <a:ext cx="2303093" cy="371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0093" tIns="128075" rIns="160093" bIns="128075" numCol="1" spcCol="0" rtlCol="0" fromWordArt="0" anchor="t" anchorCtr="0" forceAA="0" compatLnSpc="1">
            <a:prstTxWarp prst="textNoShape">
              <a:avLst/>
            </a:prstTxWarp>
            <a:noAutofit/>
          </a:bodyPr>
          <a:lstStyle/>
          <a:p>
            <a:pPr algn="ctr" defTabSz="816286" fontAlgn="base">
              <a:lnSpc>
                <a:spcPct val="90000"/>
              </a:lnSpc>
              <a:spcBef>
                <a:spcPct val="0"/>
              </a:spcBef>
              <a:spcAft>
                <a:spcPct val="0"/>
              </a:spcAft>
            </a:pPr>
            <a:endParaRPr lang="en-US" sz="21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945122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ic 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832" y="203811"/>
            <a:ext cx="5378549" cy="1347163"/>
          </a:xfrm>
          <a:prstGeom prst="rect">
            <a:avLst/>
          </a:prstGeom>
          <a:noFill/>
        </p:spPr>
        <p:txBody>
          <a:bodyPr lIns="80047" tIns="67211" rIns="80047" bIns="67211" anchor="t" anchorCtr="0"/>
          <a:lstStyle>
            <a:lvl1pPr>
              <a:defRPr sz="6400" spc="-74" baseline="0">
                <a:solidFill>
                  <a:srgbClr val="616161"/>
                </a:solidFill>
              </a:defRPr>
            </a:lvl1pPr>
          </a:lstStyle>
          <a:p>
            <a:r>
              <a:rPr lang="en-US" dirty="0" smtClean="0"/>
              <a:t>Section title</a:t>
            </a:r>
            <a:endParaRPr lang="en-US" dirty="0"/>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3699" y="3446456"/>
            <a:ext cx="1928109" cy="1445213"/>
          </a:xfrm>
          <a:prstGeom prst="rect">
            <a:avLst/>
          </a:prstGeom>
        </p:spPr>
      </p:pic>
    </p:spTree>
    <p:extLst>
      <p:ext uri="{BB962C8B-B14F-4D97-AF65-F5344CB8AC3E}">
        <p14:creationId xmlns:p14="http://schemas.microsoft.com/office/powerpoint/2010/main" val="12030820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eneric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341046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eneric Developer Code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69264" y="897994"/>
            <a:ext cx="5774698" cy="1467125"/>
          </a:xfrm>
        </p:spPr>
        <p:txBody>
          <a:bodyPr/>
          <a:lstStyle>
            <a:lvl1pPr marL="0" indent="0">
              <a:buNone/>
              <a:defRPr sz="2500">
                <a:solidFill>
                  <a:srgbClr val="616161"/>
                </a:solidFill>
                <a:latin typeface="Segoe UI" pitchFamily="34" charset="0"/>
                <a:cs typeface="Segoe UI" pitchFamily="34" charset="0"/>
              </a:defRPr>
            </a:lvl1pPr>
            <a:lvl2pPr marL="254724" indent="0">
              <a:buNone/>
              <a:defRPr>
                <a:solidFill>
                  <a:srgbClr val="616161"/>
                </a:solidFill>
                <a:latin typeface="Segoe UI" pitchFamily="34" charset="0"/>
                <a:cs typeface="Segoe UI" pitchFamily="34" charset="0"/>
              </a:defRPr>
            </a:lvl2pPr>
            <a:lvl3pPr marL="429700" indent="0">
              <a:buNone/>
              <a:defRPr>
                <a:solidFill>
                  <a:srgbClr val="616161"/>
                </a:solidFill>
                <a:latin typeface="Segoe UI" pitchFamily="34" charset="0"/>
                <a:cs typeface="Segoe UI" pitchFamily="34" charset="0"/>
              </a:defRPr>
            </a:lvl3pPr>
            <a:lvl4pPr marL="598722" indent="0">
              <a:buNone/>
              <a:defRPr>
                <a:solidFill>
                  <a:srgbClr val="616161"/>
                </a:solidFill>
                <a:latin typeface="Segoe UI" pitchFamily="34" charset="0"/>
                <a:cs typeface="Segoe UI" pitchFamily="34" charset="0"/>
              </a:defRPr>
            </a:lvl4pPr>
            <a:lvl5pPr marL="772505" indent="0">
              <a:buNone/>
              <a:defRPr>
                <a:solidFill>
                  <a:srgbClr val="616161"/>
                </a:soli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73691571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eneric 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62" y="891883"/>
            <a:ext cx="5990289" cy="1799780"/>
          </a:xfrm>
          <a:prstGeom prst="rect">
            <a:avLst/>
          </a:prstGeom>
        </p:spPr>
        <p:txBody>
          <a:bodyPr/>
          <a:lstStyle>
            <a:lvl1pPr marL="213533" indent="-213533">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066" indent="-2065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598" indent="-213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623" indent="-168026">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650" indent="-168026">
              <a:buClr>
                <a:schemeClr val="tx1"/>
              </a:buClr>
              <a:buSzPct val="90000"/>
              <a:buFont typeface="Arial" pitchFamily="34" charset="0"/>
              <a:buChar char="•"/>
              <a:defRPr sz="14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4679157"/>
            <a:ext cx="9144001" cy="464344"/>
          </a:xfrm>
          <a:prstGeom prst="rect">
            <a:avLst/>
          </a:prstGeom>
          <a:solidFill>
            <a:srgbClr val="FFFF99"/>
          </a:solidFill>
        </p:spPr>
        <p:txBody>
          <a:bodyPr wrap="square" lIns="114265" tIns="57131" rIns="114265" bIns="57131" anchor="b" anchorCtr="0">
            <a:noAutofit/>
          </a:bodyPr>
          <a:lstStyle>
            <a:lvl1pPr algn="r">
              <a:buFont typeface="Arial" pitchFamily="34" charset="0"/>
              <a:buNone/>
              <a:defRPr sz="2700"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2" name="Footer Placeholder 1"/>
          <p:cNvSpPr>
            <a:spLocks noGrp="1"/>
          </p:cNvSpPr>
          <p:nvPr>
            <p:ph type="ftr" sz="quarter" idx="12"/>
          </p:nvPr>
        </p:nvSpPr>
        <p:spPr>
          <a:xfrm>
            <a:off x="279454" y="4750468"/>
            <a:ext cx="2896507" cy="273168"/>
          </a:xfrm>
          <a:prstGeom prst="rect">
            <a:avLst/>
          </a:prstGeom>
        </p:spPr>
        <p:txBody>
          <a:bodyPr lIns="80047" tIns="40023" rIns="80047" bIns="40023"/>
          <a:lstStyle/>
          <a:p>
            <a:endParaRPr lang="en-US" dirty="0"/>
          </a:p>
        </p:txBody>
      </p:sp>
      <p:sp>
        <p:nvSpPr>
          <p:cNvPr id="5" name="Slide Number Placeholder 4"/>
          <p:cNvSpPr>
            <a:spLocks noGrp="1"/>
          </p:cNvSpPr>
          <p:nvPr>
            <p:ph type="sldNum" sz="quarter" idx="13"/>
          </p:nvPr>
        </p:nvSpPr>
        <p:spPr>
          <a:xfrm>
            <a:off x="6746739" y="4750466"/>
            <a:ext cx="2133860" cy="273168"/>
          </a:xfrm>
          <a:prstGeom prst="rect">
            <a:avLst/>
          </a:prstGeom>
        </p:spPr>
        <p:txBody>
          <a:bodyPr lIns="80047" tIns="40023" rIns="80047" bIns="40023"/>
          <a:lstStyle/>
          <a:p>
            <a:r>
              <a:rPr lang="en-US" smtClean="0"/>
              <a:t>1</a:t>
            </a:r>
            <a:endParaRPr lang="en-US" dirty="0"/>
          </a:p>
        </p:txBody>
      </p:sp>
    </p:spTree>
    <p:extLst>
      <p:ext uri="{BB962C8B-B14F-4D97-AF65-F5344CB8AC3E}">
        <p14:creationId xmlns:p14="http://schemas.microsoft.com/office/powerpoint/2010/main" val="7183203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1057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29" y="891882"/>
            <a:ext cx="8740142" cy="1638606"/>
          </a:xfrm>
        </p:spPr>
        <p:txBody>
          <a:bodyPr>
            <a:spAutoFit/>
          </a:bodyPr>
          <a:lstStyle>
            <a:lvl3pPr>
              <a:defRPr sz="1765"/>
            </a:lvl3pPr>
            <a:lvl4pPr>
              <a:defRPr sz="1471"/>
            </a:lvl4pPr>
            <a:lvl5pPr>
              <a:defRPr sz="14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034748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36057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74248" y="883761"/>
            <a:ext cx="7395504" cy="674749"/>
          </a:xfrm>
        </p:spPr>
        <p:txBody>
          <a:bodyPr/>
          <a:lstStyle>
            <a:lvl1pPr marL="171592" indent="-171592">
              <a:defRPr sz="4412"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4235841" y="3769488"/>
            <a:ext cx="4033912" cy="787617"/>
          </a:xfrm>
        </p:spPr>
        <p:txBody>
          <a:bodyPr/>
          <a:lstStyle>
            <a:lvl1pPr marL="0" indent="0">
              <a:spcBef>
                <a:spcPts val="0"/>
              </a:spcBef>
              <a:buNone/>
              <a:defRPr sz="2353"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13104756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rple Section Acc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9397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e Section Acc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range Section Acc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solidFill>
                  <a:schemeClr val="tx1"/>
                </a:soli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urple Blank Accent">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ue Blank Accen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range Blank Accent">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evTest Title and Bullet Text">
    <p:spTree>
      <p:nvGrpSpPr>
        <p:cNvPr id="1" name=""/>
        <p:cNvGrpSpPr/>
        <p:nvPr/>
      </p:nvGrpSpPr>
      <p:grpSpPr>
        <a:xfrm>
          <a:off x="0" y="0"/>
          <a:ext cx="0" cy="0"/>
          <a:chOff x="0" y="0"/>
          <a:chExt cx="0" cy="0"/>
        </a:xfrm>
      </p:grpSpPr>
      <p:sp>
        <p:nvSpPr>
          <p:cNvPr id="9" name="Title 1"/>
          <p:cNvSpPr>
            <a:spLocks noGrp="1"/>
          </p:cNvSpPr>
          <p:nvPr>
            <p:ph type="title"/>
          </p:nvPr>
        </p:nvSpPr>
        <p:spPr>
          <a:xfrm>
            <a:off x="269263" y="217136"/>
            <a:ext cx="8600807" cy="674749"/>
          </a:xfrm>
          <a:prstGeom prst="rect">
            <a:avLst/>
          </a:prstGeom>
        </p:spPr>
        <p:txBody>
          <a:bodyPr/>
          <a:lstStyle>
            <a:lvl1pPr>
              <a:defRPr>
                <a:solidFill>
                  <a:srgbClr val="616161"/>
                </a:solidFill>
              </a:defRPr>
            </a:lvl1pPr>
          </a:lstStyle>
          <a:p>
            <a:r>
              <a:rPr lang="en-US" dirty="0" smtClean="0"/>
              <a:t>Click to edit Master title style</a:t>
            </a:r>
            <a:endParaRPr lang="en-US" dirty="0"/>
          </a:p>
        </p:txBody>
      </p:sp>
      <p:sp>
        <p:nvSpPr>
          <p:cNvPr id="6" name="Text Placeholder 3"/>
          <p:cNvSpPr txBox="1">
            <a:spLocks/>
          </p:cNvSpPr>
          <p:nvPr userDrawn="1"/>
        </p:nvSpPr>
        <p:spPr>
          <a:xfrm>
            <a:off x="269262" y="1568689"/>
            <a:ext cx="5722660" cy="1536374"/>
          </a:xfrm>
          <a:prstGeom prst="rect">
            <a:avLst/>
          </a:prstGeom>
        </p:spPr>
        <p:txBody>
          <a:bodyPr vert="horz" wrap="square" lIns="107536" tIns="67211" rIns="107536" bIns="67211" rtlCol="0">
            <a:spAutoFit/>
          </a:bodyPr>
          <a:lstStyle>
            <a:lvl1pPr marL="252040" marR="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sz="3000" kern="1200" spc="0" baseline="0">
                <a:solidFill>
                  <a:srgbClr val="616161"/>
                </a:solidFill>
                <a:latin typeface="+mj-lt"/>
                <a:ea typeface="+mn-ea"/>
                <a:cs typeface="+mn-cs"/>
              </a:defRPr>
            </a:lvl1pPr>
            <a:lvl2pPr marL="429400" marR="0"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616161"/>
                </a:solidFill>
                <a:latin typeface="+mn-lt"/>
                <a:ea typeface="+mn-ea"/>
                <a:cs typeface="+mn-cs"/>
              </a:defRPr>
            </a:lvl2pPr>
            <a:lvl3pPr marL="588092"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solidFill>
                  <a:srgbClr val="616161"/>
                </a:solidFill>
                <a:latin typeface="+mn-lt"/>
                <a:ea typeface="+mn-ea"/>
                <a:cs typeface="+mn-cs"/>
              </a:defRPr>
            </a:lvl3pPr>
            <a:lvl4pPr marL="756116"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solidFill>
                  <a:srgbClr val="616161"/>
                </a:solidFill>
                <a:latin typeface="+mn-lt"/>
                <a:ea typeface="+mn-ea"/>
                <a:cs typeface="+mn-cs"/>
              </a:defRPr>
            </a:lvl4pPr>
            <a:lvl5pPr marL="924141"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solidFill>
                  <a:srgbClr val="616161"/>
                </a:solidFill>
                <a:latin typeface="+mn-lt"/>
                <a:ea typeface="+mn-ea"/>
                <a:cs typeface="+mn-cs"/>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252040" marR="0" lvl="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000" b="0" i="0" u="none" strike="noStrike" kern="1200" cap="none" spc="0" normalizeH="0" baseline="0" noProof="0" smtClean="0">
                <a:ln>
                  <a:noFill/>
                </a:ln>
                <a:solidFill>
                  <a:srgbClr val="616161"/>
                </a:solidFill>
                <a:effectLst/>
                <a:uLnTx/>
                <a:uFillTx/>
                <a:latin typeface="Segoe UI Light"/>
                <a:ea typeface="+mn-ea"/>
                <a:cs typeface="+mn-cs"/>
              </a:rPr>
              <a:t>Click to edit Master text styles</a:t>
            </a:r>
          </a:p>
          <a:p>
            <a:pPr marL="429400" marR="0" lvl="1"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800" b="0" i="0" u="none" strike="noStrike" kern="1200" cap="none" spc="0" normalizeH="0" baseline="0" noProof="0" smtClean="0">
                <a:ln>
                  <a:noFill/>
                </a:ln>
                <a:solidFill>
                  <a:srgbClr val="616161"/>
                </a:solidFill>
                <a:effectLst/>
                <a:uLnTx/>
                <a:uFillTx/>
                <a:latin typeface="Segoe UI"/>
                <a:ea typeface="+mn-ea"/>
                <a:cs typeface="+mn-cs"/>
              </a:rPr>
              <a:t>Second level</a:t>
            </a:r>
          </a:p>
          <a:p>
            <a:pPr marL="588092" marR="0" lvl="2"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400" b="0" i="0" u="none" strike="noStrike" kern="1200" cap="none" spc="0" normalizeH="0" baseline="0" noProof="0" smtClean="0">
                <a:ln>
                  <a:noFill/>
                </a:ln>
                <a:solidFill>
                  <a:srgbClr val="616161"/>
                </a:solidFill>
                <a:effectLst/>
                <a:uLnTx/>
                <a:uFillTx/>
                <a:latin typeface="Segoe UI"/>
                <a:ea typeface="+mn-ea"/>
                <a:cs typeface="+mn-cs"/>
              </a:rPr>
              <a:t>Third level</a:t>
            </a:r>
          </a:p>
          <a:p>
            <a:pPr marL="756116" marR="0" lvl="3"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300" b="0" i="0" u="none" strike="noStrike" kern="1200" cap="none" spc="0" normalizeH="0" baseline="0" noProof="0" smtClean="0">
                <a:ln>
                  <a:noFill/>
                </a:ln>
                <a:solidFill>
                  <a:srgbClr val="616161"/>
                </a:solidFill>
                <a:effectLst/>
                <a:uLnTx/>
                <a:uFillTx/>
                <a:latin typeface="Segoe UI"/>
                <a:ea typeface="+mn-ea"/>
                <a:cs typeface="+mn-cs"/>
              </a:rPr>
              <a:t>Fourth level</a:t>
            </a:r>
          </a:p>
          <a:p>
            <a:pPr marL="924141" marR="0" lvl="4"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300" b="0" i="0" u="none" strike="noStrike" kern="1200" cap="none" spc="0" normalizeH="0" baseline="0" noProof="0" smtClean="0">
                <a:ln>
                  <a:noFill/>
                </a:ln>
                <a:solidFill>
                  <a:srgbClr val="616161"/>
                </a:solidFill>
                <a:effectLst/>
                <a:uLnTx/>
                <a:uFillTx/>
                <a:latin typeface="Segoe UI"/>
                <a:ea typeface="+mn-ea"/>
                <a:cs typeface="+mn-cs"/>
              </a:rPr>
              <a:t>Fifth level</a:t>
            </a:r>
            <a:endParaRPr kumimoji="0" lang="en-US" sz="1300" b="0" i="0" u="none" strike="noStrike" kern="1200" cap="none" spc="0" normalizeH="0" baseline="0" noProof="0" dirty="0">
              <a:ln>
                <a:noFill/>
              </a:ln>
              <a:solidFill>
                <a:srgbClr val="616161"/>
              </a:solidFill>
              <a:effectLst/>
              <a:uLnTx/>
              <a:uFillTx/>
              <a:latin typeface="Segoe UI"/>
              <a:ea typeface="+mn-ea"/>
              <a:cs typeface="+mn-cs"/>
            </a:endParaRPr>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801178"/>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193" r:id="rId3"/>
    <p:sldLayoutId id="2147484101" r:id="rId4"/>
    <p:sldLayoutId id="2147484102" r:id="rId5"/>
    <p:sldLayoutId id="2147484127" r:id="rId6"/>
    <p:sldLayoutId id="2147484128" r:id="rId7"/>
    <p:sldLayoutId id="2147484129" r:id="rId8"/>
    <p:sldLayoutId id="2147484263" r:id="rId9"/>
    <p:sldLayoutId id="2147484265" r:id="rId10"/>
  </p:sldLayoutIdLst>
  <p:hf hdr="0" dt="0"/>
  <p:txStyles>
    <p:titleStyle>
      <a:lvl1pPr algn="l" defTabSz="685585" rtl="0" eaLnBrk="1" latinLnBrk="0" hangingPunct="1">
        <a:lnSpc>
          <a:spcPct val="90000"/>
        </a:lnSpc>
        <a:spcBef>
          <a:spcPct val="0"/>
        </a:spcBef>
        <a:buNone/>
        <a:defRPr lang="en-US" sz="3900" b="0" kern="1200" cap="none" spc="-75" baseline="0" dirty="0">
          <a:ln w="3175">
            <a:noFill/>
          </a:ln>
          <a:solidFill>
            <a:srgbClr val="616161"/>
          </a:solidFill>
          <a:effectLst/>
          <a:latin typeface="Segoe UI Light"/>
          <a:ea typeface="+mn-ea"/>
          <a:cs typeface="Segoe ui light (Headings)"/>
        </a:defRPr>
      </a:lvl1pPr>
    </p:titleStyle>
    <p:bodyStyle>
      <a:lvl1pPr marL="300175" indent="-300175" algn="l" defTabSz="400233" rtl="0" eaLnBrk="1" latinLnBrk="0" hangingPunct="1">
        <a:spcBef>
          <a:spcPct val="20000"/>
        </a:spcBef>
        <a:buFont typeface="Arial"/>
        <a:buChar char="•"/>
        <a:defRPr sz="1300" kern="1200">
          <a:solidFill>
            <a:schemeClr val="tx1"/>
          </a:solidFill>
          <a:latin typeface="Segoe"/>
          <a:ea typeface="+mn-ea"/>
          <a:cs typeface="Segoe"/>
        </a:defRPr>
      </a:lvl1pPr>
      <a:lvl2pPr marL="650378" indent="-250146" algn="l" defTabSz="400233" rtl="0" eaLnBrk="1" latinLnBrk="0" hangingPunct="1">
        <a:spcBef>
          <a:spcPct val="20000"/>
        </a:spcBef>
        <a:buFont typeface="Arial"/>
        <a:buChar char="–"/>
        <a:defRPr sz="1300" kern="1200">
          <a:solidFill>
            <a:schemeClr val="tx1"/>
          </a:solidFill>
          <a:latin typeface="Segoe"/>
          <a:ea typeface="+mn-ea"/>
          <a:cs typeface="Segoe"/>
        </a:defRPr>
      </a:lvl2pPr>
      <a:lvl3pPr marL="1000582" indent="-200116" algn="l" defTabSz="400233" rtl="0" eaLnBrk="1" latinLnBrk="0" hangingPunct="1">
        <a:spcBef>
          <a:spcPct val="20000"/>
        </a:spcBef>
        <a:buFont typeface="Arial"/>
        <a:buChar char="•"/>
        <a:defRPr sz="1300" kern="1200">
          <a:solidFill>
            <a:schemeClr val="tx1"/>
          </a:solidFill>
          <a:latin typeface="Segoe"/>
          <a:ea typeface="+mn-ea"/>
          <a:cs typeface="Segoe"/>
        </a:defRPr>
      </a:lvl3pPr>
      <a:lvl4pPr marL="1400815" indent="-200116" algn="l" defTabSz="400233" rtl="0" eaLnBrk="1" latinLnBrk="0" hangingPunct="1">
        <a:spcBef>
          <a:spcPct val="20000"/>
        </a:spcBef>
        <a:buFont typeface="Arial"/>
        <a:buChar char="–"/>
        <a:defRPr sz="1300" kern="1200">
          <a:solidFill>
            <a:schemeClr val="tx1"/>
          </a:solidFill>
          <a:latin typeface="Segoe"/>
          <a:ea typeface="+mn-ea"/>
          <a:cs typeface="Segoe"/>
        </a:defRPr>
      </a:lvl4pPr>
      <a:lvl5pPr marL="1801048" indent="-200116" algn="l" defTabSz="400233" rtl="0" eaLnBrk="1" latinLnBrk="0" hangingPunct="1">
        <a:spcBef>
          <a:spcPct val="20000"/>
        </a:spcBef>
        <a:buFont typeface="Arial"/>
        <a:buChar char="»"/>
        <a:defRPr sz="1300" kern="1200">
          <a:solidFill>
            <a:schemeClr val="tx1"/>
          </a:solidFill>
          <a:latin typeface="Segoe"/>
          <a:ea typeface="+mn-ea"/>
          <a:cs typeface="Segoe"/>
        </a:defRPr>
      </a:lvl5pPr>
      <a:lvl6pPr marL="2201281" indent="-200116" algn="l" defTabSz="400233" rtl="0" eaLnBrk="1" latinLnBrk="0" hangingPunct="1">
        <a:spcBef>
          <a:spcPct val="20000"/>
        </a:spcBef>
        <a:buFont typeface="Arial"/>
        <a:buChar char="•"/>
        <a:defRPr sz="1800" kern="1200">
          <a:solidFill>
            <a:schemeClr val="tx1"/>
          </a:solidFill>
          <a:latin typeface="+mn-lt"/>
          <a:ea typeface="+mn-ea"/>
          <a:cs typeface="+mn-cs"/>
        </a:defRPr>
      </a:lvl6pPr>
      <a:lvl7pPr marL="2601514" indent="-200116" algn="l" defTabSz="400233" rtl="0" eaLnBrk="1" latinLnBrk="0" hangingPunct="1">
        <a:spcBef>
          <a:spcPct val="20000"/>
        </a:spcBef>
        <a:buFont typeface="Arial"/>
        <a:buChar char="•"/>
        <a:defRPr sz="1800" kern="1200">
          <a:solidFill>
            <a:schemeClr val="tx1"/>
          </a:solidFill>
          <a:latin typeface="+mn-lt"/>
          <a:ea typeface="+mn-ea"/>
          <a:cs typeface="+mn-cs"/>
        </a:defRPr>
      </a:lvl7pPr>
      <a:lvl8pPr marL="3001747" indent="-200116" algn="l" defTabSz="400233" rtl="0" eaLnBrk="1" latinLnBrk="0" hangingPunct="1">
        <a:spcBef>
          <a:spcPct val="20000"/>
        </a:spcBef>
        <a:buFont typeface="Arial"/>
        <a:buChar char="•"/>
        <a:defRPr sz="1800" kern="1200">
          <a:solidFill>
            <a:schemeClr val="tx1"/>
          </a:solidFill>
          <a:latin typeface="+mn-lt"/>
          <a:ea typeface="+mn-ea"/>
          <a:cs typeface="+mn-cs"/>
        </a:defRPr>
      </a:lvl8pPr>
      <a:lvl9pPr marL="3401979" indent="-200116" algn="l" defTabSz="40023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00233" rtl="0" eaLnBrk="1" latinLnBrk="0" hangingPunct="1">
        <a:defRPr sz="1600" kern="1200">
          <a:solidFill>
            <a:schemeClr val="tx1"/>
          </a:solidFill>
          <a:latin typeface="+mn-lt"/>
          <a:ea typeface="+mn-ea"/>
          <a:cs typeface="+mn-cs"/>
        </a:defRPr>
      </a:lvl1pPr>
      <a:lvl2pPr marL="400233" algn="l" defTabSz="400233" rtl="0" eaLnBrk="1" latinLnBrk="0" hangingPunct="1">
        <a:defRPr sz="1600" kern="1200">
          <a:solidFill>
            <a:schemeClr val="tx1"/>
          </a:solidFill>
          <a:latin typeface="+mn-lt"/>
          <a:ea typeface="+mn-ea"/>
          <a:cs typeface="+mn-cs"/>
        </a:defRPr>
      </a:lvl2pPr>
      <a:lvl3pPr marL="800466" algn="l" defTabSz="400233" rtl="0" eaLnBrk="1" latinLnBrk="0" hangingPunct="1">
        <a:defRPr sz="1600" kern="1200">
          <a:solidFill>
            <a:schemeClr val="tx1"/>
          </a:solidFill>
          <a:latin typeface="+mn-lt"/>
          <a:ea typeface="+mn-ea"/>
          <a:cs typeface="+mn-cs"/>
        </a:defRPr>
      </a:lvl3pPr>
      <a:lvl4pPr marL="1200699" algn="l" defTabSz="400233" rtl="0" eaLnBrk="1" latinLnBrk="0" hangingPunct="1">
        <a:defRPr sz="1600" kern="1200">
          <a:solidFill>
            <a:schemeClr val="tx1"/>
          </a:solidFill>
          <a:latin typeface="+mn-lt"/>
          <a:ea typeface="+mn-ea"/>
          <a:cs typeface="+mn-cs"/>
        </a:defRPr>
      </a:lvl4pPr>
      <a:lvl5pPr marL="1600932" algn="l" defTabSz="400233" rtl="0" eaLnBrk="1" latinLnBrk="0" hangingPunct="1">
        <a:defRPr sz="1600" kern="1200">
          <a:solidFill>
            <a:schemeClr val="tx1"/>
          </a:solidFill>
          <a:latin typeface="+mn-lt"/>
          <a:ea typeface="+mn-ea"/>
          <a:cs typeface="+mn-cs"/>
        </a:defRPr>
      </a:lvl5pPr>
      <a:lvl6pPr marL="2001164" algn="l" defTabSz="400233" rtl="0" eaLnBrk="1" latinLnBrk="0" hangingPunct="1">
        <a:defRPr sz="1600" kern="1200">
          <a:solidFill>
            <a:schemeClr val="tx1"/>
          </a:solidFill>
          <a:latin typeface="+mn-lt"/>
          <a:ea typeface="+mn-ea"/>
          <a:cs typeface="+mn-cs"/>
        </a:defRPr>
      </a:lvl6pPr>
      <a:lvl7pPr marL="2401397" algn="l" defTabSz="400233" rtl="0" eaLnBrk="1" latinLnBrk="0" hangingPunct="1">
        <a:defRPr sz="1600" kern="1200">
          <a:solidFill>
            <a:schemeClr val="tx1"/>
          </a:solidFill>
          <a:latin typeface="+mn-lt"/>
          <a:ea typeface="+mn-ea"/>
          <a:cs typeface="+mn-cs"/>
        </a:defRPr>
      </a:lvl7pPr>
      <a:lvl8pPr marL="2801630" algn="l" defTabSz="400233" rtl="0" eaLnBrk="1" latinLnBrk="0" hangingPunct="1">
        <a:defRPr sz="1600" kern="1200">
          <a:solidFill>
            <a:schemeClr val="tx1"/>
          </a:solidFill>
          <a:latin typeface="+mn-lt"/>
          <a:ea typeface="+mn-ea"/>
          <a:cs typeface="+mn-cs"/>
        </a:defRPr>
      </a:lvl8pPr>
      <a:lvl9pPr marL="3201863" algn="l" defTabSz="40023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63" y="217136"/>
            <a:ext cx="8600807" cy="674749"/>
          </a:xfrm>
          <a:prstGeom prst="rect">
            <a:avLst/>
          </a:prstGeom>
        </p:spPr>
        <p:txBody>
          <a:bodyPr vert="horz" wrap="square" lIns="107536" tIns="67211" rIns="107536" bIns="6721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69264" y="891886"/>
            <a:ext cx="5990288" cy="1536374"/>
          </a:xfrm>
          <a:prstGeom prst="rect">
            <a:avLst/>
          </a:prstGeom>
        </p:spPr>
        <p:txBody>
          <a:bodyPr vert="horz" wrap="square" lIns="107536" tIns="67211" rIns="107536" bIns="6721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0141987"/>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1" r:id="rId5"/>
    <p:sldLayoutId id="2147484252" r:id="rId6"/>
    <p:sldLayoutId id="2147484253" r:id="rId7"/>
    <p:sldLayoutId id="2147484254" r:id="rId8"/>
    <p:sldLayoutId id="2147484255" r:id="rId9"/>
    <p:sldLayoutId id="2147484258" r:id="rId10"/>
    <p:sldLayoutId id="2147484259" r:id="rId11"/>
    <p:sldLayoutId id="2147484260" r:id="rId12"/>
    <p:sldLayoutId id="2147484273" r:id="rId13"/>
    <p:sldLayoutId id="2147484274" r:id="rId14"/>
    <p:sldLayoutId id="2147484276" r:id="rId15"/>
    <p:sldLayoutId id="2147484277" r:id="rId16"/>
  </p:sldLayoutIdLst>
  <p:transition>
    <p:fade/>
  </p:transition>
  <p:timing>
    <p:tnLst>
      <p:par>
        <p:cTn id="1" dur="indefinite" restart="never" nodeType="tmRoot"/>
      </p:par>
    </p:tnLst>
  </p:timing>
  <p:hf hdr="0" dt="0"/>
  <p:txStyles>
    <p:titleStyle>
      <a:lvl1pPr algn="l" defTabSz="685585" rtl="0" eaLnBrk="1" latinLnBrk="0" hangingPunct="1">
        <a:lnSpc>
          <a:spcPct val="90000"/>
        </a:lnSpc>
        <a:spcBef>
          <a:spcPct val="0"/>
        </a:spcBef>
        <a:buNone/>
        <a:defRPr lang="en-US" sz="3900" b="0" kern="1200" cap="none" spc="-75" baseline="0" dirty="0" smtClean="0">
          <a:ln w="3175">
            <a:noFill/>
          </a:ln>
          <a:solidFill>
            <a:srgbClr val="616161"/>
          </a:solidFill>
          <a:effectLst/>
          <a:latin typeface="+mj-lt"/>
          <a:ea typeface="+mn-ea"/>
          <a:cs typeface="Segoe UI" pitchFamily="34" charset="0"/>
        </a:defRPr>
      </a:lvl1pPr>
    </p:titleStyle>
    <p:bodyStyle>
      <a:lvl1pPr marL="252040" marR="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sz="3000" kern="1200" spc="0" baseline="0">
          <a:gradFill>
            <a:gsLst>
              <a:gs pos="1250">
                <a:schemeClr val="tx1"/>
              </a:gs>
              <a:gs pos="100000">
                <a:schemeClr val="tx1"/>
              </a:gs>
            </a:gsLst>
            <a:lin ang="5400000" scaled="0"/>
          </a:gradFill>
          <a:latin typeface="+mj-lt"/>
          <a:ea typeface="+mn-ea"/>
          <a:cs typeface="+mn-cs"/>
        </a:defRPr>
      </a:lvl1pPr>
      <a:lvl2pPr marL="429400" marR="0"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092"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gradFill>
            <a:gsLst>
              <a:gs pos="1250">
                <a:schemeClr val="tx1"/>
              </a:gs>
              <a:gs pos="100000">
                <a:schemeClr val="tx1"/>
              </a:gs>
            </a:gsLst>
            <a:lin ang="5400000" scaled="0"/>
          </a:gradFill>
          <a:latin typeface="+mn-lt"/>
          <a:ea typeface="+mn-ea"/>
          <a:cs typeface="+mn-cs"/>
        </a:defRPr>
      </a:lvl3pPr>
      <a:lvl4pPr marL="756116"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4pPr>
      <a:lvl5pPr marL="924141"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585" rtl="0" eaLnBrk="1" latinLnBrk="0" hangingPunct="1">
        <a:defRPr sz="1300" kern="1200">
          <a:solidFill>
            <a:schemeClr val="tx1"/>
          </a:solidFill>
          <a:latin typeface="+mn-lt"/>
          <a:ea typeface="+mn-ea"/>
          <a:cs typeface="+mn-cs"/>
        </a:defRPr>
      </a:lvl1pPr>
      <a:lvl2pPr marL="342794" algn="l" defTabSz="685585" rtl="0" eaLnBrk="1" latinLnBrk="0" hangingPunct="1">
        <a:defRPr sz="1300" kern="1200">
          <a:solidFill>
            <a:schemeClr val="tx1"/>
          </a:solidFill>
          <a:latin typeface="+mn-lt"/>
          <a:ea typeface="+mn-ea"/>
          <a:cs typeface="+mn-cs"/>
        </a:defRPr>
      </a:lvl2pPr>
      <a:lvl3pPr marL="685585" algn="l" defTabSz="685585" rtl="0" eaLnBrk="1" latinLnBrk="0" hangingPunct="1">
        <a:defRPr sz="1300" kern="1200">
          <a:solidFill>
            <a:schemeClr val="tx1"/>
          </a:solidFill>
          <a:latin typeface="+mn-lt"/>
          <a:ea typeface="+mn-ea"/>
          <a:cs typeface="+mn-cs"/>
        </a:defRPr>
      </a:lvl3pPr>
      <a:lvl4pPr marL="1028378" algn="l" defTabSz="685585" rtl="0" eaLnBrk="1" latinLnBrk="0" hangingPunct="1">
        <a:defRPr sz="1300" kern="1200">
          <a:solidFill>
            <a:schemeClr val="tx1"/>
          </a:solidFill>
          <a:latin typeface="+mn-lt"/>
          <a:ea typeface="+mn-ea"/>
          <a:cs typeface="+mn-cs"/>
        </a:defRPr>
      </a:lvl4pPr>
      <a:lvl5pPr marL="1371171" algn="l" defTabSz="685585" rtl="0" eaLnBrk="1" latinLnBrk="0" hangingPunct="1">
        <a:defRPr sz="1300" kern="1200">
          <a:solidFill>
            <a:schemeClr val="tx1"/>
          </a:solidFill>
          <a:latin typeface="+mn-lt"/>
          <a:ea typeface="+mn-ea"/>
          <a:cs typeface="+mn-cs"/>
        </a:defRPr>
      </a:lvl5pPr>
      <a:lvl6pPr marL="1713963" algn="l" defTabSz="685585" rtl="0" eaLnBrk="1" latinLnBrk="0" hangingPunct="1">
        <a:defRPr sz="1300" kern="1200">
          <a:solidFill>
            <a:schemeClr val="tx1"/>
          </a:solidFill>
          <a:latin typeface="+mn-lt"/>
          <a:ea typeface="+mn-ea"/>
          <a:cs typeface="+mn-cs"/>
        </a:defRPr>
      </a:lvl6pPr>
      <a:lvl7pPr marL="2056757" algn="l" defTabSz="685585" rtl="0" eaLnBrk="1" latinLnBrk="0" hangingPunct="1">
        <a:defRPr sz="1300" kern="1200">
          <a:solidFill>
            <a:schemeClr val="tx1"/>
          </a:solidFill>
          <a:latin typeface="+mn-lt"/>
          <a:ea typeface="+mn-ea"/>
          <a:cs typeface="+mn-cs"/>
        </a:defRPr>
      </a:lvl7pPr>
      <a:lvl8pPr marL="2399549" algn="l" defTabSz="685585" rtl="0" eaLnBrk="1" latinLnBrk="0" hangingPunct="1">
        <a:defRPr sz="1300" kern="1200">
          <a:solidFill>
            <a:schemeClr val="tx1"/>
          </a:solidFill>
          <a:latin typeface="+mn-lt"/>
          <a:ea typeface="+mn-ea"/>
          <a:cs typeface="+mn-cs"/>
        </a:defRPr>
      </a:lvl8pPr>
      <a:lvl9pPr marL="2742343" algn="l" defTabSz="68558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hyperlink" Target="http://aka.ms/vscordova" TargetMode="External"/><Relationship Id="rId1" Type="http://schemas.openxmlformats.org/officeDocument/2006/relationships/slideLayout" Target="../slideLayouts/slideLayout12.xml"/><Relationship Id="rId5" Type="http://schemas.openxmlformats.org/officeDocument/2006/relationships/hyperlink" Target="http://blogs.msdn.com/b/visualstudio/" TargetMode="External"/><Relationship Id="rId4" Type="http://schemas.openxmlformats.org/officeDocument/2006/relationships/hyperlink" Target="http://www.typescriptlang.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smtClean="0"/>
              <a:t>Amanda Silver</a:t>
            </a:r>
          </a:p>
          <a:p>
            <a:r>
              <a:rPr lang="en-US" dirty="0" smtClean="0"/>
              <a:t>Director of Program Management</a:t>
            </a:r>
          </a:p>
          <a:p>
            <a:r>
              <a:rPr lang="en-US" dirty="0" smtClean="0"/>
              <a:t>Visual Studio Tools for Client Applications</a:t>
            </a:r>
            <a:endParaRPr lang="en-US" dirty="0"/>
          </a:p>
        </p:txBody>
      </p:sp>
      <p:sp>
        <p:nvSpPr>
          <p:cNvPr id="3" name="Title 2"/>
          <p:cNvSpPr>
            <a:spLocks noGrp="1"/>
          </p:cNvSpPr>
          <p:nvPr>
            <p:ph type="title"/>
          </p:nvPr>
        </p:nvSpPr>
        <p:spPr>
          <a:xfrm>
            <a:off x="271480" y="1685026"/>
            <a:ext cx="6202148" cy="1359775"/>
          </a:xfrm>
        </p:spPr>
        <p:txBody>
          <a:bodyPr/>
          <a:lstStyle/>
          <a:p>
            <a:r>
              <a:rPr lang="en-US" dirty="0" smtClean="0"/>
              <a:t>Cross-Platform Development using Visual Studio</a:t>
            </a:r>
            <a:endParaRPr lang="en-US" dirty="0"/>
          </a:p>
        </p:txBody>
      </p:sp>
    </p:spTree>
    <p:extLst>
      <p:ext uri="{BB962C8B-B14F-4D97-AF65-F5344CB8AC3E}">
        <p14:creationId xmlns:p14="http://schemas.microsoft.com/office/powerpoint/2010/main" val="2980216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922383" y="1296019"/>
            <a:ext cx="2995966" cy="97949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marL="0" lvl="1" defTabSz="336040">
              <a:lnSpc>
                <a:spcPct val="90000"/>
              </a:lnSpc>
              <a:defRPr/>
            </a:pPr>
            <a:r>
              <a:rPr lang="en-US" sz="1400" dirty="0" err="1">
                <a:gradFill>
                  <a:gsLst>
                    <a:gs pos="0">
                      <a:schemeClr val="bg1"/>
                    </a:gs>
                    <a:gs pos="100000">
                      <a:schemeClr val="bg1"/>
                    </a:gs>
                  </a:gsLst>
                  <a:lin ang="16200000" scaled="0"/>
                </a:gradFill>
                <a:ea typeface="ＭＳ Ｐゴシック" charset="0"/>
                <a:cs typeface="Source Sans Pro"/>
              </a:rPr>
              <a:t>Xamarin.iOS</a:t>
            </a:r>
            <a:r>
              <a:rPr lang="en-US" sz="1400" dirty="0">
                <a:gradFill>
                  <a:gsLst>
                    <a:gs pos="0">
                      <a:schemeClr val="bg1"/>
                    </a:gs>
                    <a:gs pos="100000">
                      <a:schemeClr val="bg1"/>
                    </a:gs>
                  </a:gsLst>
                  <a:lin ang="16200000" scaled="0"/>
                </a:gradFill>
                <a:ea typeface="ＭＳ Ｐゴシック" charset="0"/>
                <a:cs typeface="Source Sans Pro"/>
              </a:rPr>
              <a:t> does full </a:t>
            </a:r>
            <a:r>
              <a:rPr lang="en-US" sz="1400" dirty="0" smtClean="0">
                <a:gradFill>
                  <a:gsLst>
                    <a:gs pos="0">
                      <a:schemeClr val="bg1"/>
                    </a:gs>
                    <a:gs pos="100000">
                      <a:schemeClr val="bg1"/>
                    </a:gs>
                  </a:gsLst>
                  <a:lin ang="16200000" scaled="0"/>
                </a:gradFill>
                <a:ea typeface="ＭＳ Ｐゴシック" charset="0"/>
                <a:cs typeface="Source Sans Pro"/>
              </a:rPr>
              <a:t>Ahead </a:t>
            </a:r>
            <a:br>
              <a:rPr lang="en-US" sz="1400" dirty="0" smtClean="0">
                <a:gradFill>
                  <a:gsLst>
                    <a:gs pos="0">
                      <a:schemeClr val="bg1"/>
                    </a:gs>
                    <a:gs pos="100000">
                      <a:schemeClr val="bg1"/>
                    </a:gs>
                  </a:gsLst>
                  <a:lin ang="16200000" scaled="0"/>
                </a:gradFill>
                <a:ea typeface="ＭＳ Ｐゴシック" charset="0"/>
                <a:cs typeface="Source Sans Pro"/>
              </a:rPr>
            </a:br>
            <a:r>
              <a:rPr lang="en-US" sz="1400" dirty="0" smtClean="0">
                <a:gradFill>
                  <a:gsLst>
                    <a:gs pos="0">
                      <a:schemeClr val="bg1"/>
                    </a:gs>
                    <a:gs pos="100000">
                      <a:schemeClr val="bg1"/>
                    </a:gs>
                  </a:gsLst>
                  <a:lin ang="16200000" scaled="0"/>
                </a:gradFill>
                <a:ea typeface="ＭＳ Ｐゴシック" charset="0"/>
                <a:cs typeface="Source Sans Pro"/>
              </a:rPr>
              <a:t>Of </a:t>
            </a:r>
            <a:r>
              <a:rPr lang="en-US" sz="1400" dirty="0">
                <a:gradFill>
                  <a:gsLst>
                    <a:gs pos="0">
                      <a:schemeClr val="bg1"/>
                    </a:gs>
                    <a:gs pos="100000">
                      <a:schemeClr val="bg1"/>
                    </a:gs>
                  </a:gsLst>
                  <a:lin ang="16200000" scaled="0"/>
                </a:gradFill>
                <a:ea typeface="ＭＳ Ｐゴシック" charset="0"/>
                <a:cs typeface="Source Sans Pro"/>
              </a:rPr>
              <a:t>Time (AOT) </a:t>
            </a:r>
            <a:r>
              <a:rPr lang="en-US" sz="1400" dirty="0" smtClean="0">
                <a:gradFill>
                  <a:gsLst>
                    <a:gs pos="0">
                      <a:schemeClr val="bg1"/>
                    </a:gs>
                    <a:gs pos="100000">
                      <a:schemeClr val="bg1"/>
                    </a:gs>
                  </a:gsLst>
                  <a:lin ang="16200000" scaled="0"/>
                </a:gradFill>
                <a:ea typeface="ＭＳ Ｐゴシック" charset="0"/>
                <a:cs typeface="Source Sans Pro"/>
              </a:rPr>
              <a:t>compilation </a:t>
            </a:r>
            <a:r>
              <a:rPr lang="en-US" sz="1400" dirty="0">
                <a:gradFill>
                  <a:gsLst>
                    <a:gs pos="0">
                      <a:schemeClr val="bg1"/>
                    </a:gs>
                    <a:gs pos="100000">
                      <a:schemeClr val="bg1"/>
                    </a:gs>
                  </a:gsLst>
                  <a:lin ang="16200000" scaled="0"/>
                </a:gradFill>
                <a:ea typeface="ＭＳ Ｐゴシック" charset="0"/>
                <a:cs typeface="Source Sans Pro"/>
              </a:rPr>
              <a:t>to produce an ARM binary suitable </a:t>
            </a:r>
            <a:br>
              <a:rPr lang="en-US" sz="1400" dirty="0">
                <a:gradFill>
                  <a:gsLst>
                    <a:gs pos="0">
                      <a:schemeClr val="bg1"/>
                    </a:gs>
                    <a:gs pos="100000">
                      <a:schemeClr val="bg1"/>
                    </a:gs>
                  </a:gsLst>
                  <a:lin ang="16200000" scaled="0"/>
                </a:gradFill>
                <a:ea typeface="ＭＳ Ｐゴシック" charset="0"/>
                <a:cs typeface="Source Sans Pro"/>
              </a:rPr>
            </a:br>
            <a:r>
              <a:rPr lang="en-US" sz="1400" dirty="0">
                <a:gradFill>
                  <a:gsLst>
                    <a:gs pos="0">
                      <a:schemeClr val="bg1"/>
                    </a:gs>
                    <a:gs pos="100000">
                      <a:schemeClr val="bg1"/>
                    </a:gs>
                  </a:gsLst>
                  <a:lin ang="16200000" scaled="0"/>
                </a:gradFill>
                <a:ea typeface="ＭＳ Ｐゴシック" charset="0"/>
                <a:cs typeface="Source Sans Pro"/>
              </a:rPr>
              <a:t>for Apple’s App Store</a:t>
            </a:r>
          </a:p>
        </p:txBody>
      </p:sp>
      <p:sp>
        <p:nvSpPr>
          <p:cNvPr id="15" name="Rectangle 14"/>
          <p:cNvSpPr/>
          <p:nvPr/>
        </p:nvSpPr>
        <p:spPr bwMode="auto">
          <a:xfrm>
            <a:off x="2916167" y="2825251"/>
            <a:ext cx="3008398" cy="97949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marL="0" lvl="1" defTabSz="336040">
              <a:lnSpc>
                <a:spcPct val="90000"/>
              </a:lnSpc>
              <a:defRPr/>
            </a:pPr>
            <a:r>
              <a:rPr lang="en-US" sz="1400" dirty="0" err="1">
                <a:gradFill>
                  <a:gsLst>
                    <a:gs pos="0">
                      <a:schemeClr val="bg1"/>
                    </a:gs>
                    <a:gs pos="100000">
                      <a:schemeClr val="bg1"/>
                    </a:gs>
                  </a:gsLst>
                  <a:lin ang="16200000" scaled="0"/>
                </a:gradFill>
                <a:ea typeface="ＭＳ Ｐゴシック" charset="0"/>
                <a:cs typeface="Source Sans Pro"/>
              </a:rPr>
              <a:t>Xamarin.Android</a:t>
            </a:r>
            <a:r>
              <a:rPr lang="en-US" sz="1400" dirty="0">
                <a:gradFill>
                  <a:gsLst>
                    <a:gs pos="0">
                      <a:schemeClr val="bg1"/>
                    </a:gs>
                    <a:gs pos="100000">
                      <a:schemeClr val="bg1"/>
                    </a:gs>
                  </a:gsLst>
                  <a:lin ang="16200000" scaled="0"/>
                </a:gradFill>
                <a:ea typeface="ＭＳ Ｐゴシック" charset="0"/>
                <a:cs typeface="Source Sans Pro"/>
              </a:rPr>
              <a:t> takes advantage </a:t>
            </a:r>
            <a:br>
              <a:rPr lang="en-US" sz="1400" dirty="0">
                <a:gradFill>
                  <a:gsLst>
                    <a:gs pos="0">
                      <a:schemeClr val="bg1"/>
                    </a:gs>
                    <a:gs pos="100000">
                      <a:schemeClr val="bg1"/>
                    </a:gs>
                  </a:gsLst>
                  <a:lin ang="16200000" scaled="0"/>
                </a:gradFill>
                <a:ea typeface="ＭＳ Ｐゴシック" charset="0"/>
                <a:cs typeface="Source Sans Pro"/>
              </a:rPr>
            </a:br>
            <a:r>
              <a:rPr lang="en-US" sz="1400" dirty="0">
                <a:gradFill>
                  <a:gsLst>
                    <a:gs pos="0">
                      <a:schemeClr val="bg1"/>
                    </a:gs>
                    <a:gs pos="100000">
                      <a:schemeClr val="bg1"/>
                    </a:gs>
                  </a:gsLst>
                  <a:lin ang="16200000" scaled="0"/>
                </a:gradFill>
                <a:ea typeface="ＭＳ Ｐゴシック" charset="0"/>
                <a:cs typeface="Source Sans Pro"/>
              </a:rPr>
              <a:t>of Just In Time (JIT) compilation on the Android device</a:t>
            </a:r>
          </a:p>
        </p:txBody>
      </p:sp>
      <p:sp>
        <p:nvSpPr>
          <p:cNvPr id="9" name="Title 1"/>
          <p:cNvSpPr>
            <a:spLocks noGrp="1"/>
          </p:cNvSpPr>
          <p:nvPr>
            <p:ph type="title"/>
          </p:nvPr>
        </p:nvSpPr>
        <p:spPr/>
        <p:txBody>
          <a:bodyPr/>
          <a:lstStyle/>
          <a:p>
            <a:r>
              <a:rPr lang="en-US" dirty="0">
                <a:solidFill>
                  <a:schemeClr val="tx1"/>
                </a:solidFill>
              </a:rPr>
              <a:t>Native compilation, native performance</a:t>
            </a:r>
          </a:p>
        </p:txBody>
      </p:sp>
      <p:pic>
        <p:nvPicPr>
          <p:cNvPr id="4" name="Picture 3"/>
          <p:cNvPicPr>
            <a:picLocks noChangeAspect="1"/>
          </p:cNvPicPr>
          <p:nvPr/>
        </p:nvPicPr>
        <p:blipFill>
          <a:blip r:embed="rId3"/>
          <a:stretch>
            <a:fillRect/>
          </a:stretch>
        </p:blipFill>
        <p:spPr>
          <a:xfrm>
            <a:off x="401915" y="1033290"/>
            <a:ext cx="2495550" cy="1504950"/>
          </a:xfrm>
          <a:prstGeom prst="rect">
            <a:avLst/>
          </a:prstGeom>
        </p:spPr>
      </p:pic>
      <p:pic>
        <p:nvPicPr>
          <p:cNvPr id="6" name="Picture 5"/>
          <p:cNvPicPr>
            <a:picLocks noChangeAspect="1"/>
          </p:cNvPicPr>
          <p:nvPr/>
        </p:nvPicPr>
        <p:blipFill>
          <a:blip r:embed="rId4"/>
          <a:stretch>
            <a:fillRect/>
          </a:stretch>
        </p:blipFill>
        <p:spPr>
          <a:xfrm>
            <a:off x="420965" y="2819068"/>
            <a:ext cx="2457450" cy="1495425"/>
          </a:xfrm>
          <a:prstGeom prst="rect">
            <a:avLst/>
          </a:prstGeom>
        </p:spPr>
      </p:pic>
    </p:spTree>
    <p:extLst>
      <p:ext uri="{BB962C8B-B14F-4D97-AF65-F5344CB8AC3E}">
        <p14:creationId xmlns:p14="http://schemas.microsoft.com/office/powerpoint/2010/main" val="314482465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9213" y="1111755"/>
            <a:ext cx="6422098" cy="674653"/>
          </a:xfrm>
        </p:spPr>
        <p:txBody>
          <a:bodyPr/>
          <a:lstStyle/>
          <a:p>
            <a:r>
              <a:rPr lang="en-US" sz="3600" dirty="0" smtClean="0"/>
              <a:t>Create a single Hybrid App for iOS, Android, and Windows with your skillset in Web Standards: </a:t>
            </a:r>
            <a:br>
              <a:rPr lang="en-US" sz="3600" dirty="0" smtClean="0"/>
            </a:br>
            <a:r>
              <a:rPr lang="en-US" sz="3600" dirty="0" smtClean="0"/>
              <a:t>HTML, JavaScript, CSS</a:t>
            </a:r>
            <a:endParaRPr lang="en-US" sz="1200" dirty="0"/>
          </a:p>
        </p:txBody>
      </p:sp>
      <p:sp>
        <p:nvSpPr>
          <p:cNvPr id="4" name="Text Placeholder 3"/>
          <p:cNvSpPr>
            <a:spLocks noGrp="1"/>
          </p:cNvSpPr>
          <p:nvPr>
            <p:ph type="body" sz="quarter" idx="10"/>
          </p:nvPr>
        </p:nvSpPr>
        <p:spPr>
          <a:xfrm>
            <a:off x="-14537" y="218635"/>
            <a:ext cx="5425524" cy="466344"/>
          </a:xfrm>
          <a:solidFill>
            <a:srgbClr val="68217A"/>
          </a:solidFill>
        </p:spPr>
        <p:txBody>
          <a:bodyPr tIns="82296"/>
          <a:lstStyle/>
          <a:p>
            <a:r>
              <a:rPr lang="en-US" b="1" dirty="0" smtClean="0">
                <a:solidFill>
                  <a:schemeClr val="bg1"/>
                </a:solidFill>
              </a:rPr>
              <a:t>Visual Studio Tools for Apache Cordova™</a:t>
            </a:r>
            <a:endParaRPr lang="en-US" b="1" dirty="0">
              <a:solidFill>
                <a:schemeClr val="bg1"/>
              </a:solidFill>
            </a:endParaRPr>
          </a:p>
        </p:txBody>
      </p:sp>
    </p:spTree>
    <p:extLst>
      <p:ext uri="{BB962C8B-B14F-4D97-AF65-F5344CB8AC3E}">
        <p14:creationId xmlns:p14="http://schemas.microsoft.com/office/powerpoint/2010/main" val="302770434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2" y="366"/>
            <a:ext cx="4235840"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15990" tIns="1546333" rIns="134464" bIns="107571" numCol="1" rtlCol="0" anchor="t" anchorCtr="0" compatLnSpc="1">
            <a:prstTxWarp prst="textNoShape">
              <a:avLst/>
            </a:prstTxWarp>
          </a:bodyPr>
          <a:lstStyle/>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dirty="0">
              <a:gradFill>
                <a:gsLst>
                  <a:gs pos="100000">
                    <a:srgbClr val="FFFFFF"/>
                  </a:gs>
                  <a:gs pos="0">
                    <a:srgbClr val="FFFFFF"/>
                  </a:gs>
                </a:gsLst>
                <a:lin ang="5400000" scaled="0"/>
              </a:gradFill>
              <a:latin typeface="Segoe UI Light"/>
              <a:ea typeface="ＭＳ Ｐゴシック" charset="0"/>
            </a:endParaRPr>
          </a:p>
        </p:txBody>
      </p:sp>
      <p:sp>
        <p:nvSpPr>
          <p:cNvPr id="11" name="Title 10"/>
          <p:cNvSpPr>
            <a:spLocks noGrp="1"/>
          </p:cNvSpPr>
          <p:nvPr>
            <p:ph type="title"/>
          </p:nvPr>
        </p:nvSpPr>
        <p:spPr>
          <a:xfrm>
            <a:off x="201931" y="217468"/>
            <a:ext cx="8741880" cy="674653"/>
          </a:xfrm>
        </p:spPr>
        <p:txBody>
          <a:bodyPr/>
          <a:lstStyle/>
          <a:p>
            <a:r>
              <a:rPr lang="it-IT" sz="3600" dirty="0" smtClean="0"/>
              <a:t>Visual Studio Tools for Apache Cordova </a:t>
            </a:r>
            <a:endParaRPr lang="en-US" sz="3600" dirty="0"/>
          </a:p>
        </p:txBody>
      </p:sp>
      <p:grpSp>
        <p:nvGrpSpPr>
          <p:cNvPr id="2" name="Group 1"/>
          <p:cNvGrpSpPr/>
          <p:nvPr/>
        </p:nvGrpSpPr>
        <p:grpSpPr>
          <a:xfrm>
            <a:off x="547797" y="962681"/>
            <a:ext cx="2914286" cy="3875786"/>
            <a:chOff x="5355467" y="717584"/>
            <a:chExt cx="2914286" cy="3875786"/>
          </a:xfrm>
        </p:grpSpPr>
        <p:sp>
          <p:nvSpPr>
            <p:cNvPr id="57" name="TextBox 56"/>
            <p:cNvSpPr txBox="1"/>
            <p:nvPr/>
          </p:nvSpPr>
          <p:spPr>
            <a:xfrm>
              <a:off x="6254132" y="2472111"/>
              <a:ext cx="1008478" cy="239425"/>
            </a:xfrm>
            <a:prstGeom prst="rect">
              <a:avLst/>
            </a:prstGeom>
            <a:noFill/>
          </p:spPr>
          <p:txBody>
            <a:bodyPr wrap="square" rtlCol="0">
              <a:spAutoFit/>
            </a:bodyPr>
            <a:lstStyle/>
            <a:p>
              <a:pPr defTabSz="672358">
                <a:defRPr/>
              </a:pPr>
              <a:r>
                <a:rPr lang="en-US" sz="956" kern="0" dirty="0">
                  <a:solidFill>
                    <a:srgbClr val="FFFFFF"/>
                  </a:solidFill>
                </a:rPr>
                <a:t>Black Box</a:t>
              </a:r>
            </a:p>
          </p:txBody>
        </p:sp>
        <p:grpSp>
          <p:nvGrpSpPr>
            <p:cNvPr id="58" name="Group 57"/>
            <p:cNvGrpSpPr/>
            <p:nvPr/>
          </p:nvGrpSpPr>
          <p:grpSpPr>
            <a:xfrm>
              <a:off x="5355467" y="1507245"/>
              <a:ext cx="2231561" cy="3086125"/>
              <a:chOff x="993228" y="1680735"/>
              <a:chExt cx="3035078" cy="4987280"/>
            </a:xfrm>
          </p:grpSpPr>
          <p:grpSp>
            <p:nvGrpSpPr>
              <p:cNvPr id="59" name="Group 58"/>
              <p:cNvGrpSpPr/>
              <p:nvPr/>
            </p:nvGrpSpPr>
            <p:grpSpPr>
              <a:xfrm>
                <a:off x="993228" y="1680735"/>
                <a:ext cx="3035078" cy="4753673"/>
                <a:chOff x="993228" y="1680735"/>
                <a:chExt cx="3035078" cy="4753673"/>
              </a:xfrm>
            </p:grpSpPr>
            <p:sp>
              <p:nvSpPr>
                <p:cNvPr id="61" name="Rectangle 60"/>
                <p:cNvSpPr/>
                <p:nvPr/>
              </p:nvSpPr>
              <p:spPr bwMode="auto">
                <a:xfrm>
                  <a:off x="993228" y="2259012"/>
                  <a:ext cx="3035078" cy="287199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471" i="1" kern="0" dirty="0">
                    <a:gradFill>
                      <a:gsLst>
                        <a:gs pos="0">
                          <a:srgbClr val="FFFFFF"/>
                        </a:gs>
                        <a:gs pos="100000">
                          <a:srgbClr val="FFFFFF"/>
                        </a:gs>
                      </a:gsLst>
                      <a:lin ang="5400000" scaled="0"/>
                    </a:gradFill>
                    <a:ea typeface="Segoe UI" pitchFamily="34" charset="0"/>
                    <a:cs typeface="Segoe UI" pitchFamily="34" charset="0"/>
                  </a:endParaRPr>
                </a:p>
              </p:txBody>
            </p:sp>
            <p:sp>
              <p:nvSpPr>
                <p:cNvPr id="62" name="Down Arrow 61"/>
                <p:cNvSpPr/>
                <p:nvPr/>
              </p:nvSpPr>
              <p:spPr bwMode="auto">
                <a:xfrm>
                  <a:off x="136728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3" name="Down Arrow 62"/>
                <p:cNvSpPr/>
                <p:nvPr/>
              </p:nvSpPr>
              <p:spPr bwMode="auto">
                <a:xfrm>
                  <a:off x="228373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Down Arrow 63"/>
                <p:cNvSpPr/>
                <p:nvPr/>
              </p:nvSpPr>
              <p:spPr bwMode="auto">
                <a:xfrm>
                  <a:off x="320018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5" name="Picture 6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18417" y="5702850"/>
                  <a:ext cx="615272" cy="731558"/>
                </a:xfrm>
                <a:prstGeom prst="rect">
                  <a:avLst/>
                </a:prstGeom>
              </p:spPr>
            </p:pic>
            <p:pic>
              <p:nvPicPr>
                <p:cNvPr id="66" name="Picture 65"/>
                <p:cNvPicPr>
                  <a:picLocks noChangeAspect="1"/>
                </p:cNvPicPr>
                <p:nvPr/>
              </p:nvPicPr>
              <p:blipFill>
                <a:blip r:embed="rId4" cstate="screen">
                  <a:duotone>
                    <a:srgbClr val="55C5E9">
                      <a:shade val="45000"/>
                      <a:satMod val="135000"/>
                    </a:srgbClr>
                    <a:prstClr val="white"/>
                  </a:duotone>
                  <a:extLst>
                    <a:ext uri="{28A0092B-C50C-407E-A947-70E740481C1C}">
                      <a14:useLocalDpi xmlns:a14="http://schemas.microsoft.com/office/drawing/2010/main"/>
                    </a:ext>
                  </a:extLst>
                </a:blip>
                <a:stretch>
                  <a:fillRect/>
                </a:stretch>
              </p:blipFill>
              <p:spPr>
                <a:xfrm>
                  <a:off x="3131271" y="5698364"/>
                  <a:ext cx="563115" cy="674612"/>
                </a:xfrm>
                <a:prstGeom prst="rect">
                  <a:avLst/>
                </a:prstGeom>
              </p:spPr>
            </p:pic>
            <p:sp>
              <p:nvSpPr>
                <p:cNvPr id="67" name="Down Arrow 66"/>
                <p:cNvSpPr/>
                <p:nvPr/>
              </p:nvSpPr>
              <p:spPr bwMode="auto">
                <a:xfrm>
                  <a:off x="2268451" y="1680735"/>
                  <a:ext cx="484632" cy="978408"/>
                </a:xfrm>
                <a:prstGeom prst="downArrow">
                  <a:avLst/>
                </a:prstGeom>
                <a:solidFill>
                  <a:srgbClr val="FFFFFF">
                    <a:lumMod val="85000"/>
                  </a:srgbClr>
                </a:solidFill>
                <a:ln w="2857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60" name="Picture 5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8311" y="5469242"/>
                <a:ext cx="1036857" cy="1198773"/>
              </a:xfrm>
              <a:prstGeom prst="rect">
                <a:avLst/>
              </a:prstGeom>
            </p:spPr>
          </p:pic>
        </p:grpSp>
        <p:sp>
          <p:nvSpPr>
            <p:cNvPr id="68" name="Rectangle 67"/>
            <p:cNvSpPr/>
            <p:nvPr/>
          </p:nvSpPr>
          <p:spPr bwMode="auto">
            <a:xfrm>
              <a:off x="5355468" y="717585"/>
              <a:ext cx="2231561" cy="1062151"/>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defRPr/>
              </a:pPr>
              <a:r>
                <a:rPr lang="en-US" sz="956" kern="0" dirty="0">
                  <a:gradFill>
                    <a:gsLst>
                      <a:gs pos="0">
                        <a:srgbClr val="3F3F3F"/>
                      </a:gs>
                      <a:gs pos="100000">
                        <a:srgbClr val="3F3F3F"/>
                      </a:gs>
                    </a:gsLst>
                    <a:lin ang="5400000" scaled="0"/>
                  </a:gradFill>
                  <a:ea typeface="Segoe UI" pitchFamily="34" charset="0"/>
                  <a:cs typeface="Segoe UI" pitchFamily="34" charset="0"/>
                </a:rPr>
                <a:t>CSS | HTML</a:t>
              </a:r>
            </a:p>
            <a:p>
              <a:pPr algn="ctr" defTabSz="685647" fontAlgn="base">
                <a:lnSpc>
                  <a:spcPct val="90000"/>
                </a:lnSpc>
                <a:spcBef>
                  <a:spcPct val="0"/>
                </a:spcBef>
                <a:spcAft>
                  <a:spcPct val="0"/>
                </a:spcAft>
                <a:defRPr/>
              </a:pPr>
              <a:r>
                <a:rPr lang="en-US" sz="956" kern="0" dirty="0">
                  <a:gradFill>
                    <a:gsLst>
                      <a:gs pos="0">
                        <a:srgbClr val="3F3F3F"/>
                      </a:gs>
                      <a:gs pos="100000">
                        <a:srgbClr val="3F3F3F"/>
                      </a:gs>
                    </a:gsLst>
                    <a:lin ang="5400000" scaled="0"/>
                  </a:gradFill>
                  <a:ea typeface="Segoe UI" pitchFamily="34" charset="0"/>
                  <a:cs typeface="Segoe UI" pitchFamily="34" charset="0"/>
                </a:rPr>
                <a:t>JavaScript | TypeScript</a:t>
              </a:r>
            </a:p>
          </p:txBody>
        </p:sp>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78446" y="2385890"/>
              <a:ext cx="2185604" cy="907355"/>
            </a:xfrm>
            <a:prstGeom prst="rect">
              <a:avLst/>
            </a:prstGeom>
          </p:spPr>
        </p:pic>
        <p:sp>
          <p:nvSpPr>
            <p:cNvPr id="71" name="Rectangle 70"/>
            <p:cNvSpPr/>
            <p:nvPr/>
          </p:nvSpPr>
          <p:spPr bwMode="auto">
            <a:xfrm>
              <a:off x="7678509" y="717584"/>
              <a:ext cx="591244" cy="2924689"/>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71"/>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bwMode="auto">
            <a:xfrm rot="5400000">
              <a:off x="6927834" y="1924946"/>
              <a:ext cx="2092594" cy="545652"/>
            </a:xfrm>
            <a:prstGeom prst="rect">
              <a:avLst/>
            </a:prstGeom>
            <a:solidFill>
              <a:srgbClr val="661F79"/>
            </a:solidFill>
            <a:ln>
              <a:noFill/>
              <a:headEnd type="none" w="med" len="med"/>
              <a:tailEnd type="none" w="med" len="med"/>
            </a:ln>
            <a:extLst/>
          </p:spPr>
        </p:pic>
      </p:grpSp>
    </p:spTree>
    <p:extLst>
      <p:ext uri="{BB962C8B-B14F-4D97-AF65-F5344CB8AC3E}">
        <p14:creationId xmlns:p14="http://schemas.microsoft.com/office/powerpoint/2010/main" val="185356715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2" y="366"/>
            <a:ext cx="4235840"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15990" tIns="1546333" rIns="134464" bIns="107571" numCol="1" rtlCol="0" anchor="t" anchorCtr="0" compatLnSpc="1">
            <a:prstTxWarp prst="textNoShape">
              <a:avLst/>
            </a:prstTxWarp>
          </a:bodyPr>
          <a:lstStyle/>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dirty="0">
              <a:gradFill>
                <a:gsLst>
                  <a:gs pos="100000">
                    <a:srgbClr val="FFFFFF"/>
                  </a:gs>
                  <a:gs pos="0">
                    <a:srgbClr val="FFFFFF"/>
                  </a:gs>
                </a:gsLst>
                <a:lin ang="5400000" scaled="0"/>
              </a:gradFill>
              <a:latin typeface="Segoe UI Light"/>
              <a:ea typeface="ＭＳ Ｐゴシック" charset="0"/>
            </a:endParaRPr>
          </a:p>
        </p:txBody>
      </p:sp>
      <p:sp>
        <p:nvSpPr>
          <p:cNvPr id="11" name="Title 10"/>
          <p:cNvSpPr>
            <a:spLocks noGrp="1"/>
          </p:cNvSpPr>
          <p:nvPr>
            <p:ph type="title"/>
          </p:nvPr>
        </p:nvSpPr>
        <p:spPr>
          <a:xfrm>
            <a:off x="201931" y="217468"/>
            <a:ext cx="8741880" cy="674653"/>
          </a:xfrm>
        </p:spPr>
        <p:txBody>
          <a:bodyPr/>
          <a:lstStyle/>
          <a:p>
            <a:r>
              <a:rPr lang="it-IT" sz="3600" dirty="0" smtClean="0"/>
              <a:t>Visual Studio Tools for Apache Cordova </a:t>
            </a:r>
            <a:endParaRPr lang="en-US" sz="3600" dirty="0"/>
          </a:p>
        </p:txBody>
      </p:sp>
      <p:sp>
        <p:nvSpPr>
          <p:cNvPr id="24" name="Rectangle 23"/>
          <p:cNvSpPr/>
          <p:nvPr/>
        </p:nvSpPr>
        <p:spPr>
          <a:xfrm>
            <a:off x="342760" y="943552"/>
            <a:ext cx="5094186" cy="4089966"/>
          </a:xfrm>
          <a:prstGeom prst="rect">
            <a:avLst/>
          </a:prstGeom>
        </p:spPr>
        <p:txBody>
          <a:bodyPr wrap="square">
            <a:spAutoFit/>
          </a:bodyPr>
          <a:lstStyle/>
          <a:p>
            <a:pPr defTabSz="685644"/>
            <a:r>
              <a:rPr lang="en-US" sz="2059" dirty="0" smtClean="0">
                <a:latin typeface="Segoe UI Light"/>
              </a:rPr>
              <a:t>Use existing web developer skillsets</a:t>
            </a:r>
            <a:endParaRPr lang="en-US" sz="2059" dirty="0">
              <a:latin typeface="Segoe UI Light"/>
            </a:endParaRPr>
          </a:p>
          <a:p>
            <a:pPr marL="252134" indent="-252134" defTabSz="685644">
              <a:lnSpc>
                <a:spcPct val="150000"/>
              </a:lnSpc>
              <a:buFont typeface="Arial" panose="020B0604020202020204" pitchFamily="34" charset="0"/>
              <a:buChar char="•"/>
            </a:pPr>
            <a:r>
              <a:rPr lang="en-US" sz="1800" dirty="0">
                <a:latin typeface="Segoe UI Light"/>
              </a:rPr>
              <a:t>iOS, Android apps </a:t>
            </a:r>
            <a:r>
              <a:rPr lang="en-US" sz="1800" dirty="0" smtClean="0">
                <a:latin typeface="Segoe UI Light"/>
              </a:rPr>
              <a:t>entirely within </a:t>
            </a:r>
            <a:r>
              <a:rPr lang="en-US" sz="1800" dirty="0">
                <a:latin typeface="Segoe UI Light"/>
              </a:rPr>
              <a:t>Visual Studio</a:t>
            </a:r>
          </a:p>
          <a:p>
            <a:pPr marL="252134" indent="-252134" defTabSz="685644">
              <a:lnSpc>
                <a:spcPct val="150000"/>
              </a:lnSpc>
              <a:buFont typeface="Arial" panose="020B0604020202020204" pitchFamily="34" charset="0"/>
              <a:buChar char="•"/>
            </a:pPr>
            <a:r>
              <a:rPr lang="en-US" sz="1800" dirty="0" smtClean="0">
                <a:latin typeface="Segoe UI Light"/>
              </a:rPr>
              <a:t>JavaScript, CSS, and HTML support</a:t>
            </a:r>
          </a:p>
          <a:p>
            <a:pPr marL="252134" indent="-252134" defTabSz="685644">
              <a:lnSpc>
                <a:spcPct val="150000"/>
              </a:lnSpc>
              <a:buFont typeface="Arial" panose="020B0604020202020204" pitchFamily="34" charset="0"/>
              <a:buChar char="•"/>
            </a:pPr>
            <a:r>
              <a:rPr lang="en-US" sz="1800" dirty="0">
                <a:latin typeface="Segoe UI Light"/>
              </a:rPr>
              <a:t>Flexibility to use any JavaScript </a:t>
            </a:r>
            <a:r>
              <a:rPr lang="en-US" sz="1800" dirty="0" smtClean="0">
                <a:latin typeface="Segoe UI Light"/>
              </a:rPr>
              <a:t>framework</a:t>
            </a:r>
          </a:p>
          <a:p>
            <a:pPr marL="252134" indent="-252134" defTabSz="685644">
              <a:buFont typeface="Arial" panose="020B0604020202020204" pitchFamily="34" charset="0"/>
              <a:buChar char="•"/>
            </a:pPr>
            <a:r>
              <a:rPr lang="en-US" sz="1800" dirty="0" smtClean="0">
                <a:latin typeface="Segoe UI Light"/>
              </a:rPr>
              <a:t>Native device access with support for common and custom plug-ins exposed as JavaScript APIs</a:t>
            </a:r>
            <a:endParaRPr lang="en-US" sz="1800" dirty="0">
              <a:latin typeface="Segoe UI Light"/>
            </a:endParaRPr>
          </a:p>
          <a:p>
            <a:pPr defTabSz="685644"/>
            <a:endParaRPr lang="en-US" sz="2059" dirty="0" smtClean="0">
              <a:latin typeface="Segoe UI Light"/>
            </a:endParaRPr>
          </a:p>
          <a:p>
            <a:pPr defTabSz="685644"/>
            <a:r>
              <a:rPr lang="en-US" sz="2059" dirty="0" smtClean="0">
                <a:latin typeface="Segoe UI Light"/>
              </a:rPr>
              <a:t>Build </a:t>
            </a:r>
            <a:r>
              <a:rPr lang="en-US" sz="2059" dirty="0">
                <a:latin typeface="Segoe UI Light"/>
              </a:rPr>
              <a:t>apps </a:t>
            </a:r>
            <a:r>
              <a:rPr lang="en-US" sz="2059" dirty="0" smtClean="0">
                <a:latin typeface="Segoe UI Light"/>
              </a:rPr>
              <a:t>at scale</a:t>
            </a:r>
            <a:endParaRPr lang="en-US" sz="2059" dirty="0">
              <a:latin typeface="Segoe UI Light"/>
            </a:endParaRPr>
          </a:p>
          <a:p>
            <a:pPr marL="252134" indent="-252134" defTabSz="685644">
              <a:lnSpc>
                <a:spcPct val="150000"/>
              </a:lnSpc>
              <a:buFont typeface="Arial" panose="020B0604020202020204" pitchFamily="34" charset="0"/>
              <a:buChar char="•"/>
            </a:pPr>
            <a:r>
              <a:rPr lang="en-US" sz="1800" dirty="0" smtClean="0">
                <a:latin typeface="Segoe UI Light"/>
              </a:rPr>
              <a:t>Complex enterprise scale apps with TypeScript </a:t>
            </a:r>
            <a:endParaRPr lang="en-US" sz="1800" dirty="0">
              <a:latin typeface="Segoe UI Light"/>
            </a:endParaRPr>
          </a:p>
          <a:p>
            <a:pPr marL="252134" indent="-252134" defTabSz="685644">
              <a:lnSpc>
                <a:spcPct val="150000"/>
              </a:lnSpc>
              <a:buFont typeface="Arial" panose="020B0604020202020204" pitchFamily="34" charset="0"/>
              <a:buChar char="•"/>
            </a:pPr>
            <a:r>
              <a:rPr lang="en-US" sz="1800" dirty="0" smtClean="0">
                <a:latin typeface="Segoe UI Light"/>
              </a:rPr>
              <a:t>Productive end-to-end workflow </a:t>
            </a:r>
            <a:endParaRPr lang="en-US" sz="1800" dirty="0">
              <a:latin typeface="Segoe UI Light"/>
            </a:endParaRPr>
          </a:p>
          <a:p>
            <a:pPr marL="252134" indent="-252134" defTabSz="685644">
              <a:lnSpc>
                <a:spcPct val="150000"/>
              </a:lnSpc>
              <a:buFont typeface="Arial" panose="020B0604020202020204" pitchFamily="34" charset="0"/>
              <a:buChar char="•"/>
            </a:pPr>
            <a:r>
              <a:rPr lang="en-US" sz="1800" dirty="0">
                <a:latin typeface="Segoe UI Light"/>
              </a:rPr>
              <a:t>Visual Studio ALM and IDE </a:t>
            </a:r>
            <a:r>
              <a:rPr lang="en-US" sz="1800" dirty="0" smtClean="0">
                <a:latin typeface="Segoe UI Light"/>
              </a:rPr>
              <a:t>capabilities</a:t>
            </a:r>
          </a:p>
        </p:txBody>
      </p:sp>
    </p:spTree>
    <p:extLst>
      <p:ext uri="{BB962C8B-B14F-4D97-AF65-F5344CB8AC3E}">
        <p14:creationId xmlns:p14="http://schemas.microsoft.com/office/powerpoint/2010/main" val="415540151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9213" y="1111755"/>
            <a:ext cx="6422098" cy="674653"/>
          </a:xfrm>
        </p:spPr>
        <p:txBody>
          <a:bodyPr/>
          <a:lstStyle/>
          <a:p>
            <a:r>
              <a:rPr lang="en-US" sz="3600" dirty="0" smtClean="0"/>
              <a:t>Create shared C++ components</a:t>
            </a:r>
            <a:br>
              <a:rPr lang="en-US" sz="3600" dirty="0" smtClean="0"/>
            </a:br>
            <a:r>
              <a:rPr lang="en-US" sz="3600" dirty="0" smtClean="0"/>
              <a:t>across Android &amp; Windows </a:t>
            </a:r>
            <a:br>
              <a:rPr lang="en-US" sz="3600" dirty="0" smtClean="0"/>
            </a:br>
            <a:r>
              <a:rPr lang="en-US" sz="3600" dirty="0" smtClean="0"/>
              <a:t>and complement with a</a:t>
            </a:r>
            <a:br>
              <a:rPr lang="en-US" sz="3600" dirty="0" smtClean="0"/>
            </a:br>
            <a:r>
              <a:rPr lang="en-US" sz="3600" dirty="0" smtClean="0"/>
              <a:t>presentation tier in </a:t>
            </a:r>
            <a:r>
              <a:rPr lang="en-US" sz="3600" dirty="0" err="1" smtClean="0"/>
              <a:t>Xamarin</a:t>
            </a:r>
            <a:r>
              <a:rPr lang="en-US" sz="3600" dirty="0" smtClean="0"/>
              <a:t>    </a:t>
            </a:r>
            <a:br>
              <a:rPr lang="en-US" sz="3600" dirty="0" smtClean="0"/>
            </a:br>
            <a:endParaRPr lang="en-US" sz="1200" dirty="0"/>
          </a:p>
        </p:txBody>
      </p:sp>
      <p:sp>
        <p:nvSpPr>
          <p:cNvPr id="4" name="Text Placeholder 3"/>
          <p:cNvSpPr>
            <a:spLocks noGrp="1"/>
          </p:cNvSpPr>
          <p:nvPr>
            <p:ph type="body" sz="quarter" idx="10"/>
          </p:nvPr>
        </p:nvSpPr>
        <p:spPr>
          <a:xfrm>
            <a:off x="-14538" y="218635"/>
            <a:ext cx="6735849" cy="466344"/>
          </a:xfrm>
          <a:solidFill>
            <a:srgbClr val="68217A"/>
          </a:solidFill>
        </p:spPr>
        <p:txBody>
          <a:bodyPr tIns="82296"/>
          <a:lstStyle/>
          <a:p>
            <a:r>
              <a:rPr lang="en-US" b="1" dirty="0" smtClean="0">
                <a:solidFill>
                  <a:schemeClr val="bg1"/>
                </a:solidFill>
              </a:rPr>
              <a:t>Visual C++ for Cross Platform Mobile Development</a:t>
            </a:r>
            <a:endParaRPr lang="en-US" b="1" dirty="0">
              <a:solidFill>
                <a:schemeClr val="bg1"/>
              </a:solidFill>
            </a:endParaRPr>
          </a:p>
        </p:txBody>
      </p:sp>
    </p:spTree>
    <p:extLst>
      <p:ext uri="{BB962C8B-B14F-4D97-AF65-F5344CB8AC3E}">
        <p14:creationId xmlns:p14="http://schemas.microsoft.com/office/powerpoint/2010/main" val="394260365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2" y="366"/>
            <a:ext cx="4235840"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15990" tIns="1546333" rIns="134464" bIns="107571" numCol="1" rtlCol="0" anchor="t" anchorCtr="0" compatLnSpc="1">
            <a:prstTxWarp prst="textNoShape">
              <a:avLst/>
            </a:prstTxWarp>
          </a:bodyPr>
          <a:lstStyle/>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dirty="0">
              <a:gradFill>
                <a:gsLst>
                  <a:gs pos="100000">
                    <a:srgbClr val="FFFFFF"/>
                  </a:gs>
                  <a:gs pos="0">
                    <a:srgbClr val="FFFFFF"/>
                  </a:gs>
                </a:gsLst>
                <a:lin ang="5400000" scaled="0"/>
              </a:gradFill>
              <a:latin typeface="Segoe UI Light"/>
              <a:ea typeface="ＭＳ Ｐゴシック" charset="0"/>
            </a:endParaRPr>
          </a:p>
        </p:txBody>
      </p:sp>
      <p:sp>
        <p:nvSpPr>
          <p:cNvPr id="11" name="Title 10"/>
          <p:cNvSpPr>
            <a:spLocks noGrp="1"/>
          </p:cNvSpPr>
          <p:nvPr>
            <p:ph type="title"/>
          </p:nvPr>
        </p:nvSpPr>
        <p:spPr>
          <a:xfrm>
            <a:off x="201931" y="217468"/>
            <a:ext cx="8741880" cy="674653"/>
          </a:xfrm>
        </p:spPr>
        <p:txBody>
          <a:bodyPr/>
          <a:lstStyle/>
          <a:p>
            <a:r>
              <a:rPr lang="it-IT" sz="3600" dirty="0" smtClean="0"/>
              <a:t>Visual C++ for Cross Platform Mobile Apps</a:t>
            </a:r>
            <a:endParaRPr lang="en-US" sz="3600" dirty="0"/>
          </a:p>
        </p:txBody>
      </p:sp>
      <p:sp>
        <p:nvSpPr>
          <p:cNvPr id="24" name="Rectangle 23"/>
          <p:cNvSpPr/>
          <p:nvPr/>
        </p:nvSpPr>
        <p:spPr>
          <a:xfrm>
            <a:off x="342760" y="943552"/>
            <a:ext cx="6152308" cy="3951466"/>
          </a:xfrm>
          <a:prstGeom prst="rect">
            <a:avLst/>
          </a:prstGeom>
        </p:spPr>
        <p:txBody>
          <a:bodyPr wrap="square">
            <a:spAutoFit/>
          </a:bodyPr>
          <a:lstStyle/>
          <a:p>
            <a:pPr defTabSz="685644"/>
            <a:r>
              <a:rPr lang="en-US" sz="2059" dirty="0" smtClean="0">
                <a:solidFill>
                  <a:srgbClr val="616161"/>
                </a:solidFill>
                <a:latin typeface="Segoe UI Light"/>
              </a:rPr>
              <a:t>Shared C++ Components</a:t>
            </a:r>
            <a:endParaRPr lang="en-US" sz="2059" dirty="0">
              <a:solidFill>
                <a:srgbClr val="616161"/>
              </a:solidFill>
              <a:latin typeface="Segoe UI Light"/>
            </a:endParaRPr>
          </a:p>
          <a:p>
            <a:pPr marL="252134" indent="-252134" defTabSz="685644">
              <a:lnSpc>
                <a:spcPct val="150000"/>
              </a:lnSpc>
              <a:buFont typeface="Arial" panose="020B0604020202020204" pitchFamily="34" charset="0"/>
              <a:buChar char="•"/>
            </a:pPr>
            <a:r>
              <a:rPr lang="en-US" sz="1800" dirty="0" smtClean="0">
                <a:solidFill>
                  <a:srgbClr val="616161"/>
                </a:solidFill>
                <a:latin typeface="Segoe UI Light"/>
              </a:rPr>
              <a:t>Re-use existing C++ libraries to target Android &amp; Windows</a:t>
            </a:r>
          </a:p>
          <a:p>
            <a:pPr marL="252134" indent="-252134" defTabSz="685644">
              <a:lnSpc>
                <a:spcPct val="150000"/>
              </a:lnSpc>
              <a:buFont typeface="Arial" panose="020B0604020202020204" pitchFamily="34" charset="0"/>
              <a:buChar char="•"/>
            </a:pPr>
            <a:r>
              <a:rPr lang="en-US" sz="1800" dirty="0" smtClean="0">
                <a:solidFill>
                  <a:srgbClr val="616161"/>
                </a:solidFill>
                <a:latin typeface="Segoe UI Light"/>
              </a:rPr>
              <a:t>Leverage C++ libraries to build complete mobile solution with </a:t>
            </a:r>
            <a:r>
              <a:rPr lang="en-US" sz="1800" dirty="0" err="1" smtClean="0">
                <a:solidFill>
                  <a:srgbClr val="616161"/>
                </a:solidFill>
                <a:latin typeface="Segoe UI Light"/>
              </a:rPr>
              <a:t>Xamarin</a:t>
            </a:r>
            <a:r>
              <a:rPr lang="en-US" sz="1800" dirty="0" smtClean="0">
                <a:solidFill>
                  <a:srgbClr val="616161"/>
                </a:solidFill>
                <a:latin typeface="Segoe UI Light"/>
              </a:rPr>
              <a:t> Android Native Applications in VS</a:t>
            </a:r>
          </a:p>
          <a:p>
            <a:pPr marL="252134" indent="-252134" defTabSz="685644">
              <a:lnSpc>
                <a:spcPct val="150000"/>
              </a:lnSpc>
              <a:buFont typeface="Arial" panose="020B0604020202020204" pitchFamily="34" charset="0"/>
              <a:buChar char="•"/>
            </a:pPr>
            <a:r>
              <a:rPr lang="en-US" sz="1800" dirty="0" smtClean="0">
                <a:solidFill>
                  <a:srgbClr val="616161"/>
                </a:solidFill>
                <a:latin typeface="Segoe UI Light"/>
              </a:rPr>
              <a:t>Build, debug, and deploy Native-Activity Android apps </a:t>
            </a:r>
          </a:p>
          <a:p>
            <a:pPr defTabSz="685644"/>
            <a:endParaRPr lang="en-US" sz="2059" dirty="0" smtClean="0">
              <a:solidFill>
                <a:srgbClr val="616161"/>
              </a:solidFill>
              <a:latin typeface="Segoe UI Light"/>
            </a:endParaRPr>
          </a:p>
          <a:p>
            <a:pPr defTabSz="685644"/>
            <a:r>
              <a:rPr lang="en-US" sz="2059" dirty="0" smtClean="0">
                <a:solidFill>
                  <a:srgbClr val="616161"/>
                </a:solidFill>
                <a:latin typeface="Segoe UI Light"/>
              </a:rPr>
              <a:t>Visual Studio Productivity</a:t>
            </a:r>
            <a:endParaRPr lang="en-US" sz="2059" dirty="0">
              <a:solidFill>
                <a:srgbClr val="616161"/>
              </a:solidFill>
              <a:latin typeface="Segoe UI Light"/>
            </a:endParaRPr>
          </a:p>
          <a:p>
            <a:pPr marL="252134" indent="-252134" defTabSz="685644">
              <a:lnSpc>
                <a:spcPct val="150000"/>
              </a:lnSpc>
              <a:buFont typeface="Arial" panose="020B0604020202020204" pitchFamily="34" charset="0"/>
              <a:buChar char="•"/>
            </a:pPr>
            <a:r>
              <a:rPr lang="en-US" sz="1800" dirty="0" smtClean="0">
                <a:solidFill>
                  <a:srgbClr val="616161"/>
                </a:solidFill>
                <a:latin typeface="Segoe UI Light"/>
              </a:rPr>
              <a:t>Instantly productive with familiar tools</a:t>
            </a:r>
          </a:p>
          <a:p>
            <a:pPr marL="252134" indent="-252134" defTabSz="685644">
              <a:lnSpc>
                <a:spcPct val="150000"/>
              </a:lnSpc>
              <a:buFont typeface="Arial" panose="020B0604020202020204" pitchFamily="34" charset="0"/>
              <a:buChar char="•"/>
            </a:pPr>
            <a:r>
              <a:rPr lang="en-US" sz="1800" dirty="0" smtClean="0">
                <a:solidFill>
                  <a:srgbClr val="616161"/>
                </a:solidFill>
                <a:latin typeface="Segoe UI Light"/>
              </a:rPr>
              <a:t>Unique IDE that offers full editing, browsing, and refactoring experience in a unified manner across “shared code”</a:t>
            </a:r>
            <a:endParaRPr lang="en-US" sz="1800" dirty="0">
              <a:solidFill>
                <a:srgbClr val="616161"/>
              </a:solidFill>
              <a:latin typeface="Segoe UI Light"/>
            </a:endParaRPr>
          </a:p>
        </p:txBody>
      </p:sp>
    </p:spTree>
    <p:extLst>
      <p:ext uri="{BB962C8B-B14F-4D97-AF65-F5344CB8AC3E}">
        <p14:creationId xmlns:p14="http://schemas.microsoft.com/office/powerpoint/2010/main" val="385047911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2" y="366"/>
            <a:ext cx="4235840"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15990" tIns="1546333" rIns="134464" bIns="107571" numCol="1" rtlCol="0" anchor="t" anchorCtr="0" compatLnSpc="1">
            <a:prstTxWarp prst="textNoShape">
              <a:avLst/>
            </a:prstTxWarp>
          </a:bodyPr>
          <a:lstStyle/>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b="1" dirty="0">
              <a:gradFill>
                <a:gsLst>
                  <a:gs pos="100000">
                    <a:srgbClr val="FFFFFF"/>
                  </a:gs>
                  <a:gs pos="0">
                    <a:srgbClr val="FFFFFF"/>
                  </a:gs>
                </a:gsLst>
                <a:lin ang="5400000" scaled="0"/>
              </a:gradFill>
              <a:ea typeface="ＭＳ Ｐゴシック" charset="0"/>
            </a:endParaRPr>
          </a:p>
          <a:p>
            <a:pPr defTabSz="685644">
              <a:lnSpc>
                <a:spcPct val="90000"/>
              </a:lnSpc>
              <a:spcBef>
                <a:spcPts val="1324"/>
              </a:spcBef>
            </a:pPr>
            <a:endParaRPr lang="en-US" sz="2353" dirty="0">
              <a:gradFill>
                <a:gsLst>
                  <a:gs pos="100000">
                    <a:srgbClr val="FFFFFF"/>
                  </a:gs>
                  <a:gs pos="0">
                    <a:srgbClr val="FFFFFF"/>
                  </a:gs>
                </a:gsLst>
                <a:lin ang="5400000" scaled="0"/>
              </a:gradFill>
              <a:latin typeface="Segoe UI Light"/>
              <a:ea typeface="ＭＳ Ｐゴシック" charset="0"/>
            </a:endParaRPr>
          </a:p>
        </p:txBody>
      </p:sp>
      <p:sp>
        <p:nvSpPr>
          <p:cNvPr id="11" name="Title 10"/>
          <p:cNvSpPr>
            <a:spLocks noGrp="1"/>
          </p:cNvSpPr>
          <p:nvPr>
            <p:ph type="title"/>
          </p:nvPr>
        </p:nvSpPr>
        <p:spPr>
          <a:xfrm>
            <a:off x="201931" y="217468"/>
            <a:ext cx="8741880" cy="674653"/>
          </a:xfrm>
        </p:spPr>
        <p:txBody>
          <a:bodyPr/>
          <a:lstStyle/>
          <a:p>
            <a:r>
              <a:rPr lang="it-IT" sz="3600" dirty="0" smtClean="0"/>
              <a:t>Visual C++ for Cross Platform Mobile Apps</a:t>
            </a:r>
            <a:endParaRPr lang="en-US" sz="3600" dirty="0"/>
          </a:p>
        </p:txBody>
      </p:sp>
      <p:sp>
        <p:nvSpPr>
          <p:cNvPr id="6" name="TextBox 5"/>
          <p:cNvSpPr txBox="1"/>
          <p:nvPr/>
        </p:nvSpPr>
        <p:spPr>
          <a:xfrm>
            <a:off x="2887619" y="2273417"/>
            <a:ext cx="1008478" cy="239425"/>
          </a:xfrm>
          <a:prstGeom prst="rect">
            <a:avLst/>
          </a:prstGeom>
          <a:noFill/>
        </p:spPr>
        <p:txBody>
          <a:bodyPr wrap="square" rtlCol="0">
            <a:spAutoFit/>
          </a:bodyPr>
          <a:lstStyle/>
          <a:p>
            <a:pPr defTabSz="672358">
              <a:defRPr/>
            </a:pPr>
            <a:r>
              <a:rPr lang="en-US" sz="956" kern="0" dirty="0">
                <a:solidFill>
                  <a:srgbClr val="FFFFFF"/>
                </a:solidFill>
              </a:rPr>
              <a:t>Black Box</a:t>
            </a:r>
          </a:p>
        </p:txBody>
      </p:sp>
      <p:sp>
        <p:nvSpPr>
          <p:cNvPr id="7" name="Rectangle 6"/>
          <p:cNvSpPr/>
          <p:nvPr/>
        </p:nvSpPr>
        <p:spPr bwMode="auto">
          <a:xfrm>
            <a:off x="2450154" y="1764668"/>
            <a:ext cx="1747567" cy="1458044"/>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8" name="Down Arrow 7"/>
          <p:cNvSpPr/>
          <p:nvPr/>
        </p:nvSpPr>
        <p:spPr bwMode="auto">
          <a:xfrm>
            <a:off x="1209955" y="3464101"/>
            <a:ext cx="356329" cy="605438"/>
          </a:xfrm>
          <a:prstGeom prst="downArrow">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9" name="Down Arrow 8"/>
          <p:cNvSpPr/>
          <p:nvPr/>
        </p:nvSpPr>
        <p:spPr bwMode="auto">
          <a:xfrm>
            <a:off x="3543035" y="3464101"/>
            <a:ext cx="356329" cy="605438"/>
          </a:xfrm>
          <a:prstGeom prst="downArrow">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5008" y="4072315"/>
            <a:ext cx="452383" cy="452687"/>
          </a:xfrm>
          <a:prstGeom prst="rect">
            <a:avLst/>
          </a:prstGeom>
        </p:spPr>
      </p:pic>
      <p:sp>
        <p:nvSpPr>
          <p:cNvPr id="12" name="Down Arrow 11"/>
          <p:cNvSpPr/>
          <p:nvPr/>
        </p:nvSpPr>
        <p:spPr bwMode="auto">
          <a:xfrm rot="16200000">
            <a:off x="3062179" y="2377240"/>
            <a:ext cx="356329" cy="258785"/>
          </a:xfrm>
          <a:prstGeom prst="downArrow">
            <a:avLst/>
          </a:prstGeom>
          <a:solidFill>
            <a:srgbClr val="FFFFFF">
              <a:lumMod val="85000"/>
            </a:srgbClr>
          </a:solidFill>
          <a:ln w="2857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38663" y="3927759"/>
            <a:ext cx="762356" cy="741800"/>
          </a:xfrm>
          <a:prstGeom prst="rect">
            <a:avLst/>
          </a:prstGeom>
        </p:spPr>
      </p:pic>
      <p:sp>
        <p:nvSpPr>
          <p:cNvPr id="14" name="Rectangle 13"/>
          <p:cNvSpPr/>
          <p:nvPr/>
        </p:nvSpPr>
        <p:spPr bwMode="auto">
          <a:xfrm>
            <a:off x="4243075" y="1764668"/>
            <a:ext cx="820676" cy="1458044"/>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029" kern="0" dirty="0">
              <a:gradFill>
                <a:gsLst>
                  <a:gs pos="0">
                    <a:srgbClr val="3F3F3F"/>
                  </a:gs>
                  <a:gs pos="100000">
                    <a:srgbClr val="3F3F3F"/>
                  </a:gs>
                </a:gsLst>
                <a:lin ang="5400000" scaled="0"/>
              </a:gradFill>
              <a:ea typeface="Segoe UI" pitchFamily="34" charset="0"/>
              <a:cs typeface="Segoe UI" pitchFamily="34" charset="0"/>
            </a:endParaRPr>
          </a:p>
        </p:txBody>
      </p:sp>
      <p:sp>
        <p:nvSpPr>
          <p:cNvPr id="15" name="Rectangle 14"/>
          <p:cNvSpPr/>
          <p:nvPr/>
        </p:nvSpPr>
        <p:spPr bwMode="auto">
          <a:xfrm rot="16200000">
            <a:off x="2502604" y="-860682"/>
            <a:ext cx="591244" cy="4531054"/>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auto">
          <a:xfrm>
            <a:off x="1758185" y="1149862"/>
            <a:ext cx="2092594" cy="545652"/>
          </a:xfrm>
          <a:prstGeom prst="rect">
            <a:avLst/>
          </a:prstGeom>
          <a:solidFill>
            <a:srgbClr val="661F79"/>
          </a:solidFill>
          <a:ln>
            <a:noFill/>
            <a:headEnd type="none" w="med" len="med"/>
            <a:tailEnd type="none" w="med" len="med"/>
          </a:ln>
          <a:extLst/>
        </p:spPr>
      </p:pic>
      <p:sp>
        <p:nvSpPr>
          <p:cNvPr id="17" name="Rectangle 16"/>
          <p:cNvSpPr/>
          <p:nvPr/>
        </p:nvSpPr>
        <p:spPr bwMode="auto">
          <a:xfrm>
            <a:off x="3391082" y="2061518"/>
            <a:ext cx="727785" cy="890230"/>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defRPr/>
            </a:pPr>
            <a:r>
              <a:rPr lang="en-US" sz="1029" kern="0" dirty="0">
                <a:gradFill>
                  <a:gsLst>
                    <a:gs pos="0">
                      <a:srgbClr val="3F3F3F"/>
                    </a:gs>
                    <a:gs pos="100000">
                      <a:srgbClr val="3F3F3F"/>
                    </a:gs>
                  </a:gsLst>
                  <a:lin ang="5400000" scaled="0"/>
                </a:gradFill>
                <a:ea typeface="Segoe UI" pitchFamily="34" charset="0"/>
                <a:cs typeface="Segoe UI" pitchFamily="34" charset="0"/>
              </a:rPr>
              <a:t>C++ MDD Library</a:t>
            </a:r>
          </a:p>
        </p:txBody>
      </p:sp>
      <p:sp>
        <p:nvSpPr>
          <p:cNvPr id="18" name="Rectangle 17"/>
          <p:cNvSpPr/>
          <p:nvPr/>
        </p:nvSpPr>
        <p:spPr>
          <a:xfrm>
            <a:off x="2408100" y="2305671"/>
            <a:ext cx="772969" cy="418063"/>
          </a:xfrm>
          <a:prstGeom prst="rect">
            <a:avLst/>
          </a:prstGeom>
        </p:spPr>
        <p:txBody>
          <a:bodyPr wrap="none">
            <a:spAutoFit/>
          </a:bodyPr>
          <a:lstStyle/>
          <a:p>
            <a:pPr algn="ctr" defTabSz="685647" fontAlgn="base">
              <a:lnSpc>
                <a:spcPct val="90000"/>
              </a:lnSpc>
              <a:spcBef>
                <a:spcPct val="0"/>
              </a:spcBef>
              <a:spcAft>
                <a:spcPct val="0"/>
              </a:spcAft>
              <a:defRPr/>
            </a:pPr>
            <a:r>
              <a:rPr lang="en-US" sz="1176" kern="0" dirty="0">
                <a:solidFill>
                  <a:srgbClr val="FFFFFF"/>
                </a:solidFill>
                <a:ea typeface="Segoe UI" pitchFamily="34" charset="0"/>
                <a:cs typeface="Segoe UI" pitchFamily="34" charset="0"/>
              </a:rPr>
              <a:t>Xamarin </a:t>
            </a:r>
          </a:p>
          <a:p>
            <a:pPr algn="ctr" defTabSz="685647" fontAlgn="base">
              <a:lnSpc>
                <a:spcPct val="90000"/>
              </a:lnSpc>
              <a:spcBef>
                <a:spcPct val="0"/>
              </a:spcBef>
              <a:spcAft>
                <a:spcPct val="0"/>
              </a:spcAft>
              <a:defRPr/>
            </a:pPr>
            <a:r>
              <a:rPr lang="en-US" sz="1176" kern="0" dirty="0">
                <a:solidFill>
                  <a:srgbClr val="FFFFFF"/>
                </a:solidFill>
                <a:ea typeface="Segoe UI" pitchFamily="34" charset="0"/>
                <a:cs typeface="Segoe UI" pitchFamily="34" charset="0"/>
              </a:rPr>
              <a:t>Apps</a:t>
            </a:r>
          </a:p>
        </p:txBody>
      </p:sp>
      <p:sp>
        <p:nvSpPr>
          <p:cNvPr id="19" name="Rectangle 18"/>
          <p:cNvSpPr/>
          <p:nvPr/>
        </p:nvSpPr>
        <p:spPr bwMode="auto">
          <a:xfrm rot="16200000">
            <a:off x="3665991" y="2059241"/>
            <a:ext cx="189021" cy="2620697"/>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20" name="Rectangle 19"/>
          <p:cNvSpPr/>
          <p:nvPr/>
        </p:nvSpPr>
        <p:spPr>
          <a:xfrm>
            <a:off x="4243075" y="2150077"/>
            <a:ext cx="846482" cy="743858"/>
          </a:xfrm>
          <a:prstGeom prst="rect">
            <a:avLst/>
          </a:prstGeom>
        </p:spPr>
        <p:txBody>
          <a:bodyPr wrap="square">
            <a:spAutoFit/>
          </a:bodyPr>
          <a:lstStyle/>
          <a:p>
            <a:pPr algn="ctr" defTabSz="685647" fontAlgn="base">
              <a:lnSpc>
                <a:spcPct val="90000"/>
              </a:lnSpc>
              <a:spcBef>
                <a:spcPct val="0"/>
              </a:spcBef>
              <a:spcAft>
                <a:spcPct val="0"/>
              </a:spcAft>
              <a:defRPr/>
            </a:pPr>
            <a:r>
              <a:rPr lang="en-US" sz="1029" kern="0" dirty="0">
                <a:gradFill>
                  <a:gsLst>
                    <a:gs pos="0">
                      <a:srgbClr val="3F3F3F"/>
                    </a:gs>
                    <a:gs pos="100000">
                      <a:srgbClr val="3F3F3F"/>
                    </a:gs>
                  </a:gsLst>
                  <a:lin ang="5400000" scaled="0"/>
                </a:gradFill>
                <a:ea typeface="Segoe UI" pitchFamily="34" charset="0"/>
                <a:cs typeface="Segoe UI" pitchFamily="34" charset="0"/>
              </a:rPr>
              <a:t>Standalone </a:t>
            </a:r>
          </a:p>
          <a:p>
            <a:pPr algn="ctr" defTabSz="685647" fontAlgn="base">
              <a:lnSpc>
                <a:spcPct val="90000"/>
              </a:lnSpc>
              <a:spcBef>
                <a:spcPct val="0"/>
              </a:spcBef>
              <a:spcAft>
                <a:spcPct val="0"/>
              </a:spcAft>
              <a:defRPr/>
            </a:pPr>
            <a:r>
              <a:rPr lang="en-US" sz="1029" kern="0" dirty="0">
                <a:gradFill>
                  <a:gsLst>
                    <a:gs pos="0">
                      <a:srgbClr val="3F3F3F"/>
                    </a:gs>
                    <a:gs pos="100000">
                      <a:srgbClr val="3F3F3F"/>
                    </a:gs>
                  </a:gsLst>
                  <a:lin ang="5400000" scaled="0"/>
                </a:gradFill>
                <a:ea typeface="Segoe UI" pitchFamily="34" charset="0"/>
                <a:cs typeface="Segoe UI" pitchFamily="34" charset="0"/>
              </a:rPr>
              <a:t>C++ app</a:t>
            </a:r>
          </a:p>
          <a:p>
            <a:pPr algn="ctr" defTabSz="685647" fontAlgn="base">
              <a:lnSpc>
                <a:spcPct val="90000"/>
              </a:lnSpc>
              <a:spcBef>
                <a:spcPct val="0"/>
              </a:spcBef>
              <a:spcAft>
                <a:spcPct val="0"/>
              </a:spcAft>
              <a:defRPr/>
            </a:pPr>
            <a:r>
              <a:rPr lang="en-US" sz="882" kern="0" dirty="0">
                <a:gradFill>
                  <a:gsLst>
                    <a:gs pos="0">
                      <a:srgbClr val="3F3F3F"/>
                    </a:gs>
                    <a:gs pos="100000">
                      <a:srgbClr val="3F3F3F"/>
                    </a:gs>
                  </a:gsLst>
                  <a:lin ang="5400000" scaled="0"/>
                </a:gradFill>
                <a:ea typeface="Segoe UI" pitchFamily="34" charset="0"/>
                <a:cs typeface="Segoe UI" pitchFamily="34" charset="0"/>
              </a:rPr>
              <a:t>(i.e. Android </a:t>
            </a:r>
          </a:p>
          <a:p>
            <a:pPr algn="ctr" defTabSz="685647" fontAlgn="base">
              <a:lnSpc>
                <a:spcPct val="90000"/>
              </a:lnSpc>
              <a:spcBef>
                <a:spcPct val="0"/>
              </a:spcBef>
              <a:spcAft>
                <a:spcPct val="0"/>
              </a:spcAft>
              <a:defRPr/>
            </a:pPr>
            <a:r>
              <a:rPr lang="en-US" sz="882" kern="0" dirty="0">
                <a:gradFill>
                  <a:gsLst>
                    <a:gs pos="0">
                      <a:srgbClr val="3F3F3F"/>
                    </a:gs>
                    <a:gs pos="100000">
                      <a:srgbClr val="3F3F3F"/>
                    </a:gs>
                  </a:gsLst>
                  <a:lin ang="5400000" scaled="0"/>
                </a:gradFill>
                <a:ea typeface="Segoe UI" pitchFamily="34" charset="0"/>
                <a:cs typeface="Segoe UI" pitchFamily="34" charset="0"/>
              </a:rPr>
              <a:t>Native </a:t>
            </a:r>
          </a:p>
          <a:p>
            <a:pPr algn="ctr" defTabSz="685647" fontAlgn="base">
              <a:lnSpc>
                <a:spcPct val="90000"/>
              </a:lnSpc>
              <a:spcBef>
                <a:spcPct val="0"/>
              </a:spcBef>
              <a:spcAft>
                <a:spcPct val="0"/>
              </a:spcAft>
              <a:defRPr/>
            </a:pPr>
            <a:r>
              <a:rPr lang="en-US" sz="882" kern="0" dirty="0">
                <a:gradFill>
                  <a:gsLst>
                    <a:gs pos="0">
                      <a:srgbClr val="3F3F3F"/>
                    </a:gs>
                    <a:gs pos="100000">
                      <a:srgbClr val="3F3F3F"/>
                    </a:gs>
                  </a:gsLst>
                  <a:lin ang="5400000" scaled="0"/>
                </a:gradFill>
                <a:ea typeface="Segoe UI" pitchFamily="34" charset="0"/>
                <a:cs typeface="Segoe UI" pitchFamily="34" charset="0"/>
              </a:rPr>
              <a:t>Activity)</a:t>
            </a:r>
          </a:p>
        </p:txBody>
      </p:sp>
      <p:sp>
        <p:nvSpPr>
          <p:cNvPr id="21" name="TextBox 20"/>
          <p:cNvSpPr txBox="1"/>
          <p:nvPr/>
        </p:nvSpPr>
        <p:spPr>
          <a:xfrm>
            <a:off x="945439" y="2273417"/>
            <a:ext cx="1008478" cy="239425"/>
          </a:xfrm>
          <a:prstGeom prst="rect">
            <a:avLst/>
          </a:prstGeom>
          <a:noFill/>
        </p:spPr>
        <p:txBody>
          <a:bodyPr wrap="square" rtlCol="0">
            <a:spAutoFit/>
          </a:bodyPr>
          <a:lstStyle/>
          <a:p>
            <a:pPr defTabSz="672358">
              <a:defRPr/>
            </a:pPr>
            <a:r>
              <a:rPr lang="en-US" sz="956" kern="0" dirty="0">
                <a:solidFill>
                  <a:srgbClr val="FFFFFF"/>
                </a:solidFill>
              </a:rPr>
              <a:t>Black Box</a:t>
            </a:r>
          </a:p>
        </p:txBody>
      </p:sp>
      <p:sp>
        <p:nvSpPr>
          <p:cNvPr id="22" name="Rectangle 21"/>
          <p:cNvSpPr/>
          <p:nvPr/>
        </p:nvSpPr>
        <p:spPr bwMode="auto">
          <a:xfrm>
            <a:off x="532699" y="1764668"/>
            <a:ext cx="1722841" cy="1458044"/>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23" name="Down Arrow 22"/>
          <p:cNvSpPr/>
          <p:nvPr/>
        </p:nvSpPr>
        <p:spPr bwMode="auto">
          <a:xfrm rot="16200000">
            <a:off x="1119999" y="2377240"/>
            <a:ext cx="356329" cy="258785"/>
          </a:xfrm>
          <a:prstGeom prst="downArrow">
            <a:avLst/>
          </a:prstGeom>
          <a:solidFill>
            <a:srgbClr val="FFFFFF">
              <a:lumMod val="85000"/>
            </a:srgbClr>
          </a:solidFill>
          <a:ln w="2857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defRPr/>
            </a:pPr>
            <a:endParaRPr lang="en-US" sz="1765"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1448902" y="2061518"/>
            <a:ext cx="727785" cy="890230"/>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34464" tIns="107571" rIns="134464" bIns="107571"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defRPr/>
            </a:pPr>
            <a:r>
              <a:rPr lang="en-US" sz="1029" kern="0" dirty="0">
                <a:gradFill>
                  <a:gsLst>
                    <a:gs pos="0">
                      <a:srgbClr val="3F3F3F"/>
                    </a:gs>
                    <a:gs pos="100000">
                      <a:srgbClr val="3F3F3F"/>
                    </a:gs>
                  </a:gsLst>
                  <a:lin ang="5400000" scaled="0"/>
                </a:gradFill>
                <a:ea typeface="Segoe UI" pitchFamily="34" charset="0"/>
                <a:cs typeface="Segoe UI" pitchFamily="34" charset="0"/>
              </a:rPr>
              <a:t>C++ MDD Library</a:t>
            </a:r>
          </a:p>
        </p:txBody>
      </p:sp>
      <p:sp>
        <p:nvSpPr>
          <p:cNvPr id="28" name="Rectangle 27"/>
          <p:cNvSpPr/>
          <p:nvPr/>
        </p:nvSpPr>
        <p:spPr>
          <a:xfrm>
            <a:off x="634101" y="2305671"/>
            <a:ext cx="522900" cy="418063"/>
          </a:xfrm>
          <a:prstGeom prst="rect">
            <a:avLst/>
          </a:prstGeom>
        </p:spPr>
        <p:txBody>
          <a:bodyPr wrap="none">
            <a:spAutoFit/>
          </a:bodyPr>
          <a:lstStyle/>
          <a:p>
            <a:pPr algn="ctr" defTabSz="685647" fontAlgn="base">
              <a:lnSpc>
                <a:spcPct val="90000"/>
              </a:lnSpc>
              <a:spcBef>
                <a:spcPct val="0"/>
              </a:spcBef>
              <a:spcAft>
                <a:spcPct val="0"/>
              </a:spcAft>
              <a:defRPr/>
            </a:pPr>
            <a:r>
              <a:rPr lang="en-US" sz="1176" kern="0" dirty="0">
                <a:solidFill>
                  <a:srgbClr val="FFFFFF"/>
                </a:solidFill>
                <a:ea typeface="Segoe UI" pitchFamily="34" charset="0"/>
                <a:cs typeface="Segoe UI" pitchFamily="34" charset="0"/>
              </a:rPr>
              <a:t>.NET</a:t>
            </a:r>
          </a:p>
          <a:p>
            <a:pPr algn="ctr" defTabSz="685647" fontAlgn="base">
              <a:lnSpc>
                <a:spcPct val="90000"/>
              </a:lnSpc>
              <a:spcBef>
                <a:spcPct val="0"/>
              </a:spcBef>
              <a:spcAft>
                <a:spcPct val="0"/>
              </a:spcAft>
              <a:defRPr/>
            </a:pPr>
            <a:r>
              <a:rPr lang="en-US" sz="1176" kern="0" dirty="0">
                <a:solidFill>
                  <a:srgbClr val="FFFFFF"/>
                </a:solidFill>
                <a:ea typeface="Segoe UI" pitchFamily="34" charset="0"/>
                <a:cs typeface="Segoe UI" pitchFamily="34" charset="0"/>
              </a:rPr>
              <a:t>Apps</a:t>
            </a:r>
          </a:p>
        </p:txBody>
      </p:sp>
      <p:sp>
        <p:nvSpPr>
          <p:cNvPr id="29" name="Rectangle 28"/>
          <p:cNvSpPr/>
          <p:nvPr/>
        </p:nvSpPr>
        <p:spPr bwMode="auto">
          <a:xfrm rot="16200000">
            <a:off x="1296060" y="2505079"/>
            <a:ext cx="189021" cy="1729940"/>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kern="0" spc="-38"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333388399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029" y="983165"/>
            <a:ext cx="4825429" cy="2117985"/>
          </a:xfrm>
          <a:prstGeom prst="rect">
            <a:avLst/>
          </a:prstGeom>
          <a:noFill/>
        </p:spPr>
        <p:txBody>
          <a:bodyPr wrap="square" lIns="134445" tIns="107556" rIns="134445" bIns="107556" rtlCol="0">
            <a:noAutofit/>
          </a:bodyPr>
          <a:lstStyle/>
          <a:p>
            <a:pPr>
              <a:spcBef>
                <a:spcPct val="20000"/>
              </a:spcBef>
              <a:spcAft>
                <a:spcPts val="441"/>
              </a:spcAft>
              <a:buSzPct val="80000"/>
            </a:pPr>
            <a:r>
              <a:rPr lang="en-US" sz="1800" dirty="0" smtClean="0">
                <a:solidFill>
                  <a:srgbClr val="616161"/>
                </a:solidFill>
                <a:latin typeface="Segoe UI Light"/>
              </a:rPr>
              <a:t>Confident developer environment setup</a:t>
            </a:r>
          </a:p>
          <a:p>
            <a:pPr>
              <a:spcBef>
                <a:spcPct val="20000"/>
              </a:spcBef>
              <a:spcAft>
                <a:spcPts val="441"/>
              </a:spcAft>
              <a:buSzPct val="80000"/>
            </a:pPr>
            <a:endParaRPr lang="en-US" sz="1800" dirty="0" smtClean="0">
              <a:solidFill>
                <a:srgbClr val="616161"/>
              </a:solidFill>
              <a:latin typeface="Segoe UI Light"/>
            </a:endParaRPr>
          </a:p>
          <a:p>
            <a:pPr>
              <a:spcBef>
                <a:spcPct val="20000"/>
              </a:spcBef>
              <a:spcAft>
                <a:spcPts val="441"/>
              </a:spcAft>
              <a:buSzPct val="80000"/>
            </a:pPr>
            <a:r>
              <a:rPr lang="en-US" sz="1800" dirty="0" smtClean="0">
                <a:solidFill>
                  <a:srgbClr val="616161"/>
                </a:solidFill>
                <a:latin typeface="Segoe UI Light"/>
              </a:rPr>
              <a:t>End to end mobile development for the entire application lifecycle with trustworthy and fast Android emulator </a:t>
            </a:r>
          </a:p>
          <a:p>
            <a:pPr>
              <a:spcBef>
                <a:spcPct val="20000"/>
              </a:spcBef>
              <a:spcAft>
                <a:spcPts val="441"/>
              </a:spcAft>
              <a:buSzPct val="80000"/>
            </a:pPr>
            <a:endParaRPr lang="en-US" sz="1800" dirty="0">
              <a:solidFill>
                <a:srgbClr val="616161"/>
              </a:solidFill>
              <a:latin typeface="Segoe UI Light"/>
            </a:endParaRPr>
          </a:p>
          <a:p>
            <a:pPr>
              <a:spcBef>
                <a:spcPct val="20000"/>
              </a:spcBef>
              <a:spcAft>
                <a:spcPts val="441"/>
              </a:spcAft>
              <a:buSzPct val="80000"/>
            </a:pPr>
            <a:r>
              <a:rPr lang="en-US" sz="1800" dirty="0" smtClean="0">
                <a:solidFill>
                  <a:srgbClr val="616161"/>
                </a:solidFill>
                <a:latin typeface="Segoe UI Light"/>
              </a:rPr>
              <a:t>Supports the range of common mobile app development strategies </a:t>
            </a:r>
          </a:p>
          <a:p>
            <a:pPr>
              <a:spcBef>
                <a:spcPct val="20000"/>
              </a:spcBef>
              <a:spcAft>
                <a:spcPts val="441"/>
              </a:spcAft>
              <a:buSzPct val="80000"/>
            </a:pPr>
            <a:endParaRPr lang="en-US" sz="1800" dirty="0">
              <a:solidFill>
                <a:srgbClr val="616161"/>
              </a:solidFill>
              <a:latin typeface="Segoe UI Light"/>
            </a:endParaRPr>
          </a:p>
          <a:p>
            <a:pPr>
              <a:spcAft>
                <a:spcPts val="441"/>
              </a:spcAft>
            </a:pPr>
            <a:endParaRPr lang="en-US" sz="1800" dirty="0">
              <a:solidFill>
                <a:srgbClr val="616161"/>
              </a:solidFill>
              <a:latin typeface="Segoe UI Light"/>
            </a:endParaRPr>
          </a:p>
          <a:p>
            <a:pPr indent="-342923"/>
            <a:endParaRPr lang="en-US" sz="1471" dirty="0">
              <a:solidFill>
                <a:srgbClr val="505050"/>
              </a:solidFill>
              <a:latin typeface="Segoe UI Light"/>
            </a:endParaRPr>
          </a:p>
          <a:p>
            <a:pPr lvl="1">
              <a:spcBef>
                <a:spcPct val="20000"/>
              </a:spcBef>
              <a:spcAft>
                <a:spcPts val="882"/>
              </a:spcAft>
              <a:buSzPct val="80000"/>
            </a:pPr>
            <a:endParaRPr lang="en-US" sz="2059" b="1" spc="-37" dirty="0">
              <a:gradFill>
                <a:gsLst>
                  <a:gs pos="2917">
                    <a:srgbClr val="00188F"/>
                  </a:gs>
                  <a:gs pos="30000">
                    <a:srgbClr val="00188F"/>
                  </a:gs>
                </a:gsLst>
                <a:lin ang="5400000" scaled="0"/>
              </a:gradFill>
              <a:latin typeface="Segoe UI Light"/>
            </a:endParaRPr>
          </a:p>
          <a:p>
            <a:pPr>
              <a:spcBef>
                <a:spcPct val="20000"/>
              </a:spcBef>
              <a:spcAft>
                <a:spcPts val="882"/>
              </a:spcAft>
              <a:buSzPct val="80000"/>
            </a:pPr>
            <a:endParaRPr lang="en-US" sz="1765" spc="-37" dirty="0">
              <a:gradFill>
                <a:gsLst>
                  <a:gs pos="2917">
                    <a:srgbClr val="00188F"/>
                  </a:gs>
                  <a:gs pos="30000">
                    <a:srgbClr val="00188F"/>
                  </a:gs>
                </a:gsLst>
                <a:lin ang="5400000" scaled="0"/>
              </a:gradFill>
              <a:cs typeface="Segoe UI"/>
            </a:endParaRPr>
          </a:p>
        </p:txBody>
      </p:sp>
      <p:sp>
        <p:nvSpPr>
          <p:cNvPr id="26" name="Text Placeholder 3"/>
          <p:cNvSpPr txBox="1">
            <a:spLocks/>
          </p:cNvSpPr>
          <p:nvPr/>
        </p:nvSpPr>
        <p:spPr>
          <a:xfrm>
            <a:off x="-14538" y="218635"/>
            <a:ext cx="7511191" cy="461641"/>
          </a:xfrm>
          <a:prstGeom prst="rect">
            <a:avLst/>
          </a:prstGeom>
          <a:solidFill>
            <a:srgbClr val="68217A"/>
          </a:solidFill>
        </p:spPr>
        <p:txBody>
          <a:bodyPr/>
          <a:lstStyle>
            <a:lvl1pPr marL="252040" marR="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sz="3000" kern="1200" spc="0" baseline="0">
                <a:gradFill>
                  <a:gsLst>
                    <a:gs pos="1250">
                      <a:schemeClr val="tx1"/>
                    </a:gs>
                    <a:gs pos="100000">
                      <a:schemeClr val="tx1"/>
                    </a:gs>
                  </a:gsLst>
                  <a:lin ang="5400000" scaled="0"/>
                </a:gradFill>
                <a:latin typeface="+mj-lt"/>
                <a:ea typeface="+mn-ea"/>
                <a:cs typeface="+mn-cs"/>
              </a:defRPr>
            </a:lvl1pPr>
            <a:lvl2pPr marL="429400" marR="0"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092"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gradFill>
                  <a:gsLst>
                    <a:gs pos="1250">
                      <a:schemeClr val="tx1"/>
                    </a:gs>
                    <a:gs pos="100000">
                      <a:schemeClr val="tx1"/>
                    </a:gs>
                  </a:gsLst>
                  <a:lin ang="5400000" scaled="0"/>
                </a:gradFill>
                <a:latin typeface="+mn-lt"/>
                <a:ea typeface="+mn-ea"/>
                <a:cs typeface="+mn-cs"/>
              </a:defRPr>
            </a:lvl3pPr>
            <a:lvl4pPr marL="756116"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4pPr>
            <a:lvl5pPr marL="924141"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en-US" b="1" dirty="0" smtClean="0">
                <a:solidFill>
                  <a:prstClr val="white"/>
                </a:solidFill>
              </a:rPr>
              <a:t>Tools for Cross-Platform Mobile Development</a:t>
            </a:r>
            <a:endParaRPr lang="en-US" b="1" dirty="0">
              <a:solidFill>
                <a:prstClr val="white"/>
              </a:solidFill>
            </a:endParaRPr>
          </a:p>
        </p:txBody>
      </p:sp>
    </p:spTree>
    <p:extLst>
      <p:ext uri="{BB962C8B-B14F-4D97-AF65-F5344CB8AC3E}">
        <p14:creationId xmlns:p14="http://schemas.microsoft.com/office/powerpoint/2010/main" val="3622942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600"/>
                                        <p:tgtEl>
                                          <p:spTgt spid="25"/>
                                        </p:tgtEl>
                                      </p:cBhvr>
                                    </p:animEffect>
                                  </p:childTnLst>
                                </p:cTn>
                              </p:par>
                              <p:par>
                                <p:cTn id="8" presetID="35" presetClass="path" presetSubtype="0" decel="100000" fill="hold" grpId="1" nodeType="withEffect">
                                  <p:stCondLst>
                                    <p:cond delay="0"/>
                                  </p:stCondLst>
                                  <p:childTnLst>
                                    <p:animMotion origin="layout" path="M -0.05552 0.00023 L -3.51034E-6 0.00023 " pathEditMode="relative" rAng="0" ptsTypes="AA">
                                      <p:cBhvr>
                                        <p:cTn id="9" dur="800" fill="hold"/>
                                        <p:tgtEl>
                                          <p:spTgt spid="25"/>
                                        </p:tgtEl>
                                        <p:attrNameLst>
                                          <p:attrName>ppt_x</p:attrName>
                                          <p:attrName>ppt_y</p:attrName>
                                        </p:attrNameLst>
                                      </p:cBhvr>
                                      <p:rCtr x="277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430857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63" y="1201044"/>
            <a:ext cx="6678293" cy="4952438"/>
          </a:xfrm>
        </p:spPr>
        <p:txBody>
          <a:bodyPr/>
          <a:lstStyle/>
          <a:p>
            <a:pPr marL="0" indent="0">
              <a:lnSpc>
                <a:spcPct val="150000"/>
              </a:lnSpc>
              <a:buNone/>
            </a:pPr>
            <a:r>
              <a:rPr lang="en-US" sz="2800" dirty="0" smtClean="0">
                <a:hlinkClick r:id="rId2"/>
              </a:rPr>
              <a:t>aka.ms/</a:t>
            </a:r>
            <a:r>
              <a:rPr lang="en-US" sz="2800" dirty="0" err="1" smtClean="0">
                <a:hlinkClick r:id="rId2"/>
              </a:rPr>
              <a:t>xamarin</a:t>
            </a:r>
            <a:endParaRPr lang="en-US" sz="2800" dirty="0" smtClean="0">
              <a:hlinkClick r:id="rId2"/>
            </a:endParaRPr>
          </a:p>
          <a:p>
            <a:pPr marL="0" indent="0">
              <a:lnSpc>
                <a:spcPct val="150000"/>
              </a:lnSpc>
              <a:buNone/>
            </a:pPr>
            <a:r>
              <a:rPr lang="en-US" sz="2800" dirty="0" smtClean="0">
                <a:hlinkClick r:id="rId2"/>
              </a:rPr>
              <a:t>aka.ms/</a:t>
            </a:r>
            <a:r>
              <a:rPr lang="en-US" sz="2800" dirty="0" err="1" smtClean="0">
                <a:hlinkClick r:id="rId2"/>
              </a:rPr>
              <a:t>vscordova</a:t>
            </a:r>
            <a:r>
              <a:rPr lang="en-US" sz="2800" dirty="0" smtClean="0"/>
              <a:t> </a:t>
            </a:r>
            <a:endParaRPr lang="en-US" sz="2800" dirty="0"/>
          </a:p>
          <a:p>
            <a:pPr marL="0" indent="0">
              <a:lnSpc>
                <a:spcPct val="150000"/>
              </a:lnSpc>
              <a:buNone/>
            </a:pPr>
            <a:r>
              <a:rPr lang="en-US" sz="2800" dirty="0">
                <a:hlinkClick r:id="rId3"/>
              </a:rPr>
              <a:t>www.visualstudio.com</a:t>
            </a:r>
            <a:endParaRPr lang="en-US" sz="2800" dirty="0"/>
          </a:p>
          <a:p>
            <a:pPr marL="0" indent="0">
              <a:lnSpc>
                <a:spcPct val="150000"/>
              </a:lnSpc>
              <a:buNone/>
            </a:pPr>
            <a:r>
              <a:rPr lang="en-US" sz="2800" dirty="0" smtClean="0">
                <a:hlinkClick r:id="rId4"/>
              </a:rPr>
              <a:t>www.typescriptlang.org</a:t>
            </a:r>
            <a:r>
              <a:rPr lang="en-US" sz="2800" dirty="0" smtClean="0"/>
              <a:t>  </a:t>
            </a:r>
          </a:p>
          <a:p>
            <a:pPr marL="0" indent="0">
              <a:lnSpc>
                <a:spcPct val="150000"/>
              </a:lnSpc>
              <a:buNone/>
            </a:pPr>
            <a:r>
              <a:rPr lang="en-US" sz="2800" dirty="0" smtClean="0">
                <a:hlinkClick r:id="rId5"/>
              </a:rPr>
              <a:t>blogs.msdn.com/b/</a:t>
            </a:r>
            <a:r>
              <a:rPr lang="en-US" sz="2800" dirty="0" err="1" smtClean="0">
                <a:hlinkClick r:id="rId5"/>
              </a:rPr>
              <a:t>visualstudio</a:t>
            </a:r>
            <a:r>
              <a:rPr lang="en-US" sz="2800" dirty="0">
                <a:hlinkClick r:id="rId5"/>
              </a:rPr>
              <a:t>/</a:t>
            </a:r>
            <a:r>
              <a:rPr lang="en-US" sz="2800" dirty="0"/>
              <a:t> </a:t>
            </a:r>
          </a:p>
          <a:p>
            <a:pPr marL="0" indent="0">
              <a:lnSpc>
                <a:spcPct val="150000"/>
              </a:lnSpc>
              <a:buNone/>
            </a:pPr>
            <a:r>
              <a:rPr lang="en-US" sz="2800" dirty="0" smtClean="0"/>
              <a:t> </a:t>
            </a:r>
          </a:p>
          <a:p>
            <a:endParaRPr lang="en-US" dirty="0"/>
          </a:p>
        </p:txBody>
      </p:sp>
      <p:sp>
        <p:nvSpPr>
          <p:cNvPr id="2" name="Title 1"/>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135130564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p:cNvSpPr/>
          <p:nvPr/>
        </p:nvSpPr>
        <p:spPr bwMode="auto">
          <a:xfrm>
            <a:off x="-62677" y="738992"/>
            <a:ext cx="3869906" cy="1832759"/>
          </a:xfrm>
          <a:prstGeom prst="homePlate">
            <a:avLst/>
          </a:prstGeom>
          <a:solidFill>
            <a:schemeClr val="accent2"/>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03391" tIns="107571" rIns="134464" bIns="107571" numCol="1" spcCol="0" rtlCol="0" fromWordArt="0" anchor="ctr" anchorCtr="0" forceAA="0" compatLnSpc="1">
            <a:prstTxWarp prst="textNoShape">
              <a:avLst/>
            </a:prstTxWarp>
            <a:noAutofit/>
          </a:bodyPr>
          <a:lstStyle/>
          <a:p>
            <a:pPr defTabSz="685647" fontAlgn="base">
              <a:lnSpc>
                <a:spcPct val="90000"/>
              </a:lnSpc>
              <a:spcBef>
                <a:spcPct val="0"/>
              </a:spcBef>
              <a:spcAft>
                <a:spcPct val="0"/>
              </a:spcAft>
            </a:pPr>
            <a:r>
              <a:rPr lang="en-US" sz="2400" dirty="0">
                <a:gradFill>
                  <a:gsLst>
                    <a:gs pos="0">
                      <a:srgbClr val="FFFFFF"/>
                    </a:gs>
                    <a:gs pos="100000">
                      <a:srgbClr val="FFFFFF"/>
                    </a:gs>
                  </a:gsLst>
                  <a:lin ang="5400000" scaled="0"/>
                </a:gradFill>
                <a:latin typeface="Segoe UI Light"/>
                <a:ea typeface="Segoe UI" pitchFamily="34" charset="0"/>
                <a:cs typeface="Segoe UI" pitchFamily="34" charset="0"/>
              </a:rPr>
              <a:t>Mobile represents the single largest technology innovation of all time</a:t>
            </a:r>
          </a:p>
        </p:txBody>
      </p:sp>
      <p:pic>
        <p:nvPicPr>
          <p:cNvPr id="4" name="Picture 3" descr="glob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3366" y="390406"/>
            <a:ext cx="2822919" cy="2181345"/>
          </a:xfrm>
          <a:prstGeom prst="rect">
            <a:avLst/>
          </a:prstGeom>
        </p:spPr>
      </p:pic>
    </p:spTree>
    <p:extLst>
      <p:ext uri="{BB962C8B-B14F-4D97-AF65-F5344CB8AC3E}">
        <p14:creationId xmlns:p14="http://schemas.microsoft.com/office/powerpoint/2010/main" val="171591199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Mobile Device Adoption</a:t>
            </a:r>
            <a:endParaRPr lang="en-US" dirty="0"/>
          </a:p>
        </p:txBody>
      </p:sp>
      <p:grpSp>
        <p:nvGrpSpPr>
          <p:cNvPr id="4" name="Group 3"/>
          <p:cNvGrpSpPr/>
          <p:nvPr/>
        </p:nvGrpSpPr>
        <p:grpSpPr>
          <a:xfrm>
            <a:off x="594846" y="1123572"/>
            <a:ext cx="7950184" cy="799671"/>
            <a:chOff x="594846" y="1123572"/>
            <a:chExt cx="7950184" cy="799671"/>
          </a:xfrm>
        </p:grpSpPr>
        <p:sp>
          <p:nvSpPr>
            <p:cNvPr id="19" name="3 arrow"/>
            <p:cNvSpPr/>
            <p:nvPr/>
          </p:nvSpPr>
          <p:spPr bwMode="auto">
            <a:xfrm>
              <a:off x="1160411" y="1129153"/>
              <a:ext cx="7384619" cy="788508"/>
            </a:xfrm>
            <a:prstGeom prst="homePlate">
              <a:avLst/>
            </a:prstGeom>
            <a:noFill/>
            <a:ln w="25400" cap="flat" cmpd="sng" algn="ctr">
              <a:noFill/>
              <a:prstDash val="solid"/>
              <a:headEnd type="none" w="med" len="med"/>
              <a:tailEnd type="none" w="med" len="med"/>
            </a:ln>
            <a:effectLst/>
          </p:spPr>
          <p:txBody>
            <a:bodyPr vert="horz" wrap="square" lIns="403391" tIns="33598" rIns="67192" bIns="53754" numCol="1" rtlCol="0" anchor="ctr" anchorCtr="0" compatLnSpc="1">
              <a:prstTxWarp prst="textNoShape">
                <a:avLst/>
              </a:prstTxWarp>
            </a:bodyPr>
            <a:lstStyle/>
            <a:p>
              <a:pPr defTabSz="671963"/>
              <a:r>
                <a:rPr lang="en-US" sz="2800" spc="-75" dirty="0">
                  <a:ln w="3175">
                    <a:noFill/>
                  </a:ln>
                  <a:solidFill>
                    <a:srgbClr val="616161"/>
                  </a:solidFill>
                  <a:latin typeface="+mj-lt"/>
                  <a:cs typeface="Segoe UI" pitchFamily="34" charset="0"/>
                </a:rPr>
                <a:t>Faster than the PC </a:t>
              </a:r>
              <a:r>
                <a:rPr lang="en-US" sz="2800" spc="-75" dirty="0" smtClean="0">
                  <a:ln w="3175">
                    <a:noFill/>
                  </a:ln>
                  <a:solidFill>
                    <a:srgbClr val="616161"/>
                  </a:solidFill>
                  <a:latin typeface="+mj-lt"/>
                  <a:cs typeface="Segoe UI" pitchFamily="34" charset="0"/>
                </a:rPr>
                <a:t>boom</a:t>
              </a:r>
              <a:endParaRPr lang="en-US" sz="2800" spc="-75" dirty="0">
                <a:ln w="3175">
                  <a:noFill/>
                </a:ln>
                <a:solidFill>
                  <a:srgbClr val="616161"/>
                </a:solidFill>
                <a:latin typeface="+mj-lt"/>
                <a:cs typeface="Segoe UI" pitchFamily="34" charset="0"/>
              </a:endParaRPr>
            </a:p>
          </p:txBody>
        </p:sp>
        <p:sp>
          <p:nvSpPr>
            <p:cNvPr id="20" name="Oval 19"/>
            <p:cNvSpPr/>
            <p:nvPr/>
          </p:nvSpPr>
          <p:spPr bwMode="auto">
            <a:xfrm>
              <a:off x="594846" y="1123572"/>
              <a:ext cx="824880" cy="799671"/>
            </a:xfrm>
            <a:prstGeom prst="ellipse">
              <a:avLst/>
            </a:prstGeom>
            <a:solidFill>
              <a:schemeClr val="bg1"/>
            </a:solidFill>
            <a:ln w="762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pPr>
              <a:r>
                <a:rPr lang="en-US" sz="3200" spc="-75" dirty="0">
                  <a:ln w="3175">
                    <a:noFill/>
                  </a:ln>
                  <a:solidFill>
                    <a:srgbClr val="616161"/>
                  </a:solidFill>
                  <a:latin typeface="+mj-lt"/>
                  <a:cs typeface="Segoe UI" pitchFamily="34" charset="0"/>
                </a:rPr>
                <a:t>10X</a:t>
              </a:r>
            </a:p>
          </p:txBody>
        </p:sp>
      </p:grpSp>
      <p:grpSp>
        <p:nvGrpSpPr>
          <p:cNvPr id="5" name="Group 4"/>
          <p:cNvGrpSpPr/>
          <p:nvPr/>
        </p:nvGrpSpPr>
        <p:grpSpPr>
          <a:xfrm>
            <a:off x="594846" y="1953971"/>
            <a:ext cx="7950183" cy="883964"/>
            <a:chOff x="594846" y="1953971"/>
            <a:chExt cx="7950183" cy="883964"/>
          </a:xfrm>
        </p:grpSpPr>
        <p:sp>
          <p:nvSpPr>
            <p:cNvPr id="21" name="3 arrow"/>
            <p:cNvSpPr/>
            <p:nvPr/>
          </p:nvSpPr>
          <p:spPr bwMode="auto">
            <a:xfrm>
              <a:off x="1160410" y="1953971"/>
              <a:ext cx="7384619" cy="788508"/>
            </a:xfrm>
            <a:prstGeom prst="homePlate">
              <a:avLst/>
            </a:prstGeom>
            <a:noFill/>
            <a:ln w="25400" cap="flat" cmpd="sng" algn="ctr">
              <a:noFill/>
              <a:prstDash val="solid"/>
              <a:headEnd type="none" w="med" len="med"/>
              <a:tailEnd type="none" w="med" len="med"/>
            </a:ln>
            <a:effectLst/>
          </p:spPr>
          <p:txBody>
            <a:bodyPr vert="horz" wrap="square" lIns="403391" tIns="33598" rIns="67192" bIns="53754" numCol="1" rtlCol="0" anchor="ctr" anchorCtr="0" compatLnSpc="1">
              <a:prstTxWarp prst="textNoShape">
                <a:avLst/>
              </a:prstTxWarp>
            </a:bodyPr>
            <a:lstStyle/>
            <a:p>
              <a:pPr defTabSz="671963"/>
              <a:r>
                <a:rPr lang="en-US" sz="2800" spc="-75" dirty="0">
                  <a:ln w="3175">
                    <a:noFill/>
                  </a:ln>
                  <a:solidFill>
                    <a:srgbClr val="616161"/>
                  </a:solidFill>
                  <a:latin typeface="+mj-lt"/>
                  <a:cs typeface="Segoe UI" pitchFamily="34" charset="0"/>
                </a:rPr>
                <a:t>Faster than the Internet boom </a:t>
              </a:r>
              <a:endParaRPr lang="en-US" sz="2800" spc="-75" dirty="0" smtClean="0">
                <a:ln w="3175">
                  <a:noFill/>
                </a:ln>
                <a:solidFill>
                  <a:srgbClr val="616161"/>
                </a:solidFill>
                <a:latin typeface="+mj-lt"/>
                <a:cs typeface="Segoe UI" pitchFamily="34" charset="0"/>
              </a:endParaRPr>
            </a:p>
          </p:txBody>
        </p:sp>
        <p:sp>
          <p:nvSpPr>
            <p:cNvPr id="22" name="Oval 21"/>
            <p:cNvSpPr/>
            <p:nvPr/>
          </p:nvSpPr>
          <p:spPr bwMode="auto">
            <a:xfrm>
              <a:off x="594846" y="2038264"/>
              <a:ext cx="824880" cy="799671"/>
            </a:xfrm>
            <a:prstGeom prst="ellipse">
              <a:avLst/>
            </a:prstGeom>
            <a:solidFill>
              <a:schemeClr val="bg1"/>
            </a:solidFill>
            <a:ln w="762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pPr>
              <a:r>
                <a:rPr lang="en-US" sz="3200" spc="-75" dirty="0">
                  <a:ln w="3175">
                    <a:noFill/>
                  </a:ln>
                  <a:solidFill>
                    <a:srgbClr val="616161"/>
                  </a:solidFill>
                  <a:latin typeface="+mj-lt"/>
                  <a:cs typeface="Segoe UI" pitchFamily="34" charset="0"/>
                </a:rPr>
                <a:t>2X</a:t>
              </a:r>
            </a:p>
          </p:txBody>
        </p:sp>
      </p:grpSp>
      <p:grpSp>
        <p:nvGrpSpPr>
          <p:cNvPr id="6" name="Group 5"/>
          <p:cNvGrpSpPr/>
          <p:nvPr/>
        </p:nvGrpSpPr>
        <p:grpSpPr>
          <a:xfrm>
            <a:off x="594846" y="2966213"/>
            <a:ext cx="7950182" cy="799671"/>
            <a:chOff x="594846" y="2966213"/>
            <a:chExt cx="7950182" cy="799671"/>
          </a:xfrm>
        </p:grpSpPr>
        <p:sp>
          <p:nvSpPr>
            <p:cNvPr id="23" name="3 arrow"/>
            <p:cNvSpPr/>
            <p:nvPr/>
          </p:nvSpPr>
          <p:spPr bwMode="auto">
            <a:xfrm>
              <a:off x="1160409" y="2966213"/>
              <a:ext cx="7384619" cy="788508"/>
            </a:xfrm>
            <a:prstGeom prst="homePlate">
              <a:avLst/>
            </a:prstGeom>
            <a:noFill/>
            <a:ln w="25400" cap="flat" cmpd="sng" algn="ctr">
              <a:noFill/>
              <a:prstDash val="solid"/>
              <a:headEnd type="none" w="med" len="med"/>
              <a:tailEnd type="none" w="med" len="med"/>
            </a:ln>
            <a:effectLst/>
          </p:spPr>
          <p:txBody>
            <a:bodyPr vert="horz" wrap="square" lIns="403391" tIns="33598" rIns="67192" bIns="53754" numCol="1" rtlCol="0" anchor="ctr" anchorCtr="0" compatLnSpc="1">
              <a:prstTxWarp prst="textNoShape">
                <a:avLst/>
              </a:prstTxWarp>
            </a:bodyPr>
            <a:lstStyle/>
            <a:p>
              <a:pPr defTabSz="671963"/>
              <a:r>
                <a:rPr lang="en-US" sz="2800" spc="-75" dirty="0">
                  <a:ln w="3175">
                    <a:noFill/>
                  </a:ln>
                  <a:solidFill>
                    <a:srgbClr val="616161"/>
                  </a:solidFill>
                  <a:latin typeface="+mj-lt"/>
                  <a:cs typeface="Segoe UI" pitchFamily="34" charset="0"/>
                </a:rPr>
                <a:t>Faster than the recent social </a:t>
              </a:r>
              <a:endParaRPr lang="en-US" sz="2800" spc="-75" dirty="0" smtClean="0">
                <a:ln w="3175">
                  <a:noFill/>
                </a:ln>
                <a:solidFill>
                  <a:srgbClr val="616161"/>
                </a:solidFill>
                <a:latin typeface="+mj-lt"/>
                <a:cs typeface="Segoe UI" pitchFamily="34" charset="0"/>
              </a:endParaRPr>
            </a:p>
            <a:p>
              <a:pPr defTabSz="671963"/>
              <a:r>
                <a:rPr lang="en-US" sz="2800" spc="-75" dirty="0" smtClean="0">
                  <a:ln w="3175">
                    <a:noFill/>
                  </a:ln>
                  <a:solidFill>
                    <a:srgbClr val="616161"/>
                  </a:solidFill>
                  <a:latin typeface="+mj-lt"/>
                  <a:cs typeface="Segoe UI" pitchFamily="34" charset="0"/>
                </a:rPr>
                <a:t>networking </a:t>
              </a:r>
              <a:r>
                <a:rPr lang="en-US" sz="2800" spc="-75" dirty="0">
                  <a:ln w="3175">
                    <a:noFill/>
                  </a:ln>
                  <a:solidFill>
                    <a:srgbClr val="616161"/>
                  </a:solidFill>
                  <a:latin typeface="+mj-lt"/>
                  <a:cs typeface="Segoe UI" pitchFamily="34" charset="0"/>
                </a:rPr>
                <a:t>explosion</a:t>
              </a:r>
            </a:p>
          </p:txBody>
        </p:sp>
        <p:sp>
          <p:nvSpPr>
            <p:cNvPr id="24" name="Oval 23"/>
            <p:cNvSpPr/>
            <p:nvPr/>
          </p:nvSpPr>
          <p:spPr bwMode="auto">
            <a:xfrm>
              <a:off x="594846" y="2966213"/>
              <a:ext cx="824880" cy="799671"/>
            </a:xfrm>
            <a:prstGeom prst="ellipse">
              <a:avLst/>
            </a:prstGeom>
            <a:solidFill>
              <a:schemeClr val="bg1"/>
            </a:solidFill>
            <a:ln w="762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647" fontAlgn="base">
                <a:lnSpc>
                  <a:spcPct val="90000"/>
                </a:lnSpc>
                <a:spcBef>
                  <a:spcPct val="0"/>
                </a:spcBef>
                <a:spcAft>
                  <a:spcPct val="0"/>
                </a:spcAft>
              </a:pPr>
              <a:r>
                <a:rPr lang="en-US" sz="3200" spc="-75" dirty="0">
                  <a:ln w="3175">
                    <a:noFill/>
                  </a:ln>
                  <a:solidFill>
                    <a:srgbClr val="616161"/>
                  </a:solidFill>
                  <a:latin typeface="+mj-lt"/>
                  <a:cs typeface="Segoe UI" pitchFamily="34" charset="0"/>
                </a:rPr>
                <a:t>3X</a:t>
              </a:r>
            </a:p>
          </p:txBody>
        </p:sp>
      </p:grpSp>
    </p:spTree>
    <p:extLst>
      <p:ext uri="{BB962C8B-B14F-4D97-AF65-F5344CB8AC3E}">
        <p14:creationId xmlns:p14="http://schemas.microsoft.com/office/powerpoint/2010/main" val="392866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1500"/>
                            </p:stCondLst>
                            <p:childTnLst>
                              <p:par>
                                <p:cTn id="12" presetID="10" presetClass="entr" presetSubtype="0" fill="hold"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933" y="141501"/>
            <a:ext cx="8741880" cy="674653"/>
          </a:xfrm>
        </p:spPr>
        <p:txBody>
          <a:bodyPr/>
          <a:lstStyle/>
          <a:p>
            <a:r>
              <a:rPr lang="en-US" dirty="0" smtClean="0"/>
              <a:t>Mobile Development Strategies</a:t>
            </a:r>
            <a:endParaRPr lang="en-US" dirty="0"/>
          </a:p>
        </p:txBody>
      </p:sp>
      <p:grpSp>
        <p:nvGrpSpPr>
          <p:cNvPr id="3" name="Group 2"/>
          <p:cNvGrpSpPr/>
          <p:nvPr/>
        </p:nvGrpSpPr>
        <p:grpSpPr>
          <a:xfrm>
            <a:off x="309200" y="1263413"/>
            <a:ext cx="5285484" cy="3211338"/>
            <a:chOff x="886714" y="1131068"/>
            <a:chExt cx="6618997" cy="3853100"/>
          </a:xfrm>
        </p:grpSpPr>
        <p:sp>
          <p:nvSpPr>
            <p:cNvPr id="23" name="Pentagon 22"/>
            <p:cNvSpPr/>
            <p:nvPr/>
          </p:nvSpPr>
          <p:spPr bwMode="auto">
            <a:xfrm>
              <a:off x="1490540" y="3148019"/>
              <a:ext cx="6015171" cy="1254572"/>
            </a:xfrm>
            <a:prstGeom prst="homePlate">
              <a:avLst/>
            </a:prstGeom>
            <a:solidFill>
              <a:schemeClr val="tx2">
                <a:lumMod val="60000"/>
                <a:lumOff val="40000"/>
              </a:schemeClr>
            </a:solidFill>
            <a:ln w="25400" cap="flat" cmpd="sng" algn="ctr">
              <a:noFill/>
              <a:prstDash val="solid"/>
              <a:headEnd type="none" w="med" len="med"/>
              <a:tailEnd type="none" w="med" len="med"/>
            </a:ln>
            <a:effectLst/>
          </p:spPr>
          <p:txBody>
            <a:bodyPr vert="horz" wrap="square" lIns="941246" tIns="0" rIns="67190" bIns="0" numCol="1" rtlCol="0" anchor="ctr" anchorCtr="0" compatLnSpc="1">
              <a:prstTxWarp prst="textNoShape">
                <a:avLst/>
              </a:prstTxWarp>
            </a:bodyPr>
            <a:lstStyle/>
            <a:p>
              <a:pPr marL="85718" lvl="1" defTabSz="514283">
                <a:lnSpc>
                  <a:spcPct val="90000"/>
                </a:lnSpc>
                <a:spcBef>
                  <a:spcPts val="338"/>
                </a:spcBef>
                <a:buSzPct val="90000"/>
                <a:tabLst>
                  <a:tab pos="171434" algn="l"/>
                  <a:tab pos="353584" algn="l"/>
                </a:tabLst>
                <a:defRPr/>
              </a:pPr>
              <a:r>
                <a:rPr lang="en-US" sz="1400" kern="0" spc="-17" dirty="0">
                  <a:gradFill>
                    <a:gsLst>
                      <a:gs pos="0">
                        <a:srgbClr val="FFFFFF"/>
                      </a:gs>
                      <a:gs pos="86000">
                        <a:srgbClr val="FFFFFF"/>
                      </a:gs>
                    </a:gsLst>
                    <a:path path="circle">
                      <a:fillToRect r="100000" b="100000"/>
                    </a:path>
                  </a:gradFill>
                </a:rPr>
                <a:t>Device-independent</a:t>
              </a:r>
            </a:p>
            <a:p>
              <a:pPr marL="85718" lvl="1" defTabSz="514283">
                <a:lnSpc>
                  <a:spcPct val="90000"/>
                </a:lnSpc>
                <a:spcBef>
                  <a:spcPts val="338"/>
                </a:spcBef>
                <a:buSzPct val="90000"/>
                <a:tabLst>
                  <a:tab pos="171434" algn="l"/>
                  <a:tab pos="353584" algn="l"/>
                </a:tabLst>
                <a:defRPr/>
              </a:pPr>
              <a:r>
                <a:rPr lang="en-US" sz="1400" kern="0" spc="-17" dirty="0">
                  <a:gradFill>
                    <a:gsLst>
                      <a:gs pos="0">
                        <a:srgbClr val="FFFFFF"/>
                      </a:gs>
                      <a:gs pos="86000">
                        <a:srgbClr val="FFFFFF"/>
                      </a:gs>
                    </a:gsLst>
                    <a:path path="circle">
                      <a:fillToRect r="100000" b="100000"/>
                    </a:path>
                  </a:gradFill>
                </a:rPr>
                <a:t>Easier management</a:t>
              </a:r>
            </a:p>
            <a:p>
              <a:pPr marL="85718" lvl="1" defTabSz="514283">
                <a:lnSpc>
                  <a:spcPct val="90000"/>
                </a:lnSpc>
                <a:spcBef>
                  <a:spcPts val="338"/>
                </a:spcBef>
                <a:buSzPct val="90000"/>
                <a:tabLst>
                  <a:tab pos="171434" algn="l"/>
                  <a:tab pos="353584" algn="l"/>
                </a:tabLst>
                <a:defRPr/>
              </a:pPr>
              <a:r>
                <a:rPr lang="en-US" sz="1400" kern="0" spc="-17" dirty="0">
                  <a:gradFill>
                    <a:gsLst>
                      <a:gs pos="0">
                        <a:srgbClr val="FFFFFF"/>
                      </a:gs>
                      <a:gs pos="86000">
                        <a:srgbClr val="FFFFFF"/>
                      </a:gs>
                    </a:gsLst>
                    <a:path path="circle">
                      <a:fillToRect r="100000" b="100000"/>
                    </a:path>
                  </a:gradFill>
                </a:rPr>
                <a:t>Constrained device integration and performance</a:t>
              </a:r>
            </a:p>
          </p:txBody>
        </p:sp>
        <p:grpSp>
          <p:nvGrpSpPr>
            <p:cNvPr id="9" name="Group 8"/>
            <p:cNvGrpSpPr/>
            <p:nvPr/>
          </p:nvGrpSpPr>
          <p:grpSpPr>
            <a:xfrm>
              <a:off x="886714" y="3174448"/>
              <a:ext cx="3883326" cy="1809720"/>
              <a:chOff x="8126133" y="4286155"/>
              <a:chExt cx="5281593" cy="2461345"/>
            </a:xfrm>
          </p:grpSpPr>
          <p:sp>
            <p:nvSpPr>
              <p:cNvPr id="56" name="Rectangle 55"/>
              <p:cNvSpPr/>
              <p:nvPr/>
            </p:nvSpPr>
            <p:spPr>
              <a:xfrm>
                <a:off x="8404711" y="5932073"/>
                <a:ext cx="5003015" cy="815427"/>
              </a:xfrm>
              <a:prstGeom prst="rect">
                <a:avLst/>
              </a:prstGeom>
            </p:spPr>
            <p:txBody>
              <a:bodyPr wrap="none">
                <a:spAutoFit/>
              </a:bodyPr>
              <a:lstStyle/>
              <a:p>
                <a:pPr defTabSz="685644"/>
                <a:r>
                  <a:rPr lang="en-US" sz="2647" b="1" kern="0" dirty="0">
                    <a:cs typeface="Segoe UI" panose="020B0502040204020203" pitchFamily="34" charset="0"/>
                  </a:rPr>
                  <a:t>Web</a:t>
                </a:r>
                <a:r>
                  <a:rPr lang="en-US" sz="2647" kern="0" dirty="0">
                    <a:latin typeface="Segoe UI Light"/>
                    <a:cs typeface="Segoe UI" panose="020B0502040204020203" pitchFamily="34" charset="0"/>
                  </a:rPr>
                  <a:t> technologies</a:t>
                </a:r>
                <a:endParaRPr lang="en-US" sz="2059" kern="0" dirty="0">
                  <a:latin typeface="Segoe UI Light"/>
                  <a:cs typeface="Segoe UI" panose="020B0502040204020203" pitchFamily="34" charset="0"/>
                </a:endParaRPr>
              </a:p>
            </p:txBody>
          </p:sp>
          <p:sp>
            <p:nvSpPr>
              <p:cNvPr id="57" name="Oval 56"/>
              <p:cNvSpPr/>
              <p:nvPr/>
            </p:nvSpPr>
            <p:spPr bwMode="auto">
              <a:xfrm>
                <a:off x="8126133" y="4286155"/>
                <a:ext cx="1645920" cy="1645920"/>
              </a:xfrm>
              <a:prstGeom prst="ellipse">
                <a:avLst/>
              </a:prstGeom>
              <a:solidFill>
                <a:schemeClr val="bg1">
                  <a:lumMod val="9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defTabSz="685647" fontAlgn="base">
                  <a:lnSpc>
                    <a:spcPct val="90000"/>
                  </a:lnSpc>
                  <a:spcBef>
                    <a:spcPct val="0"/>
                  </a:spcBef>
                  <a:spcAft>
                    <a:spcPct val="0"/>
                  </a:spcAft>
                </a:pPr>
                <a:endParaRPr lang="en-US" sz="7059" dirty="0" err="1">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8" name="W Oval 1"/>
              <p:cNvSpPr/>
              <p:nvPr/>
            </p:nvSpPr>
            <p:spPr bwMode="auto">
              <a:xfrm>
                <a:off x="8126133" y="4286155"/>
                <a:ext cx="1645920" cy="1645920"/>
              </a:xfrm>
              <a:prstGeom prst="ellipse">
                <a:avLst/>
              </a:prstGeom>
              <a:noFill/>
              <a:ln w="73025" cap="flat" cmpd="sng" algn="ctr">
                <a:solidFill>
                  <a:schemeClr val="accent2"/>
                </a:solidFill>
                <a:prstDash val="solid"/>
                <a:headEnd type="none" w="med" len="med"/>
                <a:tailEnd type="none" w="med" len="med"/>
              </a:ln>
              <a:effectLst/>
            </p:spPr>
            <p:txBody>
              <a:bodyPr vert="horz" wrap="square" lIns="67229" tIns="33614" rIns="67229" bIns="33614" numCol="1" rtlCol="0" anchor="ctr" anchorCtr="0" compatLnSpc="1">
                <a:prstTxWarp prst="textNoShape">
                  <a:avLst/>
                </a:prstTxWarp>
              </a:bodyPr>
              <a:lstStyle/>
              <a:p>
                <a:pPr algn="ctr" defTabSz="672137" fontAlgn="base">
                  <a:lnSpc>
                    <a:spcPct val="90000"/>
                  </a:lnSpc>
                  <a:spcBef>
                    <a:spcPct val="0"/>
                  </a:spcBef>
                  <a:spcAft>
                    <a:spcPct val="0"/>
                  </a:spcAft>
                  <a:defRPr/>
                </a:pPr>
                <a:endParaRPr lang="en-US" sz="1471" kern="0" spc="-37" dirty="0">
                  <a:gradFill>
                    <a:gsLst>
                      <a:gs pos="0">
                        <a:srgbClr val="FFFFFF"/>
                      </a:gs>
                      <a:gs pos="100000">
                        <a:srgbClr val="FFFFFF"/>
                      </a:gs>
                    </a:gsLst>
                    <a:lin ang="5400000" scaled="0"/>
                  </a:gradFill>
                </a:endParaRPr>
              </a:p>
            </p:txBody>
          </p:sp>
          <p:sp>
            <p:nvSpPr>
              <p:cNvPr id="59" name="Freeform 6"/>
              <p:cNvSpPr>
                <a:spLocks noEditPoints="1"/>
              </p:cNvSpPr>
              <p:nvPr/>
            </p:nvSpPr>
            <p:spPr bwMode="auto">
              <a:xfrm flipV="1">
                <a:off x="8499208" y="4659230"/>
                <a:ext cx="899771" cy="899770"/>
              </a:xfrm>
              <a:custGeom>
                <a:avLst/>
                <a:gdLst>
                  <a:gd name="T0" fmla="*/ 0 w 1530"/>
                  <a:gd name="T1" fmla="*/ 765 h 1530"/>
                  <a:gd name="T2" fmla="*/ 1530 w 1530"/>
                  <a:gd name="T3" fmla="*/ 765 h 1530"/>
                  <a:gd name="T4" fmla="*/ 798 w 1530"/>
                  <a:gd name="T5" fmla="*/ 1369 h 1530"/>
                  <a:gd name="T6" fmla="*/ 748 w 1530"/>
                  <a:gd name="T7" fmla="*/ 1369 h 1530"/>
                  <a:gd name="T8" fmla="*/ 741 w 1530"/>
                  <a:gd name="T9" fmla="*/ 1127 h 1530"/>
                  <a:gd name="T10" fmla="*/ 968 w 1530"/>
                  <a:gd name="T11" fmla="*/ 1114 h 1530"/>
                  <a:gd name="T12" fmla="*/ 798 w 1530"/>
                  <a:gd name="T13" fmla="*/ 1369 h 1530"/>
                  <a:gd name="T14" fmla="*/ 532 w 1530"/>
                  <a:gd name="T15" fmla="*/ 1023 h 1530"/>
                  <a:gd name="T16" fmla="*/ 511 w 1530"/>
                  <a:gd name="T17" fmla="*/ 702 h 1530"/>
                  <a:gd name="T18" fmla="*/ 769 w 1530"/>
                  <a:gd name="T19" fmla="*/ 734 h 1530"/>
                  <a:gd name="T20" fmla="*/ 1024 w 1530"/>
                  <a:gd name="T21" fmla="*/ 788 h 1530"/>
                  <a:gd name="T22" fmla="*/ 744 w 1530"/>
                  <a:gd name="T23" fmla="*/ 1047 h 1530"/>
                  <a:gd name="T24" fmla="*/ 217 w 1530"/>
                  <a:gd name="T25" fmla="*/ 509 h 1530"/>
                  <a:gd name="T26" fmla="*/ 433 w 1530"/>
                  <a:gd name="T27" fmla="*/ 677 h 1530"/>
                  <a:gd name="T28" fmla="*/ 446 w 1530"/>
                  <a:gd name="T29" fmla="*/ 1002 h 1530"/>
                  <a:gd name="T30" fmla="*/ 161 w 1530"/>
                  <a:gd name="T31" fmla="*/ 762 h 1530"/>
                  <a:gd name="T32" fmla="*/ 747 w 1530"/>
                  <a:gd name="T33" fmla="*/ 160 h 1530"/>
                  <a:gd name="T34" fmla="*/ 774 w 1530"/>
                  <a:gd name="T35" fmla="*/ 160 h 1530"/>
                  <a:gd name="T36" fmla="*/ 520 w 1530"/>
                  <a:gd name="T37" fmla="*/ 621 h 1530"/>
                  <a:gd name="T38" fmla="*/ 747 w 1530"/>
                  <a:gd name="T39" fmla="*/ 160 h 1530"/>
                  <a:gd name="T40" fmla="*/ 1178 w 1530"/>
                  <a:gd name="T41" fmla="*/ 641 h 1530"/>
                  <a:gd name="T42" fmla="*/ 1370 w 1530"/>
                  <a:gd name="T43" fmla="*/ 760 h 1530"/>
                  <a:gd name="T44" fmla="*/ 1078 w 1530"/>
                  <a:gd name="T45" fmla="*/ 1010 h 1530"/>
                  <a:gd name="T46" fmla="*/ 1103 w 1530"/>
                  <a:gd name="T47" fmla="*/ 676 h 1530"/>
                  <a:gd name="T48" fmla="*/ 1138 w 1530"/>
                  <a:gd name="T49" fmla="*/ 571 h 1530"/>
                  <a:gd name="T50" fmla="*/ 1041 w 1530"/>
                  <a:gd name="T51" fmla="*/ 367 h 1530"/>
                  <a:gd name="T52" fmla="*/ 1260 w 1530"/>
                  <a:gd name="T53" fmla="*/ 417 h 1530"/>
                  <a:gd name="T54" fmla="*/ 515 w 1530"/>
                  <a:gd name="T55" fmla="*/ 329 h 1530"/>
                  <a:gd name="T56" fmla="*/ 391 w 1530"/>
                  <a:gd name="T57" fmla="*/ 569 h 1530"/>
                  <a:gd name="T58" fmla="*/ 600 w 1530"/>
                  <a:gd name="T59" fmla="*/ 183 h 1530"/>
                  <a:gd name="T60" fmla="*/ 303 w 1530"/>
                  <a:gd name="T61" fmla="*/ 1034 h 1530"/>
                  <a:gd name="T62" fmla="*/ 492 w 1530"/>
                  <a:gd name="T63" fmla="*/ 1168 h 1530"/>
                  <a:gd name="T64" fmla="*/ 195 w 1530"/>
                  <a:gd name="T65" fmla="*/ 968 h 1530"/>
                  <a:gd name="T66" fmla="*/ 1018 w 1530"/>
                  <a:gd name="T67" fmla="*/ 1206 h 1530"/>
                  <a:gd name="T68" fmla="*/ 1333 w 1530"/>
                  <a:gd name="T69" fmla="*/ 974 h 1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0" h="1530">
                    <a:moveTo>
                      <a:pt x="765" y="0"/>
                    </a:moveTo>
                    <a:cubicBezTo>
                      <a:pt x="343" y="0"/>
                      <a:pt x="0" y="343"/>
                      <a:pt x="0" y="765"/>
                    </a:cubicBezTo>
                    <a:cubicBezTo>
                      <a:pt x="0" y="1186"/>
                      <a:pt x="343" y="1530"/>
                      <a:pt x="765" y="1530"/>
                    </a:cubicBezTo>
                    <a:cubicBezTo>
                      <a:pt x="1187" y="1530"/>
                      <a:pt x="1530" y="1186"/>
                      <a:pt x="1530" y="765"/>
                    </a:cubicBezTo>
                    <a:cubicBezTo>
                      <a:pt x="1530" y="343"/>
                      <a:pt x="1187" y="0"/>
                      <a:pt x="765" y="0"/>
                    </a:cubicBezTo>
                    <a:close/>
                    <a:moveTo>
                      <a:pt x="798" y="1369"/>
                    </a:moveTo>
                    <a:cubicBezTo>
                      <a:pt x="787" y="1369"/>
                      <a:pt x="776" y="1370"/>
                      <a:pt x="765" y="1370"/>
                    </a:cubicBezTo>
                    <a:cubicBezTo>
                      <a:pt x="759" y="1370"/>
                      <a:pt x="754" y="1369"/>
                      <a:pt x="748" y="1369"/>
                    </a:cubicBezTo>
                    <a:cubicBezTo>
                      <a:pt x="655" y="1316"/>
                      <a:pt x="593" y="1220"/>
                      <a:pt x="556" y="1109"/>
                    </a:cubicBezTo>
                    <a:cubicBezTo>
                      <a:pt x="615" y="1119"/>
                      <a:pt x="678" y="1125"/>
                      <a:pt x="741" y="1127"/>
                    </a:cubicBezTo>
                    <a:cubicBezTo>
                      <a:pt x="755" y="1127"/>
                      <a:pt x="768" y="1127"/>
                      <a:pt x="781" y="1127"/>
                    </a:cubicBezTo>
                    <a:cubicBezTo>
                      <a:pt x="844" y="1127"/>
                      <a:pt x="907" y="1123"/>
                      <a:pt x="968" y="1114"/>
                    </a:cubicBezTo>
                    <a:cubicBezTo>
                      <a:pt x="961" y="1135"/>
                      <a:pt x="953" y="1155"/>
                      <a:pt x="945" y="1175"/>
                    </a:cubicBezTo>
                    <a:cubicBezTo>
                      <a:pt x="905" y="1268"/>
                      <a:pt x="854" y="1335"/>
                      <a:pt x="798" y="1369"/>
                    </a:cubicBezTo>
                    <a:close/>
                    <a:moveTo>
                      <a:pt x="744" y="1047"/>
                    </a:moveTo>
                    <a:cubicBezTo>
                      <a:pt x="670" y="1045"/>
                      <a:pt x="599" y="1037"/>
                      <a:pt x="532" y="1023"/>
                    </a:cubicBezTo>
                    <a:cubicBezTo>
                      <a:pt x="512" y="933"/>
                      <a:pt x="506" y="837"/>
                      <a:pt x="509" y="747"/>
                    </a:cubicBezTo>
                    <a:cubicBezTo>
                      <a:pt x="509" y="732"/>
                      <a:pt x="510" y="717"/>
                      <a:pt x="511" y="702"/>
                    </a:cubicBezTo>
                    <a:cubicBezTo>
                      <a:pt x="589" y="722"/>
                      <a:pt x="675" y="733"/>
                      <a:pt x="765" y="734"/>
                    </a:cubicBezTo>
                    <a:cubicBezTo>
                      <a:pt x="766" y="734"/>
                      <a:pt x="768" y="734"/>
                      <a:pt x="769" y="734"/>
                    </a:cubicBezTo>
                    <a:cubicBezTo>
                      <a:pt x="859" y="734"/>
                      <a:pt x="947" y="723"/>
                      <a:pt x="1024" y="702"/>
                    </a:cubicBezTo>
                    <a:cubicBezTo>
                      <a:pt x="1025" y="731"/>
                      <a:pt x="1025" y="760"/>
                      <a:pt x="1024" y="788"/>
                    </a:cubicBezTo>
                    <a:cubicBezTo>
                      <a:pt x="1022" y="871"/>
                      <a:pt x="1010" y="953"/>
                      <a:pt x="992" y="1029"/>
                    </a:cubicBezTo>
                    <a:cubicBezTo>
                      <a:pt x="912" y="1043"/>
                      <a:pt x="826" y="1049"/>
                      <a:pt x="744" y="1047"/>
                    </a:cubicBezTo>
                    <a:close/>
                    <a:moveTo>
                      <a:pt x="160" y="762"/>
                    </a:moveTo>
                    <a:cubicBezTo>
                      <a:pt x="161" y="672"/>
                      <a:pt x="181" y="586"/>
                      <a:pt x="217" y="509"/>
                    </a:cubicBezTo>
                    <a:cubicBezTo>
                      <a:pt x="244" y="559"/>
                      <a:pt x="289" y="602"/>
                      <a:pt x="351" y="638"/>
                    </a:cubicBezTo>
                    <a:cubicBezTo>
                      <a:pt x="376" y="652"/>
                      <a:pt x="403" y="665"/>
                      <a:pt x="433" y="677"/>
                    </a:cubicBezTo>
                    <a:cubicBezTo>
                      <a:pt x="431" y="699"/>
                      <a:pt x="430" y="722"/>
                      <a:pt x="429" y="745"/>
                    </a:cubicBezTo>
                    <a:cubicBezTo>
                      <a:pt x="426" y="835"/>
                      <a:pt x="432" y="922"/>
                      <a:pt x="446" y="1002"/>
                    </a:cubicBezTo>
                    <a:cubicBezTo>
                      <a:pt x="407" y="990"/>
                      <a:pt x="371" y="977"/>
                      <a:pt x="338" y="961"/>
                    </a:cubicBezTo>
                    <a:cubicBezTo>
                      <a:pt x="260" y="925"/>
                      <a:pt x="167" y="861"/>
                      <a:pt x="161" y="762"/>
                    </a:cubicBezTo>
                    <a:lnTo>
                      <a:pt x="160" y="762"/>
                    </a:lnTo>
                    <a:close/>
                    <a:moveTo>
                      <a:pt x="747" y="160"/>
                    </a:moveTo>
                    <a:cubicBezTo>
                      <a:pt x="753" y="160"/>
                      <a:pt x="759" y="160"/>
                      <a:pt x="765" y="160"/>
                    </a:cubicBezTo>
                    <a:cubicBezTo>
                      <a:pt x="768" y="160"/>
                      <a:pt x="771" y="160"/>
                      <a:pt x="774" y="160"/>
                    </a:cubicBezTo>
                    <a:cubicBezTo>
                      <a:pt x="926" y="240"/>
                      <a:pt x="998" y="429"/>
                      <a:pt x="1018" y="621"/>
                    </a:cubicBezTo>
                    <a:cubicBezTo>
                      <a:pt x="867" y="664"/>
                      <a:pt x="673" y="664"/>
                      <a:pt x="520" y="621"/>
                    </a:cubicBezTo>
                    <a:cubicBezTo>
                      <a:pt x="533" y="526"/>
                      <a:pt x="556" y="437"/>
                      <a:pt x="589" y="361"/>
                    </a:cubicBezTo>
                    <a:cubicBezTo>
                      <a:pt x="631" y="261"/>
                      <a:pt x="687" y="191"/>
                      <a:pt x="747" y="160"/>
                    </a:cubicBezTo>
                    <a:close/>
                    <a:moveTo>
                      <a:pt x="1103" y="676"/>
                    </a:moveTo>
                    <a:cubicBezTo>
                      <a:pt x="1130" y="666"/>
                      <a:pt x="1155" y="654"/>
                      <a:pt x="1178" y="641"/>
                    </a:cubicBezTo>
                    <a:cubicBezTo>
                      <a:pt x="1241" y="604"/>
                      <a:pt x="1286" y="560"/>
                      <a:pt x="1313" y="508"/>
                    </a:cubicBezTo>
                    <a:cubicBezTo>
                      <a:pt x="1349" y="585"/>
                      <a:pt x="1369" y="670"/>
                      <a:pt x="1370" y="760"/>
                    </a:cubicBezTo>
                    <a:cubicBezTo>
                      <a:pt x="1369" y="760"/>
                      <a:pt x="1369" y="760"/>
                      <a:pt x="1369" y="760"/>
                    </a:cubicBezTo>
                    <a:cubicBezTo>
                      <a:pt x="1355" y="885"/>
                      <a:pt x="1234" y="967"/>
                      <a:pt x="1078" y="1010"/>
                    </a:cubicBezTo>
                    <a:cubicBezTo>
                      <a:pt x="1093" y="939"/>
                      <a:pt x="1102" y="865"/>
                      <a:pt x="1104" y="791"/>
                    </a:cubicBezTo>
                    <a:cubicBezTo>
                      <a:pt x="1106" y="752"/>
                      <a:pt x="1105" y="714"/>
                      <a:pt x="1103" y="676"/>
                    </a:cubicBezTo>
                    <a:close/>
                    <a:moveTo>
                      <a:pt x="1260" y="417"/>
                    </a:moveTo>
                    <a:cubicBezTo>
                      <a:pt x="1250" y="478"/>
                      <a:pt x="1209" y="530"/>
                      <a:pt x="1138" y="571"/>
                    </a:cubicBezTo>
                    <a:cubicBezTo>
                      <a:pt x="1125" y="579"/>
                      <a:pt x="1111" y="586"/>
                      <a:pt x="1096" y="593"/>
                    </a:cubicBezTo>
                    <a:cubicBezTo>
                      <a:pt x="1086" y="511"/>
                      <a:pt x="1067" y="435"/>
                      <a:pt x="1041" y="367"/>
                    </a:cubicBezTo>
                    <a:cubicBezTo>
                      <a:pt x="1013" y="295"/>
                      <a:pt x="976" y="233"/>
                      <a:pt x="931" y="183"/>
                    </a:cubicBezTo>
                    <a:cubicBezTo>
                      <a:pt x="1065" y="221"/>
                      <a:pt x="1181" y="305"/>
                      <a:pt x="1260" y="417"/>
                    </a:cubicBezTo>
                    <a:close/>
                    <a:moveTo>
                      <a:pt x="600" y="183"/>
                    </a:moveTo>
                    <a:cubicBezTo>
                      <a:pt x="568" y="223"/>
                      <a:pt x="540" y="272"/>
                      <a:pt x="515" y="329"/>
                    </a:cubicBezTo>
                    <a:cubicBezTo>
                      <a:pt x="482" y="407"/>
                      <a:pt x="457" y="498"/>
                      <a:pt x="443" y="594"/>
                    </a:cubicBezTo>
                    <a:cubicBezTo>
                      <a:pt x="424" y="587"/>
                      <a:pt x="407" y="578"/>
                      <a:pt x="391" y="569"/>
                    </a:cubicBezTo>
                    <a:cubicBezTo>
                      <a:pt x="320" y="528"/>
                      <a:pt x="279" y="478"/>
                      <a:pt x="269" y="419"/>
                    </a:cubicBezTo>
                    <a:cubicBezTo>
                      <a:pt x="348" y="306"/>
                      <a:pt x="464" y="221"/>
                      <a:pt x="600" y="183"/>
                    </a:cubicBezTo>
                    <a:close/>
                    <a:moveTo>
                      <a:pt x="195" y="968"/>
                    </a:moveTo>
                    <a:cubicBezTo>
                      <a:pt x="226" y="992"/>
                      <a:pt x="262" y="1014"/>
                      <a:pt x="303" y="1034"/>
                    </a:cubicBezTo>
                    <a:cubicBezTo>
                      <a:pt x="352" y="1057"/>
                      <a:pt x="407" y="1075"/>
                      <a:pt x="467" y="1090"/>
                    </a:cubicBezTo>
                    <a:cubicBezTo>
                      <a:pt x="474" y="1117"/>
                      <a:pt x="483" y="1143"/>
                      <a:pt x="492" y="1168"/>
                    </a:cubicBezTo>
                    <a:cubicBezTo>
                      <a:pt x="519" y="1237"/>
                      <a:pt x="554" y="1297"/>
                      <a:pt x="597" y="1346"/>
                    </a:cubicBezTo>
                    <a:cubicBezTo>
                      <a:pt x="410" y="1291"/>
                      <a:pt x="260" y="1150"/>
                      <a:pt x="195" y="968"/>
                    </a:cubicBezTo>
                    <a:close/>
                    <a:moveTo>
                      <a:pt x="940" y="1344"/>
                    </a:moveTo>
                    <a:cubicBezTo>
                      <a:pt x="969" y="1306"/>
                      <a:pt x="995" y="1260"/>
                      <a:pt x="1018" y="1206"/>
                    </a:cubicBezTo>
                    <a:cubicBezTo>
                      <a:pt x="1033" y="1172"/>
                      <a:pt x="1045" y="1136"/>
                      <a:pt x="1057" y="1098"/>
                    </a:cubicBezTo>
                    <a:cubicBezTo>
                      <a:pt x="1165" y="1073"/>
                      <a:pt x="1262" y="1032"/>
                      <a:pt x="1333" y="974"/>
                    </a:cubicBezTo>
                    <a:cubicBezTo>
                      <a:pt x="1267" y="1150"/>
                      <a:pt x="1122" y="1288"/>
                      <a:pt x="940" y="1344"/>
                    </a:cubicBezTo>
                    <a:close/>
                  </a:path>
                </a:pathLst>
              </a:custGeom>
              <a:solidFill>
                <a:schemeClr val="accent2"/>
              </a:solidFill>
              <a:ln>
                <a:noFill/>
              </a:ln>
            </p:spPr>
            <p:txBody>
              <a:bodyPr vert="horz" wrap="square" lIns="67232" tIns="33616" rIns="67232" bIns="33616" numCol="1" anchor="t" anchorCtr="0" compatLnSpc="1">
                <a:prstTxWarp prst="textNoShape">
                  <a:avLst/>
                </a:prstTxWarp>
              </a:bodyPr>
              <a:lstStyle/>
              <a:p>
                <a:pPr defTabSz="685644"/>
                <a:endParaRPr lang="en-US" sz="956">
                  <a:solidFill>
                    <a:srgbClr val="000000"/>
                  </a:solidFill>
                </a:endParaRPr>
              </a:p>
            </p:txBody>
          </p:sp>
        </p:grpSp>
        <p:sp>
          <p:nvSpPr>
            <p:cNvPr id="26" name="Pentagon 25"/>
            <p:cNvSpPr/>
            <p:nvPr/>
          </p:nvSpPr>
          <p:spPr bwMode="auto">
            <a:xfrm>
              <a:off x="1490540" y="1131068"/>
              <a:ext cx="6015171" cy="1254572"/>
            </a:xfrm>
            <a:prstGeom prst="homePlate">
              <a:avLst/>
            </a:prstGeom>
            <a:solidFill>
              <a:schemeClr val="tx2">
                <a:lumMod val="60000"/>
                <a:lumOff val="40000"/>
              </a:schemeClr>
            </a:solidFill>
            <a:ln w="25400" cap="flat" cmpd="sng" algn="ctr">
              <a:noFill/>
              <a:prstDash val="solid"/>
              <a:headEnd type="none" w="med" len="med"/>
              <a:tailEnd type="none" w="med" len="med"/>
            </a:ln>
            <a:effectLst/>
          </p:spPr>
          <p:txBody>
            <a:bodyPr vert="horz" wrap="square" lIns="941246" tIns="0" rIns="67190" bIns="0" numCol="1" rtlCol="0" anchor="ctr" anchorCtr="0" compatLnSpc="1">
              <a:prstTxWarp prst="textNoShape">
                <a:avLst/>
              </a:prstTxWarp>
            </a:bodyPr>
            <a:lstStyle/>
            <a:p>
              <a:pPr marL="85718" lvl="1" defTabSz="514283">
                <a:lnSpc>
                  <a:spcPct val="90000"/>
                </a:lnSpc>
                <a:spcBef>
                  <a:spcPts val="338"/>
                </a:spcBef>
                <a:buSzPct val="90000"/>
                <a:tabLst>
                  <a:tab pos="171434" algn="l"/>
                  <a:tab pos="353584" algn="l"/>
                </a:tabLst>
                <a:defRPr/>
              </a:pPr>
              <a:r>
                <a:rPr lang="en-US" sz="1400" kern="0" spc="-17" dirty="0">
                  <a:gradFill>
                    <a:gsLst>
                      <a:gs pos="0">
                        <a:srgbClr val="FFFFFF"/>
                      </a:gs>
                      <a:gs pos="86000">
                        <a:srgbClr val="FFFFFF"/>
                      </a:gs>
                    </a:gsLst>
                    <a:path path="circle">
                      <a:fillToRect r="100000" b="100000"/>
                    </a:path>
                  </a:gradFill>
                </a:rPr>
                <a:t>Full access to client features and power</a:t>
              </a:r>
            </a:p>
            <a:p>
              <a:pPr marL="85718" lvl="1" defTabSz="514283">
                <a:lnSpc>
                  <a:spcPct val="90000"/>
                </a:lnSpc>
                <a:spcBef>
                  <a:spcPts val="338"/>
                </a:spcBef>
                <a:buSzPct val="90000"/>
                <a:tabLst>
                  <a:tab pos="354477" algn="l"/>
                </a:tabLst>
                <a:defRPr/>
              </a:pPr>
              <a:r>
                <a:rPr lang="en-US" sz="1400" kern="0" spc="-17" dirty="0">
                  <a:gradFill>
                    <a:gsLst>
                      <a:gs pos="0">
                        <a:srgbClr val="FFFFFF"/>
                      </a:gs>
                      <a:gs pos="86000">
                        <a:srgbClr val="FFFFFF"/>
                      </a:gs>
                    </a:gsLst>
                    <a:path path="circle">
                      <a:fillToRect r="100000" b="100000"/>
                    </a:path>
                  </a:gradFill>
                </a:rPr>
                <a:t>High flexibility and customization per device</a:t>
              </a:r>
            </a:p>
            <a:p>
              <a:pPr marL="85718" lvl="1" defTabSz="514283">
                <a:lnSpc>
                  <a:spcPct val="90000"/>
                </a:lnSpc>
                <a:spcBef>
                  <a:spcPts val="338"/>
                </a:spcBef>
                <a:buSzPct val="90000"/>
                <a:tabLst>
                  <a:tab pos="354477" algn="l"/>
                </a:tabLst>
                <a:defRPr/>
              </a:pPr>
              <a:r>
                <a:rPr lang="en-US" sz="1400" kern="0" spc="-17" dirty="0">
                  <a:gradFill>
                    <a:gsLst>
                      <a:gs pos="0">
                        <a:srgbClr val="FFFFFF"/>
                      </a:gs>
                      <a:gs pos="86000">
                        <a:srgbClr val="FFFFFF"/>
                      </a:gs>
                    </a:gsLst>
                    <a:path path="circle">
                      <a:fillToRect r="100000" b="100000"/>
                    </a:path>
                  </a:gradFill>
                </a:rPr>
                <a:t>Device-dependent (Initially)</a:t>
              </a:r>
            </a:p>
          </p:txBody>
        </p:sp>
        <p:grpSp>
          <p:nvGrpSpPr>
            <p:cNvPr id="28" name="Group 27"/>
            <p:cNvGrpSpPr/>
            <p:nvPr/>
          </p:nvGrpSpPr>
          <p:grpSpPr>
            <a:xfrm>
              <a:off x="886714" y="1155885"/>
              <a:ext cx="5863507" cy="1809722"/>
              <a:chOff x="2586038" y="4286155"/>
              <a:chExt cx="7974777" cy="2461347"/>
            </a:xfrm>
          </p:grpSpPr>
          <p:sp>
            <p:nvSpPr>
              <p:cNvPr id="29" name="Rectangle 28"/>
              <p:cNvSpPr/>
              <p:nvPr/>
            </p:nvSpPr>
            <p:spPr>
              <a:xfrm>
                <a:off x="2697224" y="5932075"/>
                <a:ext cx="7863591" cy="815427"/>
              </a:xfrm>
              <a:prstGeom prst="rect">
                <a:avLst/>
              </a:prstGeom>
            </p:spPr>
            <p:txBody>
              <a:bodyPr wrap="none">
                <a:spAutoFit/>
              </a:bodyPr>
              <a:lstStyle/>
              <a:p>
                <a:pPr defTabSz="685644"/>
                <a:r>
                  <a:rPr lang="en-US" sz="2647" b="1" kern="0" dirty="0">
                    <a:cs typeface="Segoe UI" panose="020B0502040204020203" pitchFamily="34" charset="0"/>
                  </a:rPr>
                  <a:t>Native</a:t>
                </a:r>
                <a:r>
                  <a:rPr lang="en-US" sz="2647" kern="0" dirty="0">
                    <a:latin typeface="Segoe UI Light"/>
                    <a:cs typeface="Segoe UI" panose="020B0502040204020203" pitchFamily="34" charset="0"/>
                  </a:rPr>
                  <a:t> platform technologies</a:t>
                </a:r>
                <a:endParaRPr lang="en-US" sz="2059" kern="0" dirty="0">
                  <a:latin typeface="Segoe UI Light"/>
                  <a:cs typeface="Segoe UI" panose="020B0502040204020203" pitchFamily="34" charset="0"/>
                </a:endParaRPr>
              </a:p>
            </p:txBody>
          </p:sp>
          <p:sp>
            <p:nvSpPr>
              <p:cNvPr id="30" name="Oval 29"/>
              <p:cNvSpPr/>
              <p:nvPr/>
            </p:nvSpPr>
            <p:spPr bwMode="auto">
              <a:xfrm>
                <a:off x="2586038" y="4286155"/>
                <a:ext cx="1645920" cy="1645920"/>
              </a:xfrm>
              <a:prstGeom prst="ellipse">
                <a:avLst/>
              </a:prstGeom>
              <a:solidFill>
                <a:schemeClr val="bg1">
                  <a:lumMod val="9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defTabSz="685647" fontAlgn="base">
                  <a:lnSpc>
                    <a:spcPct val="90000"/>
                  </a:lnSpc>
                  <a:spcBef>
                    <a:spcPct val="0"/>
                  </a:spcBef>
                  <a:spcAft>
                    <a:spcPct val="0"/>
                  </a:spcAft>
                </a:pPr>
                <a:endParaRPr lang="en-US" sz="7059" dirty="0" err="1">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W Oval 1"/>
              <p:cNvSpPr/>
              <p:nvPr/>
            </p:nvSpPr>
            <p:spPr bwMode="auto">
              <a:xfrm>
                <a:off x="2586038" y="4286155"/>
                <a:ext cx="1645920" cy="1645920"/>
              </a:xfrm>
              <a:prstGeom prst="ellipse">
                <a:avLst/>
              </a:prstGeom>
              <a:noFill/>
              <a:ln w="73025" cap="flat" cmpd="sng" algn="ctr">
                <a:solidFill>
                  <a:schemeClr val="accent2"/>
                </a:solidFill>
                <a:prstDash val="solid"/>
                <a:headEnd type="none" w="med" len="med"/>
                <a:tailEnd type="none" w="med" len="med"/>
              </a:ln>
              <a:effectLst/>
            </p:spPr>
            <p:txBody>
              <a:bodyPr vert="horz" wrap="square" lIns="67229" tIns="33614" rIns="67229" bIns="33614" numCol="1" rtlCol="0" anchor="ctr" anchorCtr="0" compatLnSpc="1">
                <a:prstTxWarp prst="textNoShape">
                  <a:avLst/>
                </a:prstTxWarp>
              </a:bodyPr>
              <a:lstStyle/>
              <a:p>
                <a:pPr algn="ctr" defTabSz="672137" fontAlgn="base">
                  <a:lnSpc>
                    <a:spcPct val="90000"/>
                  </a:lnSpc>
                  <a:spcBef>
                    <a:spcPct val="0"/>
                  </a:spcBef>
                  <a:spcAft>
                    <a:spcPct val="0"/>
                  </a:spcAft>
                  <a:defRPr/>
                </a:pPr>
                <a:endParaRPr lang="en-US" sz="1471" kern="0" spc="-37" dirty="0">
                  <a:gradFill>
                    <a:gsLst>
                      <a:gs pos="0">
                        <a:srgbClr val="FFFFFF"/>
                      </a:gs>
                      <a:gs pos="100000">
                        <a:srgbClr val="FFFFFF"/>
                      </a:gs>
                    </a:gsLst>
                    <a:lin ang="5400000" scaled="0"/>
                  </a:gradFill>
                </a:endParaRPr>
              </a:p>
            </p:txBody>
          </p:sp>
          <p:grpSp>
            <p:nvGrpSpPr>
              <p:cNvPr id="32" name="Group 31"/>
              <p:cNvGrpSpPr/>
              <p:nvPr/>
            </p:nvGrpSpPr>
            <p:grpSpPr>
              <a:xfrm>
                <a:off x="2914334" y="4695123"/>
                <a:ext cx="995060" cy="802635"/>
                <a:chOff x="1791391" y="5129451"/>
                <a:chExt cx="570921" cy="460516"/>
              </a:xfrm>
              <a:solidFill>
                <a:srgbClr val="68217A"/>
              </a:solidFill>
            </p:grpSpPr>
            <p:sp>
              <p:nvSpPr>
                <p:cNvPr id="33" name="Freeform 86"/>
                <p:cNvSpPr>
                  <a:spLocks noEditPoints="1"/>
                </p:cNvSpPr>
                <p:nvPr/>
              </p:nvSpPr>
              <p:spPr bwMode="black">
                <a:xfrm>
                  <a:off x="1791391" y="5174365"/>
                  <a:ext cx="416863" cy="41560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pPr defTabSz="685644"/>
                  <a:endParaRPr lang="en-US" sz="1176" dirty="0">
                    <a:solidFill>
                      <a:srgbClr val="000000"/>
                    </a:solidFill>
                  </a:endParaRPr>
                </a:p>
              </p:txBody>
            </p:sp>
            <p:sp>
              <p:nvSpPr>
                <p:cNvPr id="34" name="Oval 87"/>
                <p:cNvSpPr>
                  <a:spLocks noChangeArrowheads="1"/>
                </p:cNvSpPr>
                <p:nvPr/>
              </p:nvSpPr>
              <p:spPr bwMode="black">
                <a:xfrm>
                  <a:off x="1961157" y="5351026"/>
                  <a:ext cx="77331" cy="766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pPr defTabSz="685644"/>
                  <a:endParaRPr lang="en-US" sz="1176" dirty="0">
                    <a:solidFill>
                      <a:srgbClr val="000000"/>
                    </a:solidFill>
                  </a:endParaRPr>
                </a:p>
              </p:txBody>
            </p:sp>
            <p:sp>
              <p:nvSpPr>
                <p:cNvPr id="35" name="Freeform 88"/>
                <p:cNvSpPr>
                  <a:spLocks noEditPoints="1"/>
                </p:cNvSpPr>
                <p:nvPr/>
              </p:nvSpPr>
              <p:spPr bwMode="black">
                <a:xfrm>
                  <a:off x="2150860" y="5129451"/>
                  <a:ext cx="211452" cy="225767"/>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pPr defTabSz="685644"/>
                  <a:endParaRPr lang="en-US" sz="1176" dirty="0">
                    <a:solidFill>
                      <a:srgbClr val="000000"/>
                    </a:solidFill>
                  </a:endParaRPr>
                </a:p>
              </p:txBody>
            </p:sp>
          </p:grpSp>
        </p:grpSp>
      </p:grpSp>
    </p:spTree>
    <p:extLst>
      <p:ext uri="{BB962C8B-B14F-4D97-AF65-F5344CB8AC3E}">
        <p14:creationId xmlns:p14="http://schemas.microsoft.com/office/powerpoint/2010/main" val="346205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2692" y="217468"/>
            <a:ext cx="8741309" cy="674653"/>
          </a:xfrm>
        </p:spPr>
        <p:txBody>
          <a:bodyPr/>
          <a:lstStyle/>
          <a:p>
            <a:r>
              <a:rPr lang="en-US" dirty="0" smtClean="0"/>
              <a:t>Mobile Development Strategies</a:t>
            </a:r>
            <a:endParaRPr lang="en-US" dirty="0"/>
          </a:p>
        </p:txBody>
      </p:sp>
      <p:grpSp>
        <p:nvGrpSpPr>
          <p:cNvPr id="29" name="Group 28"/>
          <p:cNvGrpSpPr/>
          <p:nvPr/>
        </p:nvGrpSpPr>
        <p:grpSpPr>
          <a:xfrm>
            <a:off x="193446" y="2011153"/>
            <a:ext cx="2977266" cy="668900"/>
            <a:chOff x="293443" y="2259744"/>
            <a:chExt cx="4050917" cy="2151918"/>
          </a:xfrm>
        </p:grpSpPr>
        <p:sp>
          <p:nvSpPr>
            <p:cNvPr id="30" name="3 arrow"/>
            <p:cNvSpPr/>
            <p:nvPr/>
          </p:nvSpPr>
          <p:spPr bwMode="auto">
            <a:xfrm>
              <a:off x="293443" y="2259744"/>
              <a:ext cx="1131523" cy="2151918"/>
            </a:xfrm>
            <a:prstGeom prst="homePlate">
              <a:avLst>
                <a:gd name="adj" fmla="val 0"/>
              </a:avLst>
            </a:prstGeom>
            <a:solidFill>
              <a:srgbClr val="68217A"/>
            </a:solidFill>
            <a:ln w="25400" cap="flat" cmpd="sng" algn="ctr">
              <a:noFill/>
              <a:prstDash val="solid"/>
              <a:headEnd type="none" w="med" len="med"/>
              <a:tailEnd type="none" w="med" len="med"/>
            </a:ln>
            <a:effectLst/>
          </p:spPr>
          <p:txBody>
            <a:bodyPr vert="horz" wrap="square" lIns="67205" tIns="134409" rIns="67165" bIns="134409" numCol="1" rtlCol="0" anchor="ctr" anchorCtr="0" compatLnSpc="1">
              <a:prstTxWarp prst="textNoShape">
                <a:avLst/>
              </a:prstTxWarp>
            </a:bodyPr>
            <a:lstStyle/>
            <a:p>
              <a:pPr algn="ctr" defTabSz="671697"/>
              <a:r>
                <a:rPr lang="en-US" sz="1400" kern="0" dirty="0">
                  <a:gradFill>
                    <a:gsLst>
                      <a:gs pos="9583">
                        <a:srgbClr val="FFFFFF"/>
                      </a:gs>
                      <a:gs pos="24000">
                        <a:srgbClr val="FFFFFF"/>
                      </a:gs>
                    </a:gsLst>
                    <a:lin ang="5400000" scaled="0"/>
                  </a:gradFill>
                </a:rPr>
                <a:t>.NET</a:t>
              </a:r>
            </a:p>
          </p:txBody>
        </p:sp>
        <p:sp>
          <p:nvSpPr>
            <p:cNvPr id="31" name="Right Arrow 30"/>
            <p:cNvSpPr/>
            <p:nvPr/>
          </p:nvSpPr>
          <p:spPr bwMode="auto">
            <a:xfrm>
              <a:off x="1512434" y="2259744"/>
              <a:ext cx="2831926" cy="2151918"/>
            </a:xfrm>
            <a:prstGeom prst="rightArrow">
              <a:avLst>
                <a:gd name="adj1" fmla="val 100000"/>
                <a:gd name="adj2" fmla="val 33317"/>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409" tIns="107528" rIns="134409" bIns="107528" numCol="1" spcCol="0" rtlCol="0" fromWordArt="0" anchor="ctr" anchorCtr="0" forceAA="0" compatLnSpc="1">
              <a:prstTxWarp prst="textNoShape">
                <a:avLst/>
              </a:prstTxWarp>
              <a:noAutofit/>
            </a:bodyPr>
            <a:lstStyle/>
            <a:p>
              <a:pPr algn="ctr" defTabSz="685375" fontAlgn="base">
                <a:lnSpc>
                  <a:spcPct val="90000"/>
                </a:lnSpc>
                <a:spcBef>
                  <a:spcPct val="0"/>
                </a:spcBef>
                <a:spcAft>
                  <a:spcPct val="0"/>
                </a:spcAft>
                <a:defRPr/>
              </a:pPr>
              <a:r>
                <a:rPr lang="en-US" sz="1400" kern="0" dirty="0">
                  <a:solidFill>
                    <a:srgbClr val="FFFFFF"/>
                  </a:solidFill>
                  <a:latin typeface="Segoe UI Light"/>
                  <a:ea typeface="Segoe UI" pitchFamily="34" charset="0"/>
                  <a:cs typeface="Segoe UI" pitchFamily="34" charset="0"/>
                </a:rPr>
                <a:t>Desktop apps </a:t>
              </a:r>
            </a:p>
            <a:p>
              <a:pPr algn="ctr" defTabSz="685375" fontAlgn="base">
                <a:lnSpc>
                  <a:spcPct val="90000"/>
                </a:lnSpc>
                <a:spcBef>
                  <a:spcPct val="0"/>
                </a:spcBef>
                <a:spcAft>
                  <a:spcPct val="0"/>
                </a:spcAft>
                <a:defRPr/>
              </a:pPr>
              <a:r>
                <a:rPr lang="en-US" sz="1400" kern="0" dirty="0">
                  <a:solidFill>
                    <a:srgbClr val="FFFFFF"/>
                  </a:solidFill>
                  <a:latin typeface="Segoe UI Light"/>
                  <a:ea typeface="Segoe UI" pitchFamily="34" charset="0"/>
                  <a:cs typeface="Segoe UI" pitchFamily="34" charset="0"/>
                </a:rPr>
                <a:t>Windows Store apps</a:t>
              </a:r>
            </a:p>
          </p:txBody>
        </p:sp>
      </p:grpSp>
      <p:grpSp>
        <p:nvGrpSpPr>
          <p:cNvPr id="32" name="Group 31"/>
          <p:cNvGrpSpPr/>
          <p:nvPr/>
        </p:nvGrpSpPr>
        <p:grpSpPr>
          <a:xfrm>
            <a:off x="3002071" y="2834360"/>
            <a:ext cx="2978875" cy="667512"/>
            <a:chOff x="4419708" y="4640262"/>
            <a:chExt cx="4053107" cy="1442243"/>
          </a:xfrm>
        </p:grpSpPr>
        <p:sp>
          <p:nvSpPr>
            <p:cNvPr id="33" name="3 arrow"/>
            <p:cNvSpPr/>
            <p:nvPr/>
          </p:nvSpPr>
          <p:spPr bwMode="auto">
            <a:xfrm>
              <a:off x="7341292" y="4640262"/>
              <a:ext cx="1131523" cy="1442243"/>
            </a:xfrm>
            <a:prstGeom prst="homePlate">
              <a:avLst>
                <a:gd name="adj" fmla="val 0"/>
              </a:avLst>
            </a:prstGeom>
            <a:solidFill>
              <a:srgbClr val="0072C6"/>
            </a:solidFill>
            <a:ln w="25400" cap="flat" cmpd="sng" algn="ctr">
              <a:noFill/>
              <a:prstDash val="solid"/>
              <a:headEnd type="none" w="med" len="med"/>
              <a:tailEnd type="none" w="med" len="med"/>
            </a:ln>
            <a:effectLst/>
          </p:spPr>
          <p:txBody>
            <a:bodyPr vert="horz" wrap="square" lIns="67205" tIns="134409" rIns="67165" bIns="134409" numCol="1" rtlCol="0" anchor="ctr" anchorCtr="0" compatLnSpc="1">
              <a:prstTxWarp prst="textNoShape">
                <a:avLst/>
              </a:prstTxWarp>
            </a:bodyPr>
            <a:lstStyle/>
            <a:p>
              <a:pPr algn="ctr" defTabSz="671697"/>
              <a:r>
                <a:rPr lang="en-US" sz="1400" kern="0" dirty="0">
                  <a:gradFill>
                    <a:gsLst>
                      <a:gs pos="9583">
                        <a:srgbClr val="FFFFFF"/>
                      </a:gs>
                      <a:gs pos="24000">
                        <a:srgbClr val="FFFFFF"/>
                      </a:gs>
                    </a:gsLst>
                    <a:lin ang="5400000" scaled="0"/>
                  </a:gradFill>
                  <a:cs typeface="Segoe UI" panose="020B0502040204020203" pitchFamily="34" charset="0"/>
                </a:rPr>
                <a:t>HTML</a:t>
              </a:r>
            </a:p>
          </p:txBody>
        </p:sp>
        <p:sp>
          <p:nvSpPr>
            <p:cNvPr id="34" name="Right Arrow 33"/>
            <p:cNvSpPr/>
            <p:nvPr/>
          </p:nvSpPr>
          <p:spPr bwMode="auto">
            <a:xfrm flipH="1">
              <a:off x="4419708" y="4640262"/>
              <a:ext cx="2836659" cy="1442243"/>
            </a:xfrm>
            <a:prstGeom prst="rightArrow">
              <a:avLst>
                <a:gd name="adj1" fmla="val 100000"/>
                <a:gd name="adj2" fmla="val 33317"/>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34409" tIns="107528" rIns="134409" bIns="107528" numCol="1" spcCol="0" rtlCol="0" fromWordArt="0" anchor="ctr" anchorCtr="0" forceAA="0" compatLnSpc="1">
              <a:prstTxWarp prst="textNoShape">
                <a:avLst/>
              </a:prstTxWarp>
              <a:noAutofit/>
            </a:bodyPr>
            <a:lstStyle/>
            <a:p>
              <a:pPr algn="ctr" defTabSz="685375" fontAlgn="base">
                <a:lnSpc>
                  <a:spcPct val="90000"/>
                </a:lnSpc>
                <a:spcBef>
                  <a:spcPct val="0"/>
                </a:spcBef>
                <a:spcAft>
                  <a:spcPct val="0"/>
                </a:spcAft>
                <a:defRPr/>
              </a:pPr>
              <a:r>
                <a:rPr lang="en-US" sz="1400" kern="0" dirty="0">
                  <a:solidFill>
                    <a:srgbClr val="FFFFFF"/>
                  </a:solidFill>
                  <a:latin typeface="Segoe UI Light"/>
                  <a:ea typeface="Segoe UI" pitchFamily="34" charset="0"/>
                  <a:cs typeface="Segoe UI" pitchFamily="34" charset="0"/>
                </a:rPr>
                <a:t>Browser-based applications</a:t>
              </a:r>
            </a:p>
          </p:txBody>
        </p:sp>
      </p:grpSp>
      <p:grpSp>
        <p:nvGrpSpPr>
          <p:cNvPr id="35" name="Group 34"/>
          <p:cNvGrpSpPr/>
          <p:nvPr/>
        </p:nvGrpSpPr>
        <p:grpSpPr>
          <a:xfrm>
            <a:off x="193445" y="2238102"/>
            <a:ext cx="3445398" cy="831625"/>
            <a:chOff x="293443" y="1212849"/>
            <a:chExt cx="4687866" cy="1131523"/>
          </a:xfrm>
        </p:grpSpPr>
        <p:sp>
          <p:nvSpPr>
            <p:cNvPr id="36" name="3 arrow"/>
            <p:cNvSpPr/>
            <p:nvPr/>
          </p:nvSpPr>
          <p:spPr bwMode="auto">
            <a:xfrm>
              <a:off x="1248865" y="1325266"/>
              <a:ext cx="3732444" cy="908228"/>
            </a:xfrm>
            <a:prstGeom prst="homePlate">
              <a:avLst/>
            </a:prstGeom>
            <a:solidFill>
              <a:srgbClr val="68217A"/>
            </a:solidFill>
            <a:ln w="25400" cap="flat" cmpd="sng" algn="ctr">
              <a:noFill/>
              <a:prstDash val="solid"/>
              <a:headEnd type="none" w="med" len="med"/>
              <a:tailEnd type="none" w="med" len="med"/>
            </a:ln>
            <a:effectLst/>
          </p:spPr>
          <p:txBody>
            <a:bodyPr vert="horz" wrap="square" lIns="403229" tIns="33585" rIns="67165" bIns="53732" numCol="1" rtlCol="0" anchor="ctr" anchorCtr="0" compatLnSpc="1">
              <a:prstTxWarp prst="textNoShape">
                <a:avLst/>
              </a:prstTxWarp>
            </a:bodyPr>
            <a:lstStyle/>
            <a:p>
              <a:pPr defTabSz="671697"/>
              <a:r>
                <a:rPr lang="en-US" sz="1400" kern="0" dirty="0">
                  <a:gradFill>
                    <a:gsLst>
                      <a:gs pos="9583">
                        <a:srgbClr val="FFFFFF"/>
                      </a:gs>
                      <a:gs pos="24000">
                        <a:srgbClr val="FFFFFF"/>
                      </a:gs>
                    </a:gsLst>
                    <a:lin ang="5400000" scaled="0"/>
                  </a:gradFill>
                  <a:latin typeface="Segoe UI Light"/>
                </a:rPr>
                <a:t>Rich experiences</a:t>
              </a:r>
            </a:p>
          </p:txBody>
        </p:sp>
        <p:grpSp>
          <p:nvGrpSpPr>
            <p:cNvPr id="37" name="Group 36"/>
            <p:cNvGrpSpPr/>
            <p:nvPr/>
          </p:nvGrpSpPr>
          <p:grpSpPr>
            <a:xfrm>
              <a:off x="293443" y="1212849"/>
              <a:ext cx="1131523" cy="1131523"/>
              <a:chOff x="31553" y="994139"/>
              <a:chExt cx="1554956" cy="1554956"/>
            </a:xfrm>
          </p:grpSpPr>
          <p:sp>
            <p:nvSpPr>
              <p:cNvPr id="38" name="Oval 37"/>
              <p:cNvSpPr/>
              <p:nvPr/>
            </p:nvSpPr>
            <p:spPr bwMode="auto">
              <a:xfrm>
                <a:off x="31553" y="994139"/>
                <a:ext cx="1554956" cy="1554956"/>
              </a:xfrm>
              <a:prstGeom prst="ellipse">
                <a:avLst/>
              </a:prstGeom>
              <a:solidFill>
                <a:schemeClr val="bg1"/>
              </a:solidFill>
              <a:ln w="76200" cap="flat" cmpd="sng" algn="ctr">
                <a:solidFill>
                  <a:srgbClr val="68217A"/>
                </a:solidFill>
                <a:prstDash val="solid"/>
                <a:headEnd type="none" w="med" len="med"/>
                <a:tailEnd type="none" w="med" len="med"/>
              </a:ln>
              <a:effectLst/>
            </p:spPr>
            <p:txBody>
              <a:bodyPr rot="0" spcFirstLastPara="0" vertOverflow="overflow" horzOverflow="overflow" vert="horz" wrap="square" lIns="134409" tIns="107528" rIns="134409" bIns="107528" numCol="1" spcCol="0" rtlCol="0" fromWordArt="0" anchor="t" anchorCtr="0" forceAA="0" compatLnSpc="1">
                <a:prstTxWarp prst="textNoShape">
                  <a:avLst/>
                </a:prstTxWarp>
                <a:noAutofit/>
              </a:bodyPr>
              <a:lstStyle/>
              <a:p>
                <a:pPr algn="ctr" defTabSz="685375" fontAlgn="base">
                  <a:lnSpc>
                    <a:spcPct val="90000"/>
                  </a:lnSpc>
                  <a:spcBef>
                    <a:spcPct val="0"/>
                  </a:spcBef>
                  <a:spcAft>
                    <a:spcPct val="0"/>
                  </a:spcAft>
                  <a:defRPr/>
                </a:pPr>
                <a:endParaRPr lang="en-US" sz="1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114"/>
              <p:cNvSpPr/>
              <p:nvPr/>
            </p:nvSpPr>
            <p:spPr bwMode="auto">
              <a:xfrm rot="221567" flipH="1">
                <a:off x="402387" y="1335810"/>
                <a:ext cx="813287" cy="817107"/>
              </a:xfrm>
              <a:custGeom>
                <a:avLst/>
                <a:gdLst/>
                <a:ahLst/>
                <a:cxnLst/>
                <a:rect l="l" t="t" r="r" b="b"/>
                <a:pathLst>
                  <a:path w="2827740" h="2841018">
                    <a:moveTo>
                      <a:pt x="2117041" y="2272596"/>
                    </a:moveTo>
                    <a:cubicBezTo>
                      <a:pt x="2274182" y="2430255"/>
                      <a:pt x="2238127" y="2601798"/>
                      <a:pt x="2223679" y="2692721"/>
                    </a:cubicBezTo>
                    <a:cubicBezTo>
                      <a:pt x="2087867" y="2792948"/>
                      <a:pt x="1357746" y="2843650"/>
                      <a:pt x="1121506" y="2840913"/>
                    </a:cubicBezTo>
                    <a:cubicBezTo>
                      <a:pt x="1044789" y="2769727"/>
                      <a:pt x="974832" y="2713830"/>
                      <a:pt x="944068" y="2685198"/>
                    </a:cubicBezTo>
                    <a:lnTo>
                      <a:pt x="949266" y="2662763"/>
                    </a:lnTo>
                    <a:cubicBezTo>
                      <a:pt x="1037829" y="2646207"/>
                      <a:pt x="1103471" y="2652034"/>
                      <a:pt x="1192034" y="2635479"/>
                    </a:cubicBezTo>
                    <a:cubicBezTo>
                      <a:pt x="1195810" y="2689822"/>
                      <a:pt x="1161799" y="2763439"/>
                      <a:pt x="1197770" y="2758909"/>
                    </a:cubicBezTo>
                    <a:cubicBezTo>
                      <a:pt x="1219321" y="2617009"/>
                      <a:pt x="1247325" y="2486286"/>
                      <a:pt x="1070819" y="2355083"/>
                    </a:cubicBezTo>
                    <a:close/>
                    <a:moveTo>
                      <a:pt x="880843" y="1369000"/>
                    </a:moveTo>
                    <a:lnTo>
                      <a:pt x="580558" y="1387799"/>
                    </a:lnTo>
                    <a:lnTo>
                      <a:pt x="592303" y="1748079"/>
                    </a:lnTo>
                    <a:lnTo>
                      <a:pt x="902911" y="1717220"/>
                    </a:lnTo>
                    <a:close/>
                    <a:moveTo>
                      <a:pt x="1907670" y="1396424"/>
                    </a:moveTo>
                    <a:lnTo>
                      <a:pt x="1907670" y="1396424"/>
                    </a:lnTo>
                    <a:lnTo>
                      <a:pt x="1907670" y="1396425"/>
                    </a:lnTo>
                    <a:close/>
                    <a:moveTo>
                      <a:pt x="2509109" y="1363418"/>
                    </a:moveTo>
                    <a:cubicBezTo>
                      <a:pt x="2527338" y="1363418"/>
                      <a:pt x="2542116" y="1378196"/>
                      <a:pt x="2542116" y="1396425"/>
                    </a:cubicBezTo>
                    <a:lnTo>
                      <a:pt x="2542115" y="1396425"/>
                    </a:lnTo>
                    <a:cubicBezTo>
                      <a:pt x="2542115" y="1414654"/>
                      <a:pt x="2527337" y="1429432"/>
                      <a:pt x="2509108" y="1429432"/>
                    </a:cubicBezTo>
                    <a:lnTo>
                      <a:pt x="1940677" y="1429431"/>
                    </a:lnTo>
                    <a:cubicBezTo>
                      <a:pt x="1922448" y="1429431"/>
                      <a:pt x="1907670" y="1414653"/>
                      <a:pt x="1907670" y="1396424"/>
                    </a:cubicBezTo>
                    <a:cubicBezTo>
                      <a:pt x="1907670" y="1378196"/>
                      <a:pt x="1922448" y="1363418"/>
                      <a:pt x="1940677" y="1363418"/>
                    </a:cubicBezTo>
                    <a:close/>
                    <a:moveTo>
                      <a:pt x="1889465" y="1264749"/>
                    </a:moveTo>
                    <a:lnTo>
                      <a:pt x="1889465" y="1264749"/>
                    </a:lnTo>
                    <a:lnTo>
                      <a:pt x="1889465" y="1264750"/>
                    </a:lnTo>
                    <a:close/>
                    <a:moveTo>
                      <a:pt x="2490904" y="1231743"/>
                    </a:moveTo>
                    <a:cubicBezTo>
                      <a:pt x="2509133" y="1231743"/>
                      <a:pt x="2523911" y="1246521"/>
                      <a:pt x="2523911" y="1264750"/>
                    </a:cubicBezTo>
                    <a:lnTo>
                      <a:pt x="2523910" y="1264750"/>
                    </a:lnTo>
                    <a:cubicBezTo>
                      <a:pt x="2523910" y="1282979"/>
                      <a:pt x="2509132" y="1297757"/>
                      <a:pt x="2490903" y="1297757"/>
                    </a:cubicBezTo>
                    <a:lnTo>
                      <a:pt x="1922472" y="1297756"/>
                    </a:lnTo>
                    <a:cubicBezTo>
                      <a:pt x="1904243" y="1297756"/>
                      <a:pt x="1889465" y="1282978"/>
                      <a:pt x="1889465" y="1264749"/>
                    </a:cubicBezTo>
                    <a:cubicBezTo>
                      <a:pt x="1889465" y="1246521"/>
                      <a:pt x="1904243" y="1231743"/>
                      <a:pt x="1922472" y="1231743"/>
                    </a:cubicBezTo>
                    <a:close/>
                    <a:moveTo>
                      <a:pt x="1880465" y="1134574"/>
                    </a:moveTo>
                    <a:lnTo>
                      <a:pt x="1880465" y="1134575"/>
                    </a:lnTo>
                    <a:lnTo>
                      <a:pt x="1880465" y="1134575"/>
                    </a:lnTo>
                    <a:close/>
                    <a:moveTo>
                      <a:pt x="2481904" y="1101568"/>
                    </a:moveTo>
                    <a:cubicBezTo>
                      <a:pt x="2500133" y="1101568"/>
                      <a:pt x="2514911" y="1116346"/>
                      <a:pt x="2514911" y="1134575"/>
                    </a:cubicBezTo>
                    <a:lnTo>
                      <a:pt x="2514910" y="1134575"/>
                    </a:lnTo>
                    <a:cubicBezTo>
                      <a:pt x="2514910" y="1152804"/>
                      <a:pt x="2500132" y="1167582"/>
                      <a:pt x="2481903" y="1167582"/>
                    </a:cubicBezTo>
                    <a:lnTo>
                      <a:pt x="1913472" y="1167581"/>
                    </a:lnTo>
                    <a:cubicBezTo>
                      <a:pt x="1895243" y="1167581"/>
                      <a:pt x="1880465" y="1152803"/>
                      <a:pt x="1880465" y="1134575"/>
                    </a:cubicBezTo>
                    <a:cubicBezTo>
                      <a:pt x="1880465" y="1116346"/>
                      <a:pt x="1895243" y="1101568"/>
                      <a:pt x="1913472" y="1101568"/>
                    </a:cubicBezTo>
                    <a:close/>
                    <a:moveTo>
                      <a:pt x="1670888" y="1044901"/>
                    </a:moveTo>
                    <a:cubicBezTo>
                      <a:pt x="1745356" y="1115767"/>
                      <a:pt x="1792537" y="1219845"/>
                      <a:pt x="1794576" y="1336371"/>
                    </a:cubicBezTo>
                    <a:cubicBezTo>
                      <a:pt x="1796258" y="1432463"/>
                      <a:pt x="1766965" y="1521168"/>
                      <a:pt x="1715392" y="1589971"/>
                    </a:cubicBezTo>
                    <a:lnTo>
                      <a:pt x="1460652" y="1356165"/>
                    </a:lnTo>
                    <a:close/>
                    <a:moveTo>
                      <a:pt x="850961" y="924919"/>
                    </a:moveTo>
                    <a:lnTo>
                      <a:pt x="558241" y="925116"/>
                    </a:lnTo>
                    <a:lnTo>
                      <a:pt x="575096" y="1304815"/>
                    </a:lnTo>
                    <a:lnTo>
                      <a:pt x="868839" y="1288776"/>
                    </a:lnTo>
                    <a:close/>
                    <a:moveTo>
                      <a:pt x="1379551" y="949114"/>
                    </a:moveTo>
                    <a:lnTo>
                      <a:pt x="1446658" y="1376884"/>
                    </a:lnTo>
                    <a:lnTo>
                      <a:pt x="1446659" y="1376882"/>
                    </a:lnTo>
                    <a:lnTo>
                      <a:pt x="1446455" y="1380053"/>
                    </a:lnTo>
                    <a:lnTo>
                      <a:pt x="1699552" y="1611887"/>
                    </a:lnTo>
                    <a:cubicBezTo>
                      <a:pt x="1635404" y="1690619"/>
                      <a:pt x="1542531" y="1740316"/>
                      <a:pt x="1438617" y="1742134"/>
                    </a:cubicBezTo>
                    <a:cubicBezTo>
                      <a:pt x="1238165" y="1745642"/>
                      <a:pt x="1072537" y="1569664"/>
                      <a:pt x="1068677" y="1349075"/>
                    </a:cubicBezTo>
                    <a:cubicBezTo>
                      <a:pt x="1065113" y="1145421"/>
                      <a:pt x="1200678" y="974941"/>
                      <a:pt x="1379551" y="949114"/>
                    </a:cubicBezTo>
                    <a:close/>
                    <a:moveTo>
                      <a:pt x="2446737" y="687457"/>
                    </a:moveTo>
                    <a:lnTo>
                      <a:pt x="903247" y="643293"/>
                    </a:lnTo>
                    <a:lnTo>
                      <a:pt x="906180" y="700861"/>
                    </a:lnTo>
                    <a:lnTo>
                      <a:pt x="2449573" y="744909"/>
                    </a:lnTo>
                    <a:close/>
                    <a:moveTo>
                      <a:pt x="2441085" y="573022"/>
                    </a:moveTo>
                    <a:lnTo>
                      <a:pt x="897418" y="528853"/>
                    </a:lnTo>
                    <a:lnTo>
                      <a:pt x="900350" y="586422"/>
                    </a:lnTo>
                    <a:lnTo>
                      <a:pt x="2443923" y="630476"/>
                    </a:lnTo>
                    <a:close/>
                    <a:moveTo>
                      <a:pt x="2496211" y="489777"/>
                    </a:moveTo>
                    <a:lnTo>
                      <a:pt x="2510220" y="813569"/>
                    </a:lnTo>
                    <a:lnTo>
                      <a:pt x="909594" y="784077"/>
                    </a:lnTo>
                    <a:lnTo>
                      <a:pt x="964396" y="1804001"/>
                    </a:lnTo>
                    <a:lnTo>
                      <a:pt x="524733" y="1842893"/>
                    </a:lnTo>
                    <a:lnTo>
                      <a:pt x="459271" y="410673"/>
                    </a:lnTo>
                    <a:close/>
                    <a:moveTo>
                      <a:pt x="2629588" y="282400"/>
                    </a:moveTo>
                    <a:lnTo>
                      <a:pt x="310251" y="153390"/>
                    </a:lnTo>
                    <a:lnTo>
                      <a:pt x="409854" y="2139731"/>
                    </a:lnTo>
                    <a:lnTo>
                      <a:pt x="2701663" y="2005119"/>
                    </a:lnTo>
                    <a:close/>
                    <a:moveTo>
                      <a:pt x="28715" y="0"/>
                    </a:moveTo>
                    <a:lnTo>
                      <a:pt x="2728199" y="174227"/>
                    </a:lnTo>
                    <a:lnTo>
                      <a:pt x="2827740" y="2181245"/>
                    </a:lnTo>
                    <a:lnTo>
                      <a:pt x="218271" y="2386985"/>
                    </a:lnTo>
                    <a:lnTo>
                      <a:pt x="119907" y="2373001"/>
                    </a:lnTo>
                    <a:lnTo>
                      <a:pt x="13" y="89778"/>
                    </a:lnTo>
                    <a:cubicBezTo>
                      <a:pt x="-722" y="61732"/>
                      <a:pt x="29450" y="28046"/>
                      <a:pt x="28715" y="0"/>
                    </a:cubicBezTo>
                    <a:close/>
                  </a:path>
                </a:pathLst>
              </a:custGeom>
              <a:solidFill>
                <a:srgbClr val="68217A"/>
              </a:solidFill>
              <a:ln w="9525" cap="flat" cmpd="sng" algn="ctr">
                <a:noFill/>
                <a:prstDash val="solid"/>
                <a:headEnd type="none" w="med" len="med"/>
                <a:tailEnd type="none" w="med" len="med"/>
              </a:ln>
              <a:effectLst/>
            </p:spPr>
            <p:txBody>
              <a:bodyPr rot="0" spcFirstLastPara="0" vert="horz" wrap="square" lIns="67205" tIns="33603" rIns="33603" bIns="67205" numCol="1" spcCol="0" rtlCol="0" fromWordArt="0" anchor="b"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671871" fontAlgn="base">
                  <a:spcBef>
                    <a:spcPct val="0"/>
                  </a:spcBef>
                  <a:spcAft>
                    <a:spcPct val="0"/>
                  </a:spcAft>
                  <a:defRPr/>
                </a:pPr>
                <a:endParaRPr lang="en-US" sz="1400" spc="-37"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40" name="Group 39"/>
          <p:cNvGrpSpPr/>
          <p:nvPr/>
        </p:nvGrpSpPr>
        <p:grpSpPr>
          <a:xfrm>
            <a:off x="3232293" y="2238102"/>
            <a:ext cx="2985507" cy="857698"/>
            <a:chOff x="4428146" y="4980512"/>
            <a:chExt cx="4062135" cy="1166998"/>
          </a:xfrm>
        </p:grpSpPr>
        <p:sp>
          <p:nvSpPr>
            <p:cNvPr id="41" name="3 arrow"/>
            <p:cNvSpPr/>
            <p:nvPr/>
          </p:nvSpPr>
          <p:spPr bwMode="auto">
            <a:xfrm flipH="1">
              <a:off x="4428146" y="5078584"/>
              <a:ext cx="3732448" cy="908228"/>
            </a:xfrm>
            <a:prstGeom prst="homePlate">
              <a:avLst/>
            </a:prstGeom>
            <a:solidFill>
              <a:srgbClr val="0072C6"/>
            </a:solidFill>
            <a:ln w="25400" cap="flat" cmpd="sng" algn="ctr">
              <a:noFill/>
              <a:prstDash val="solid"/>
              <a:headEnd type="none" w="med" len="med"/>
              <a:tailEnd type="none" w="med" len="med"/>
            </a:ln>
            <a:effectLst/>
          </p:spPr>
          <p:txBody>
            <a:bodyPr vert="horz" wrap="square" lIns="91440" tIns="33585" rIns="731520" bIns="53732" numCol="1" rtlCol="0" anchor="ctr" anchorCtr="0" compatLnSpc="1">
              <a:prstTxWarp prst="textNoShape">
                <a:avLst/>
              </a:prstTxWarp>
            </a:bodyPr>
            <a:lstStyle/>
            <a:p>
              <a:pPr algn="r" defTabSz="671697"/>
              <a:r>
                <a:rPr lang="en-US" sz="1400" kern="0" dirty="0">
                  <a:gradFill>
                    <a:gsLst>
                      <a:gs pos="9583">
                        <a:srgbClr val="FFFFFF"/>
                      </a:gs>
                      <a:gs pos="24000">
                        <a:srgbClr val="FFFFFF"/>
                      </a:gs>
                    </a:gsLst>
                    <a:lin ang="5400000" scaled="0"/>
                  </a:gradFill>
                  <a:latin typeface="Segoe UI Light"/>
                </a:rPr>
                <a:t>Breadth of </a:t>
              </a:r>
              <a:r>
                <a:rPr lang="en-US" sz="1400" kern="0" dirty="0" smtClean="0">
                  <a:gradFill>
                    <a:gsLst>
                      <a:gs pos="9583">
                        <a:srgbClr val="FFFFFF"/>
                      </a:gs>
                      <a:gs pos="24000">
                        <a:srgbClr val="FFFFFF"/>
                      </a:gs>
                    </a:gsLst>
                    <a:lin ang="5400000" scaled="0"/>
                  </a:gradFill>
                  <a:latin typeface="Segoe UI Light"/>
                </a:rPr>
                <a:t>devices</a:t>
              </a:r>
              <a:endParaRPr lang="en-US" sz="1400" kern="0" dirty="0">
                <a:gradFill>
                  <a:gsLst>
                    <a:gs pos="9583">
                      <a:srgbClr val="FFFFFF"/>
                    </a:gs>
                    <a:gs pos="24000">
                      <a:srgbClr val="FFFFFF"/>
                    </a:gs>
                  </a:gsLst>
                  <a:lin ang="5400000" scaled="0"/>
                </a:gradFill>
              </a:endParaRPr>
            </a:p>
          </p:txBody>
        </p:sp>
        <p:sp>
          <p:nvSpPr>
            <p:cNvPr id="42" name="Oval 41"/>
            <p:cNvSpPr/>
            <p:nvPr/>
          </p:nvSpPr>
          <p:spPr bwMode="auto">
            <a:xfrm>
              <a:off x="7358758" y="4980512"/>
              <a:ext cx="1131523" cy="1131523"/>
            </a:xfrm>
            <a:prstGeom prst="ellipse">
              <a:avLst/>
            </a:prstGeom>
            <a:solidFill>
              <a:schemeClr val="bg1"/>
            </a:solidFill>
            <a:ln w="76200" cap="flat" cmpd="sng" algn="ctr">
              <a:solidFill>
                <a:srgbClr val="0072C6"/>
              </a:solidFill>
              <a:prstDash val="solid"/>
              <a:headEnd type="none" w="med" len="med"/>
              <a:tailEnd type="none" w="med" len="med"/>
            </a:ln>
            <a:effectLst/>
          </p:spPr>
          <p:txBody>
            <a:bodyPr rot="0" spcFirstLastPara="0" vertOverflow="overflow" horzOverflow="overflow" vert="horz" wrap="square" lIns="134409" tIns="107528" rIns="134409" bIns="107528" numCol="1" spcCol="0" rtlCol="0" fromWordArt="0" anchor="t" anchorCtr="0" forceAA="0" compatLnSpc="1">
              <a:prstTxWarp prst="textNoShape">
                <a:avLst/>
              </a:prstTxWarp>
              <a:noAutofit/>
            </a:bodyPr>
            <a:lstStyle/>
            <a:p>
              <a:pPr algn="ctr" defTabSz="685375" fontAlgn="base">
                <a:lnSpc>
                  <a:spcPct val="90000"/>
                </a:lnSpc>
                <a:spcBef>
                  <a:spcPct val="0"/>
                </a:spcBef>
                <a:spcAft>
                  <a:spcPct val="0"/>
                </a:spcAft>
                <a:defRPr/>
              </a:pPr>
              <a:endParaRPr lang="en-US" sz="1400"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3" name="Picture 4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95793" y="5461721"/>
              <a:ext cx="593161" cy="685789"/>
            </a:xfrm>
            <a:prstGeom prst="rect">
              <a:avLst/>
            </a:prstGeom>
          </p:spPr>
        </p:pic>
        <p:pic>
          <p:nvPicPr>
            <p:cNvPr id="44" name="Picture 43"/>
            <p:cNvPicPr>
              <a:picLocks noChangeAspect="1"/>
            </p:cNvPicPr>
            <p:nvPr/>
          </p:nvPicPr>
          <p:blipFill>
            <a:blip r:embed="rId4" cstate="screen">
              <a:duotone>
                <a:srgbClr val="55C5E9">
                  <a:shade val="45000"/>
                  <a:satMod val="135000"/>
                </a:srgbClr>
                <a:prstClr val="white"/>
              </a:duotone>
              <a:extLst>
                <a:ext uri="{28A0092B-C50C-407E-A947-70E740481C1C}">
                  <a14:useLocalDpi xmlns:a14="http://schemas.microsoft.com/office/drawing/2010/main"/>
                </a:ext>
              </a:extLst>
            </a:blip>
            <a:stretch>
              <a:fillRect/>
            </a:stretch>
          </p:blipFill>
          <p:spPr>
            <a:xfrm>
              <a:off x="7533313" y="5174581"/>
              <a:ext cx="290155" cy="347603"/>
            </a:xfrm>
            <a:prstGeom prst="rect">
              <a:avLst/>
            </a:prstGeom>
          </p:spPr>
        </p:pic>
        <p:pic>
          <p:nvPicPr>
            <p:cNvPr id="45" name="Picture 4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65414" y="5166878"/>
              <a:ext cx="322460" cy="383405"/>
            </a:xfrm>
            <a:prstGeom prst="rect">
              <a:avLst/>
            </a:prstGeom>
          </p:spPr>
        </p:pic>
      </p:grpSp>
      <p:grpSp>
        <p:nvGrpSpPr>
          <p:cNvPr id="46" name="Group 45"/>
          <p:cNvGrpSpPr/>
          <p:nvPr/>
        </p:nvGrpSpPr>
        <p:grpSpPr>
          <a:xfrm>
            <a:off x="3009876" y="2009112"/>
            <a:ext cx="2084832" cy="667512"/>
            <a:chOff x="6236835" y="2246468"/>
            <a:chExt cx="4850911" cy="1383281"/>
          </a:xfrm>
        </p:grpSpPr>
        <p:sp>
          <p:nvSpPr>
            <p:cNvPr id="47" name="Chevron 46"/>
            <p:cNvSpPr/>
            <p:nvPr/>
          </p:nvSpPr>
          <p:spPr bwMode="auto">
            <a:xfrm>
              <a:off x="6236835" y="2246468"/>
              <a:ext cx="4850911" cy="1383281"/>
            </a:xfrm>
            <a:prstGeom prst="chevron">
              <a:avLst>
                <a:gd name="adj" fmla="val 33702"/>
              </a:avLst>
            </a:prstGeom>
            <a:solidFill>
              <a:srgbClr val="68217A">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34409" tIns="107528" rIns="134409" bIns="107528" numCol="1" spcCol="0" rtlCol="0" fromWordArt="0" anchor="ctr" anchorCtr="0" forceAA="0" compatLnSpc="1">
              <a:prstTxWarp prst="textNoShape">
                <a:avLst/>
              </a:prstTxWarp>
              <a:noAutofit/>
            </a:bodyPr>
            <a:lstStyle/>
            <a:p>
              <a:pPr algn="ctr" defTabSz="685375" fontAlgn="base">
                <a:lnSpc>
                  <a:spcPct val="90000"/>
                </a:lnSpc>
                <a:spcBef>
                  <a:spcPct val="0"/>
                </a:spcBef>
                <a:spcAft>
                  <a:spcPct val="0"/>
                </a:spcAft>
                <a:defRPr/>
              </a:pPr>
              <a:endParaRPr lang="en-US" sz="1400" kern="0" dirty="0">
                <a:solidFill>
                  <a:srgbClr val="404040"/>
                </a:solidFill>
                <a:latin typeface="Segoe UI Light"/>
                <a:ea typeface="Segoe UI" pitchFamily="34" charset="0"/>
                <a:cs typeface="Segoe UI" pitchFamily="34" charset="0"/>
              </a:endParaRPr>
            </a:p>
          </p:txBody>
        </p:sp>
        <p:pic>
          <p:nvPicPr>
            <p:cNvPr id="48" name="Picture 47"/>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7524585" y="2608257"/>
              <a:ext cx="2346941" cy="568633"/>
            </a:xfrm>
            <a:prstGeom prst="rect">
              <a:avLst/>
            </a:prstGeom>
          </p:spPr>
        </p:pic>
      </p:grpSp>
      <p:sp>
        <p:nvSpPr>
          <p:cNvPr id="49" name="Chevron 48"/>
          <p:cNvSpPr/>
          <p:nvPr/>
        </p:nvSpPr>
        <p:spPr bwMode="auto">
          <a:xfrm flipH="1">
            <a:off x="1094714" y="2834359"/>
            <a:ext cx="2084832" cy="667512"/>
          </a:xfrm>
          <a:prstGeom prst="chevron">
            <a:avLst>
              <a:gd name="adj" fmla="val 33702"/>
            </a:avLst>
          </a:prstGeom>
          <a:solidFill>
            <a:srgbClr val="0072C6">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91440" tIns="107528" rIns="134409" bIns="107528" numCol="1" spcCol="0" rtlCol="0" fromWordArt="0" anchor="ctr" anchorCtr="0" forceAA="0" compatLnSpc="1">
            <a:prstTxWarp prst="textNoShape">
              <a:avLst/>
            </a:prstTxWarp>
            <a:noAutofit/>
          </a:bodyPr>
          <a:lstStyle/>
          <a:p>
            <a:pPr algn="ctr" defTabSz="685375" fontAlgn="base">
              <a:lnSpc>
                <a:spcPct val="90000"/>
              </a:lnSpc>
              <a:spcBef>
                <a:spcPct val="0"/>
              </a:spcBef>
              <a:spcAft>
                <a:spcPct val="0"/>
              </a:spcAft>
              <a:defRPr/>
            </a:pPr>
            <a:r>
              <a:rPr lang="en-US" sz="1400" b="1" kern="0" dirty="0" smtClean="0">
                <a:solidFill>
                  <a:srgbClr val="FFFFFF"/>
                </a:solidFill>
                <a:latin typeface="Segoe UI Light"/>
                <a:ea typeface="Segoe UI" pitchFamily="34" charset="0"/>
                <a:cs typeface="Segoe UI" pitchFamily="34" charset="0"/>
              </a:rPr>
              <a:t>Apache Cordova™</a:t>
            </a:r>
            <a:endParaRPr lang="en-US" sz="1400" b="1" kern="0" dirty="0">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491630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48000" decel="48000" fill="hold" nodeType="clickEffect">
                                  <p:stCondLst>
                                    <p:cond delay="0"/>
                                  </p:stCondLst>
                                  <p:childTnLst>
                                    <p:animMotion origin="layout" path="M 1.38889E-6 6.17284E-7 L 0.00278 -0.22469 " pathEditMode="relative" rAng="0" ptsTypes="AA">
                                      <p:cBhvr>
                                        <p:cTn id="6" dur="750" fill="hold"/>
                                        <p:tgtEl>
                                          <p:spTgt spid="35"/>
                                        </p:tgtEl>
                                        <p:attrNameLst>
                                          <p:attrName>ppt_x</p:attrName>
                                          <p:attrName>ppt_y</p:attrName>
                                        </p:attrNameLst>
                                      </p:cBhvr>
                                      <p:rCtr x="139" y="-11235"/>
                                    </p:animMotion>
                                  </p:childTnLst>
                                </p:cTn>
                              </p:par>
                              <p:par>
                                <p:cTn id="7" presetID="42" presetClass="path" presetSubtype="0" accel="48000" decel="48000" fill="hold" nodeType="withEffect">
                                  <p:stCondLst>
                                    <p:cond delay="0"/>
                                  </p:stCondLst>
                                  <p:childTnLst>
                                    <p:animMotion origin="layout" path="M 3.33333E-6 1.48148E-6 L 0.00191 0.26759 " pathEditMode="relative" rAng="0" ptsTypes="AA">
                                      <p:cBhvr>
                                        <p:cTn id="8" dur="750" fill="hold"/>
                                        <p:tgtEl>
                                          <p:spTgt spid="40"/>
                                        </p:tgtEl>
                                        <p:attrNameLst>
                                          <p:attrName>ppt_x</p:attrName>
                                          <p:attrName>ppt_y</p:attrName>
                                        </p:attrNameLst>
                                      </p:cBhvr>
                                      <p:rCtr x="87" y="13364"/>
                                    </p:animMotion>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right)">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01930" y="217468"/>
            <a:ext cx="8852194" cy="674653"/>
          </a:xfrm>
        </p:spPr>
        <p:txBody>
          <a:bodyPr/>
          <a:lstStyle/>
          <a:p>
            <a:r>
              <a:rPr lang="en-US" dirty="0" smtClean="0"/>
              <a:t>Microsoft’s solution for Mobile</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930" y="966322"/>
            <a:ext cx="6090038" cy="2747839"/>
          </a:xfrm>
          <a:prstGeom prst="rect">
            <a:avLst/>
          </a:prstGeom>
        </p:spPr>
      </p:pic>
    </p:spTree>
    <p:extLst>
      <p:ext uri="{BB962C8B-B14F-4D97-AF65-F5344CB8AC3E}">
        <p14:creationId xmlns:p14="http://schemas.microsoft.com/office/powerpoint/2010/main" val="197825324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4295891" y="1558574"/>
            <a:ext cx="591244" cy="31836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2952359" y="1558573"/>
            <a:ext cx="1264324" cy="27016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b" anchorCtr="0" forceAA="0" compatLnSpc="1">
            <a:prstTxWarp prst="textNoShape">
              <a:avLst/>
            </a:prstTxWarp>
            <a:noAutofit/>
          </a:bodyPr>
          <a:lstStyle/>
          <a:p>
            <a:pPr algn="ctr" defTabSz="685647">
              <a:lnSpc>
                <a:spcPct val="90000"/>
              </a:lnSpc>
            </a:pPr>
            <a:endParaRPr lang="en-US" sz="1176" dirty="0">
              <a:gradFill>
                <a:gsLst>
                  <a:gs pos="0">
                    <a:srgbClr val="3F3F3F"/>
                  </a:gs>
                  <a:gs pos="100000">
                    <a:srgbClr val="3F3F3F"/>
                  </a:gs>
                </a:gsLst>
                <a:lin ang="5400000" scaled="0"/>
              </a:gradFill>
              <a:ea typeface="Segoe UI" pitchFamily="34" charset="0"/>
              <a:cs typeface="Segoe UI" pitchFamily="34" charset="0"/>
            </a:endParaRPr>
          </a:p>
        </p:txBody>
      </p:sp>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68576" y="1485745"/>
            <a:ext cx="863640" cy="998507"/>
          </a:xfrm>
          <a:prstGeom prst="rect">
            <a:avLst/>
          </a:prstGeom>
        </p:spPr>
      </p:pic>
      <p:sp>
        <p:nvSpPr>
          <p:cNvPr id="24" name="Rectangle 23"/>
          <p:cNvSpPr/>
          <p:nvPr/>
        </p:nvSpPr>
        <p:spPr bwMode="auto">
          <a:xfrm>
            <a:off x="3171059" y="2284552"/>
            <a:ext cx="845094" cy="784567"/>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b="1"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9" name="Rectangle 18"/>
          <p:cNvSpPr/>
          <p:nvPr/>
        </p:nvSpPr>
        <p:spPr bwMode="auto">
          <a:xfrm>
            <a:off x="406741" y="1558572"/>
            <a:ext cx="1226242" cy="270162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b" anchorCtr="0" forceAA="0" compatLnSpc="1">
            <a:prstTxWarp prst="textNoShape">
              <a:avLst/>
            </a:prstTxWarp>
            <a:noAutofit/>
          </a:bodyPr>
          <a:lstStyle/>
          <a:p>
            <a:pPr algn="ctr" defTabSz="685647" fontAlgn="base">
              <a:lnSpc>
                <a:spcPct val="90000"/>
              </a:lnSpc>
              <a:spcBef>
                <a:spcPct val="0"/>
              </a:spcBef>
              <a:spcAft>
                <a:spcPct val="0"/>
              </a:spcAft>
            </a:pPr>
            <a:endParaRPr lang="en-US" sz="1176" i="1" dirty="0">
              <a:gradFill>
                <a:gsLst>
                  <a:gs pos="0">
                    <a:srgbClr val="3F3F3F"/>
                  </a:gs>
                  <a:gs pos="100000">
                    <a:srgbClr val="3F3F3F"/>
                  </a:gs>
                </a:gsLst>
                <a:lin ang="5400000" scaled="0"/>
              </a:gradFill>
              <a:ea typeface="Segoe UI" pitchFamily="34" charset="0"/>
              <a:cs typeface="Segoe UI" pitchFamily="34" charset="0"/>
            </a:endParaRPr>
          </a:p>
        </p:txBody>
      </p:sp>
      <p:sp>
        <p:nvSpPr>
          <p:cNvPr id="20" name="Rectangle 19"/>
          <p:cNvSpPr/>
          <p:nvPr/>
        </p:nvSpPr>
        <p:spPr bwMode="auto">
          <a:xfrm>
            <a:off x="1679313" y="1558572"/>
            <a:ext cx="1226242" cy="270162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b" anchorCtr="0" forceAA="0" compatLnSpc="1">
            <a:prstTxWarp prst="textNoShape">
              <a:avLst/>
            </a:prstTxWarp>
            <a:noAutofit/>
          </a:bodyPr>
          <a:lstStyle/>
          <a:p>
            <a:pPr algn="ctr" defTabSz="685647">
              <a:lnSpc>
                <a:spcPct val="90000"/>
              </a:lnSpc>
            </a:pPr>
            <a:endParaRPr lang="en-US" sz="1176" dirty="0">
              <a:gradFill>
                <a:gsLst>
                  <a:gs pos="0">
                    <a:srgbClr val="3F3F3F"/>
                  </a:gs>
                  <a:gs pos="100000">
                    <a:srgbClr val="3F3F3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4"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791649" y="1680327"/>
            <a:ext cx="469042" cy="561912"/>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76255" y="1698706"/>
            <a:ext cx="441677" cy="525154"/>
          </a:xfrm>
          <a:prstGeom prst="rect">
            <a:avLst/>
          </a:prstGeom>
        </p:spPr>
      </p:pic>
      <p:sp>
        <p:nvSpPr>
          <p:cNvPr id="12" name="Rectangle 11"/>
          <p:cNvSpPr/>
          <p:nvPr/>
        </p:nvSpPr>
        <p:spPr bwMode="auto">
          <a:xfrm>
            <a:off x="617036" y="2284552"/>
            <a:ext cx="845094" cy="690564"/>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b="1"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 name="Rectangle 2"/>
          <p:cNvSpPr/>
          <p:nvPr/>
        </p:nvSpPr>
        <p:spPr>
          <a:xfrm>
            <a:off x="666777" y="2576239"/>
            <a:ext cx="697627" cy="234872"/>
          </a:xfrm>
          <a:prstGeom prst="rect">
            <a:avLst/>
          </a:prstGeom>
        </p:spPr>
        <p:txBody>
          <a:bodyPr wrap="none">
            <a:spAutoFit/>
          </a:bodyPr>
          <a:lstStyle/>
          <a:p>
            <a:pPr algn="ctr" defTabSz="685647" fontAlgn="base">
              <a:lnSpc>
                <a:spcPct val="90000"/>
              </a:lnSpc>
              <a:spcBef>
                <a:spcPct val="0"/>
              </a:spcBef>
              <a:spcAft>
                <a:spcPct val="0"/>
              </a:spcAft>
            </a:pPr>
            <a:r>
              <a:rPr lang="en-US" sz="1029" dirty="0">
                <a:solidFill>
                  <a:srgbClr val="FFFFFF"/>
                </a:solidFill>
                <a:ea typeface="Segoe UI" pitchFamily="34" charset="0"/>
                <a:cs typeface="Segoe UI" pitchFamily="34" charset="0"/>
              </a:rPr>
              <a:t>C# + XIB</a:t>
            </a:r>
            <a:endParaRPr lang="en-US" sz="1029" i="1" dirty="0">
              <a:solidFill>
                <a:srgbClr val="FFFFFF"/>
              </a:solidFill>
              <a:ea typeface="Segoe UI" pitchFamily="34" charset="0"/>
              <a:cs typeface="Segoe UI" pitchFamily="34" charset="0"/>
            </a:endParaRPr>
          </a:p>
        </p:txBody>
      </p:sp>
      <p:sp>
        <p:nvSpPr>
          <p:cNvPr id="22" name="Rectangle 21"/>
          <p:cNvSpPr/>
          <p:nvPr/>
        </p:nvSpPr>
        <p:spPr bwMode="auto">
          <a:xfrm>
            <a:off x="1869888" y="2284552"/>
            <a:ext cx="845094" cy="690564"/>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endParaRPr lang="en-US" sz="2353" b="1"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23" name="Rectangle 22"/>
          <p:cNvSpPr/>
          <p:nvPr/>
        </p:nvSpPr>
        <p:spPr>
          <a:xfrm>
            <a:off x="1711038" y="2565271"/>
            <a:ext cx="1119540" cy="234872"/>
          </a:xfrm>
          <a:prstGeom prst="rect">
            <a:avLst/>
          </a:prstGeom>
        </p:spPr>
        <p:txBody>
          <a:bodyPr wrap="square">
            <a:spAutoFit/>
          </a:bodyPr>
          <a:lstStyle/>
          <a:p>
            <a:pPr algn="ctr" defTabSz="685647">
              <a:lnSpc>
                <a:spcPct val="90000"/>
              </a:lnSpc>
            </a:pPr>
            <a:r>
              <a:rPr lang="en-US" sz="1029" dirty="0">
                <a:solidFill>
                  <a:srgbClr val="FFFFFF"/>
                </a:solidFill>
                <a:ea typeface="Segoe UI" pitchFamily="34" charset="0"/>
                <a:cs typeface="Segoe UI" pitchFamily="34" charset="0"/>
              </a:rPr>
              <a:t>C# + AXML</a:t>
            </a:r>
          </a:p>
        </p:txBody>
      </p:sp>
      <p:sp>
        <p:nvSpPr>
          <p:cNvPr id="5" name="Rectangle 4"/>
          <p:cNvSpPr/>
          <p:nvPr/>
        </p:nvSpPr>
        <p:spPr>
          <a:xfrm>
            <a:off x="2961698" y="2564647"/>
            <a:ext cx="1258580" cy="234872"/>
          </a:xfrm>
          <a:prstGeom prst="rect">
            <a:avLst/>
          </a:prstGeom>
        </p:spPr>
        <p:txBody>
          <a:bodyPr wrap="square">
            <a:spAutoFit/>
          </a:bodyPr>
          <a:lstStyle/>
          <a:p>
            <a:pPr algn="ctr" defTabSz="685647">
              <a:lnSpc>
                <a:spcPct val="90000"/>
              </a:lnSpc>
            </a:pPr>
            <a:r>
              <a:rPr lang="en-US" sz="1029" dirty="0">
                <a:solidFill>
                  <a:srgbClr val="FFFFFF"/>
                </a:solidFill>
                <a:ea typeface="Segoe UI" pitchFamily="34" charset="0"/>
                <a:cs typeface="Segoe UI" pitchFamily="34" charset="0"/>
              </a:rPr>
              <a:t>C# + XAML</a:t>
            </a:r>
          </a:p>
        </p:txBody>
      </p:sp>
      <p:sp>
        <p:nvSpPr>
          <p:cNvPr id="2" name="Rectangle 1"/>
          <p:cNvSpPr/>
          <p:nvPr/>
        </p:nvSpPr>
        <p:spPr>
          <a:xfrm>
            <a:off x="457424" y="2305708"/>
            <a:ext cx="1167585" cy="255198"/>
          </a:xfrm>
          <a:prstGeom prst="rect">
            <a:avLst/>
          </a:prstGeom>
        </p:spPr>
        <p:txBody>
          <a:bodyPr wrap="square">
            <a:spAutoFit/>
          </a:bodyPr>
          <a:lstStyle/>
          <a:p>
            <a:pPr algn="ctr" defTabSz="685647" fontAlgn="base">
              <a:lnSpc>
                <a:spcPct val="90000"/>
              </a:lnSpc>
              <a:spcBef>
                <a:spcPct val="0"/>
              </a:spcBef>
              <a:spcAft>
                <a:spcPct val="0"/>
              </a:spcAft>
            </a:pPr>
            <a:r>
              <a:rPr lang="en-US" sz="1176" dirty="0">
                <a:solidFill>
                  <a:srgbClr val="FFFFFF"/>
                </a:solidFill>
                <a:ea typeface="Segoe UI" pitchFamily="34" charset="0"/>
                <a:cs typeface="Segoe UI" pitchFamily="34" charset="0"/>
              </a:rPr>
              <a:t>Native UI</a:t>
            </a:r>
            <a:endParaRPr lang="en-US" sz="1176" i="1" dirty="0">
              <a:solidFill>
                <a:srgbClr val="FFFFFF"/>
              </a:solidFill>
              <a:ea typeface="Segoe UI" pitchFamily="34" charset="0"/>
              <a:cs typeface="Segoe UI" pitchFamily="34" charset="0"/>
            </a:endParaRPr>
          </a:p>
        </p:txBody>
      </p:sp>
      <p:sp>
        <p:nvSpPr>
          <p:cNvPr id="27" name="Rectangle 26"/>
          <p:cNvSpPr/>
          <p:nvPr/>
        </p:nvSpPr>
        <p:spPr>
          <a:xfrm>
            <a:off x="1716875" y="2294168"/>
            <a:ext cx="1167585" cy="255198"/>
          </a:xfrm>
          <a:prstGeom prst="rect">
            <a:avLst/>
          </a:prstGeom>
        </p:spPr>
        <p:txBody>
          <a:bodyPr wrap="square">
            <a:spAutoFit/>
          </a:bodyPr>
          <a:lstStyle/>
          <a:p>
            <a:pPr algn="ctr" defTabSz="685647" fontAlgn="base">
              <a:lnSpc>
                <a:spcPct val="90000"/>
              </a:lnSpc>
              <a:spcBef>
                <a:spcPct val="0"/>
              </a:spcBef>
              <a:spcAft>
                <a:spcPct val="0"/>
              </a:spcAft>
            </a:pPr>
            <a:r>
              <a:rPr lang="en-US" sz="1176" dirty="0">
                <a:solidFill>
                  <a:srgbClr val="FFFFFF"/>
                </a:solidFill>
                <a:ea typeface="Segoe UI" pitchFamily="34" charset="0"/>
                <a:cs typeface="Segoe UI" pitchFamily="34" charset="0"/>
              </a:rPr>
              <a:t>Native UI</a:t>
            </a:r>
            <a:endParaRPr lang="en-US" sz="1176" i="1" dirty="0">
              <a:solidFill>
                <a:srgbClr val="FFFFFF"/>
              </a:solidFill>
              <a:ea typeface="Segoe UI" pitchFamily="34" charset="0"/>
              <a:cs typeface="Segoe UI" pitchFamily="34" charset="0"/>
            </a:endParaRPr>
          </a:p>
        </p:txBody>
      </p:sp>
      <p:sp>
        <p:nvSpPr>
          <p:cNvPr id="28" name="Rectangle 27"/>
          <p:cNvSpPr/>
          <p:nvPr/>
        </p:nvSpPr>
        <p:spPr>
          <a:xfrm>
            <a:off x="3007194" y="2305708"/>
            <a:ext cx="1167585" cy="255198"/>
          </a:xfrm>
          <a:prstGeom prst="rect">
            <a:avLst/>
          </a:prstGeom>
        </p:spPr>
        <p:txBody>
          <a:bodyPr wrap="square">
            <a:spAutoFit/>
          </a:bodyPr>
          <a:lstStyle/>
          <a:p>
            <a:pPr algn="ctr" defTabSz="685647" fontAlgn="base">
              <a:lnSpc>
                <a:spcPct val="90000"/>
              </a:lnSpc>
              <a:spcBef>
                <a:spcPct val="0"/>
              </a:spcBef>
              <a:spcAft>
                <a:spcPct val="0"/>
              </a:spcAft>
            </a:pPr>
            <a:r>
              <a:rPr lang="en-US" sz="1176" dirty="0">
                <a:solidFill>
                  <a:srgbClr val="FFFFFF"/>
                </a:solidFill>
                <a:ea typeface="Segoe UI" pitchFamily="34" charset="0"/>
                <a:cs typeface="Segoe UI" pitchFamily="34" charset="0"/>
              </a:rPr>
              <a:t>Native UI</a:t>
            </a:r>
            <a:endParaRPr lang="en-US" sz="1176" i="1" dirty="0">
              <a:solidFill>
                <a:srgbClr val="FFFFFF"/>
              </a:solidFill>
              <a:ea typeface="Segoe UI" pitchFamily="34" charset="0"/>
              <a:cs typeface="Segoe UI" pitchFamily="34" charset="0"/>
            </a:endParaRPr>
          </a:p>
        </p:txBody>
      </p:sp>
      <p:pic>
        <p:nvPicPr>
          <p:cNvPr id="37" name="Picture 36"/>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auto">
          <a:xfrm rot="5400000">
            <a:off x="3545216" y="2921118"/>
            <a:ext cx="2092594" cy="545652"/>
          </a:xfrm>
          <a:prstGeom prst="rect">
            <a:avLst/>
          </a:prstGeom>
          <a:solidFill>
            <a:srgbClr val="661F79"/>
          </a:solidFill>
          <a:ln>
            <a:noFill/>
            <a:headEnd type="none" w="med" len="med"/>
            <a:tailEnd type="none" w="med" len="med"/>
          </a:ln>
          <a:extLst/>
        </p:spPr>
      </p:pic>
      <p:sp>
        <p:nvSpPr>
          <p:cNvPr id="46" name="Rectangle 45"/>
          <p:cNvSpPr/>
          <p:nvPr/>
        </p:nvSpPr>
        <p:spPr bwMode="auto">
          <a:xfrm>
            <a:off x="410335" y="4058474"/>
            <a:ext cx="2495220" cy="68370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b" anchorCtr="0" forceAA="0" compatLnSpc="1">
            <a:prstTxWarp prst="textNoShape">
              <a:avLst/>
            </a:prstTxWarp>
            <a:noAutofit/>
          </a:bodyPr>
          <a:lstStyle/>
          <a:p>
            <a:pPr algn="ctr" defTabSz="685647">
              <a:lnSpc>
                <a:spcPct val="90000"/>
              </a:lnSpc>
            </a:pPr>
            <a:endParaRPr lang="en-US" sz="1176" i="1" dirty="0">
              <a:gradFill>
                <a:gsLst>
                  <a:gs pos="0">
                    <a:srgbClr val="3F3F3F"/>
                  </a:gs>
                  <a:gs pos="100000">
                    <a:srgbClr val="3F3F3F"/>
                  </a:gs>
                </a:gsLst>
                <a:lin ang="5400000" scaled="0"/>
              </a:gradFill>
              <a:ea typeface="Segoe UI" pitchFamily="34" charset="0"/>
              <a:cs typeface="Segoe UI" pitchFamily="34" charset="0"/>
            </a:endParaRPr>
          </a:p>
        </p:txBody>
      </p:sp>
      <p:sp>
        <p:nvSpPr>
          <p:cNvPr id="47" name="Rectangle 46"/>
          <p:cNvSpPr/>
          <p:nvPr/>
        </p:nvSpPr>
        <p:spPr bwMode="auto">
          <a:xfrm>
            <a:off x="2952359" y="4240241"/>
            <a:ext cx="1264323" cy="50193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b" anchorCtr="0" forceAA="0" compatLnSpc="1">
            <a:prstTxWarp prst="textNoShape">
              <a:avLst/>
            </a:prstTxWarp>
            <a:noAutofit/>
          </a:bodyPr>
          <a:lstStyle/>
          <a:p>
            <a:pPr algn="ctr" defTabSz="685647">
              <a:lnSpc>
                <a:spcPct val="90000"/>
              </a:lnSpc>
            </a:pPr>
            <a:endParaRPr lang="en-US" sz="1176" dirty="0">
              <a:gradFill>
                <a:gsLst>
                  <a:gs pos="0">
                    <a:srgbClr val="3F3F3F"/>
                  </a:gs>
                  <a:gs pos="100000">
                    <a:srgbClr val="3F3F3F"/>
                  </a:gs>
                </a:gsLst>
                <a:lin ang="5400000" scaled="0"/>
              </a:gradFill>
              <a:ea typeface="Segoe UI" pitchFamily="34" charset="0"/>
              <a:cs typeface="Segoe UI" pitchFamily="34" charset="0"/>
            </a:endParaRPr>
          </a:p>
        </p:txBody>
      </p:sp>
      <p:grpSp>
        <p:nvGrpSpPr>
          <p:cNvPr id="42" name="Group 41"/>
          <p:cNvGrpSpPr>
            <a:grpSpLocks noChangeAspect="1"/>
          </p:cNvGrpSpPr>
          <p:nvPr/>
        </p:nvGrpSpPr>
        <p:grpSpPr>
          <a:xfrm>
            <a:off x="888204" y="4283655"/>
            <a:ext cx="1306271" cy="316611"/>
            <a:chOff x="7576749" y="2677440"/>
            <a:chExt cx="1616754" cy="391866"/>
          </a:xfrm>
        </p:grpSpPr>
        <p:sp>
          <p:nvSpPr>
            <p:cNvPr id="43" name="Rectangle 42"/>
            <p:cNvSpPr>
              <a:spLocks/>
            </p:cNvSpPr>
            <p:nvPr/>
          </p:nvSpPr>
          <p:spPr bwMode="auto">
            <a:xfrm>
              <a:off x="7660136" y="2722199"/>
              <a:ext cx="274320" cy="2743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pic>
          <p:nvPicPr>
            <p:cNvPr id="44" name="Picture 43" descr="xamarin-horizontal-blue.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76749" y="2677440"/>
              <a:ext cx="1616754" cy="391866"/>
            </a:xfrm>
            <a:prstGeom prst="rect">
              <a:avLst/>
            </a:prstGeom>
          </p:spPr>
        </p:pic>
      </p:grpSp>
      <p:grpSp>
        <p:nvGrpSpPr>
          <p:cNvPr id="33" name="Group 32"/>
          <p:cNvGrpSpPr>
            <a:grpSpLocks noChangeAspect="1"/>
          </p:cNvGrpSpPr>
          <p:nvPr/>
        </p:nvGrpSpPr>
        <p:grpSpPr>
          <a:xfrm>
            <a:off x="3328064" y="4175588"/>
            <a:ext cx="489683" cy="491772"/>
            <a:chOff x="1144910" y="3654224"/>
            <a:chExt cx="883198" cy="886968"/>
          </a:xfrm>
        </p:grpSpPr>
        <p:sp>
          <p:nvSpPr>
            <p:cNvPr id="34" name="Rectangle 33"/>
            <p:cNvSpPr/>
            <p:nvPr/>
          </p:nvSpPr>
          <p:spPr bwMode="auto">
            <a:xfrm>
              <a:off x="1144910" y="3654224"/>
              <a:ext cx="883198" cy="886968"/>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37855" tIns="107571" rIns="134464" bIns="107571" numCol="1" spcCol="0" rtlCol="0" fromWordArt="0" anchor="ctr" anchorCtr="0" forceAA="0" compatLnSpc="1">
              <a:prstTxWarp prst="textNoShape">
                <a:avLst/>
              </a:prstTxWarp>
              <a:noAutofit/>
            </a:bodyPr>
            <a:lstStyle/>
            <a:p>
              <a:pPr defTabSz="672137" fontAlgn="base">
                <a:lnSpc>
                  <a:spcPct val="90000"/>
                </a:lnSpc>
                <a:spcBef>
                  <a:spcPct val="0"/>
                </a:spcBef>
                <a:spcAft>
                  <a:spcPct val="0"/>
                </a:spcAft>
              </a:pPr>
              <a:endParaRPr lang="en-US" sz="1471" spc="-37" dirty="0">
                <a:gradFill>
                  <a:gsLst>
                    <a:gs pos="0">
                      <a:srgbClr val="FFFFFF"/>
                    </a:gs>
                    <a:gs pos="100000">
                      <a:srgbClr val="FFFFFF"/>
                    </a:gs>
                  </a:gsLst>
                  <a:lin ang="5400000" scaled="0"/>
                </a:gradFill>
              </a:endParaRPr>
            </a:p>
          </p:txBody>
        </p:sp>
        <p:sp>
          <p:nvSpPr>
            <p:cNvPr id="35" name="Freeform 9"/>
            <p:cNvSpPr>
              <a:spLocks noEditPoints="1"/>
            </p:cNvSpPr>
            <p:nvPr/>
          </p:nvSpPr>
          <p:spPr bwMode="auto">
            <a:xfrm>
              <a:off x="1224272" y="3886744"/>
              <a:ext cx="715466" cy="410320"/>
            </a:xfrm>
            <a:custGeom>
              <a:avLst/>
              <a:gdLst>
                <a:gd name="T0" fmla="*/ 61 w 241"/>
                <a:gd name="T1" fmla="*/ 7 h 140"/>
                <a:gd name="T2" fmla="*/ 46 w 241"/>
                <a:gd name="T3" fmla="*/ 37 h 140"/>
                <a:gd name="T4" fmla="*/ 33 w 241"/>
                <a:gd name="T5" fmla="*/ 14 h 140"/>
                <a:gd name="T6" fmla="*/ 35 w 241"/>
                <a:gd name="T7" fmla="*/ 2 h 140"/>
                <a:gd name="T8" fmla="*/ 49 w 241"/>
                <a:gd name="T9" fmla="*/ 27 h 140"/>
                <a:gd name="T10" fmla="*/ 65 w 241"/>
                <a:gd name="T11" fmla="*/ 37 h 140"/>
                <a:gd name="T12" fmla="*/ 73 w 241"/>
                <a:gd name="T13" fmla="*/ 1 h 140"/>
                <a:gd name="T14" fmla="*/ 77 w 241"/>
                <a:gd name="T15" fmla="*/ 5 h 140"/>
                <a:gd name="T16" fmla="*/ 77 w 241"/>
                <a:gd name="T17" fmla="*/ 12 h 140"/>
                <a:gd name="T18" fmla="*/ 102 w 241"/>
                <a:gd name="T19" fmla="*/ 36 h 140"/>
                <a:gd name="T20" fmla="*/ 89 w 241"/>
                <a:gd name="T21" fmla="*/ 32 h 140"/>
                <a:gd name="T22" fmla="*/ 102 w 241"/>
                <a:gd name="T23" fmla="*/ 17 h 140"/>
                <a:gd name="T24" fmla="*/ 83 w 241"/>
                <a:gd name="T25" fmla="*/ 25 h 140"/>
                <a:gd name="T26" fmla="*/ 120 w 241"/>
                <a:gd name="T27" fmla="*/ 16 h 140"/>
                <a:gd name="T28" fmla="*/ 114 w 241"/>
                <a:gd name="T29" fmla="*/ 13 h 140"/>
                <a:gd name="T30" fmla="*/ 107 w 241"/>
                <a:gd name="T31" fmla="*/ 12 h 140"/>
                <a:gd name="T32" fmla="*/ 113 w 241"/>
                <a:gd name="T33" fmla="*/ 18 h 140"/>
                <a:gd name="T34" fmla="*/ 134 w 241"/>
                <a:gd name="T35" fmla="*/ 12 h 140"/>
                <a:gd name="T36" fmla="*/ 133 w 241"/>
                <a:gd name="T37" fmla="*/ 38 h 140"/>
                <a:gd name="T38" fmla="*/ 140 w 241"/>
                <a:gd name="T39" fmla="*/ 32 h 140"/>
                <a:gd name="T40" fmla="*/ 128 w 241"/>
                <a:gd name="T41" fmla="*/ 18 h 140"/>
                <a:gd name="T42" fmla="*/ 140 w 241"/>
                <a:gd name="T43" fmla="*/ 32 h 140"/>
                <a:gd name="T44" fmla="*/ 155 w 241"/>
                <a:gd name="T45" fmla="*/ 21 h 140"/>
                <a:gd name="T46" fmla="*/ 164 w 241"/>
                <a:gd name="T47" fmla="*/ 17 h 140"/>
                <a:gd name="T48" fmla="*/ 150 w 241"/>
                <a:gd name="T49" fmla="*/ 19 h 140"/>
                <a:gd name="T50" fmla="*/ 161 w 241"/>
                <a:gd name="T51" fmla="*/ 31 h 140"/>
                <a:gd name="T52" fmla="*/ 156 w 241"/>
                <a:gd name="T53" fmla="*/ 38 h 140"/>
                <a:gd name="T54" fmla="*/ 181 w 241"/>
                <a:gd name="T55" fmla="*/ 12 h 140"/>
                <a:gd name="T56" fmla="*/ 181 w 241"/>
                <a:gd name="T57" fmla="*/ 38 h 140"/>
                <a:gd name="T58" fmla="*/ 187 w 241"/>
                <a:gd name="T59" fmla="*/ 32 h 140"/>
                <a:gd name="T60" fmla="*/ 175 w 241"/>
                <a:gd name="T61" fmla="*/ 18 h 140"/>
                <a:gd name="T62" fmla="*/ 187 w 241"/>
                <a:gd name="T63" fmla="*/ 32 h 140"/>
                <a:gd name="T64" fmla="*/ 207 w 241"/>
                <a:gd name="T65" fmla="*/ 0 h 140"/>
                <a:gd name="T66" fmla="*/ 195 w 241"/>
                <a:gd name="T67" fmla="*/ 12 h 140"/>
                <a:gd name="T68" fmla="*/ 204 w 241"/>
                <a:gd name="T69" fmla="*/ 37 h 140"/>
                <a:gd name="T70" fmla="*/ 204 w 241"/>
                <a:gd name="T71" fmla="*/ 12 h 140"/>
                <a:gd name="T72" fmla="*/ 225 w 241"/>
                <a:gd name="T73" fmla="*/ 37 h 140"/>
                <a:gd name="T74" fmla="*/ 220 w 241"/>
                <a:gd name="T75" fmla="*/ 33 h 140"/>
                <a:gd name="T76" fmla="*/ 225 w 241"/>
                <a:gd name="T77" fmla="*/ 12 h 140"/>
                <a:gd name="T78" fmla="*/ 215 w 241"/>
                <a:gd name="T79" fmla="*/ 12 h 140"/>
                <a:gd name="T80" fmla="*/ 215 w 241"/>
                <a:gd name="T81" fmla="*/ 30 h 140"/>
                <a:gd name="T82" fmla="*/ 12 w 241"/>
                <a:gd name="T83" fmla="*/ 128 h 140"/>
                <a:gd name="T84" fmla="*/ 2 w 241"/>
                <a:gd name="T85" fmla="*/ 138 h 140"/>
                <a:gd name="T86" fmla="*/ 102 w 241"/>
                <a:gd name="T87" fmla="*/ 138 h 140"/>
                <a:gd name="T88" fmla="*/ 91 w 241"/>
                <a:gd name="T89" fmla="*/ 112 h 140"/>
                <a:gd name="T90" fmla="*/ 43 w 241"/>
                <a:gd name="T91" fmla="*/ 48 h 140"/>
                <a:gd name="T92" fmla="*/ 40 w 241"/>
                <a:gd name="T93" fmla="*/ 73 h 140"/>
                <a:gd name="T94" fmla="*/ 89 w 241"/>
                <a:gd name="T95" fmla="*/ 138 h 140"/>
                <a:gd name="T96" fmla="*/ 169 w 241"/>
                <a:gd name="T97" fmla="*/ 129 h 140"/>
                <a:gd name="T98" fmla="*/ 164 w 241"/>
                <a:gd name="T99" fmla="*/ 88 h 140"/>
                <a:gd name="T100" fmla="*/ 167 w 241"/>
                <a:gd name="T101" fmla="*/ 48 h 140"/>
                <a:gd name="T102" fmla="*/ 241 w 241"/>
                <a:gd name="T103" fmla="*/ 58 h 140"/>
                <a:gd name="T104" fmla="*/ 179 w 241"/>
                <a:gd name="T105" fmla="*/ 58 h 140"/>
                <a:gd name="T106" fmla="*/ 215 w 241"/>
                <a:gd name="T107" fmla="*/ 5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1" h="140">
                  <a:moveTo>
                    <a:pt x="65" y="37"/>
                  </a:moveTo>
                  <a:cubicBezTo>
                    <a:pt x="61" y="37"/>
                    <a:pt x="61" y="37"/>
                    <a:pt x="61" y="37"/>
                  </a:cubicBezTo>
                  <a:cubicBezTo>
                    <a:pt x="61" y="14"/>
                    <a:pt x="61" y="14"/>
                    <a:pt x="61" y="14"/>
                  </a:cubicBezTo>
                  <a:cubicBezTo>
                    <a:pt x="61" y="12"/>
                    <a:pt x="61" y="10"/>
                    <a:pt x="61" y="7"/>
                  </a:cubicBezTo>
                  <a:cubicBezTo>
                    <a:pt x="61" y="7"/>
                    <a:pt x="61" y="7"/>
                    <a:pt x="61" y="7"/>
                  </a:cubicBezTo>
                  <a:cubicBezTo>
                    <a:pt x="61" y="9"/>
                    <a:pt x="60" y="10"/>
                    <a:pt x="60" y="11"/>
                  </a:cubicBezTo>
                  <a:cubicBezTo>
                    <a:pt x="48" y="37"/>
                    <a:pt x="48" y="37"/>
                    <a:pt x="48" y="37"/>
                  </a:cubicBezTo>
                  <a:cubicBezTo>
                    <a:pt x="46" y="37"/>
                    <a:pt x="46" y="37"/>
                    <a:pt x="46" y="37"/>
                  </a:cubicBezTo>
                  <a:cubicBezTo>
                    <a:pt x="34" y="11"/>
                    <a:pt x="34" y="11"/>
                    <a:pt x="34" y="11"/>
                  </a:cubicBezTo>
                  <a:cubicBezTo>
                    <a:pt x="34" y="10"/>
                    <a:pt x="34" y="9"/>
                    <a:pt x="33" y="7"/>
                  </a:cubicBezTo>
                  <a:cubicBezTo>
                    <a:pt x="33" y="7"/>
                    <a:pt x="33" y="7"/>
                    <a:pt x="33" y="7"/>
                  </a:cubicBezTo>
                  <a:cubicBezTo>
                    <a:pt x="33" y="8"/>
                    <a:pt x="33" y="11"/>
                    <a:pt x="33" y="14"/>
                  </a:cubicBezTo>
                  <a:cubicBezTo>
                    <a:pt x="33" y="37"/>
                    <a:pt x="33" y="37"/>
                    <a:pt x="33" y="37"/>
                  </a:cubicBezTo>
                  <a:cubicBezTo>
                    <a:pt x="29" y="37"/>
                    <a:pt x="29" y="37"/>
                    <a:pt x="29" y="37"/>
                  </a:cubicBezTo>
                  <a:cubicBezTo>
                    <a:pt x="29" y="2"/>
                    <a:pt x="29" y="2"/>
                    <a:pt x="29" y="2"/>
                  </a:cubicBezTo>
                  <a:cubicBezTo>
                    <a:pt x="35" y="2"/>
                    <a:pt x="35" y="2"/>
                    <a:pt x="35" y="2"/>
                  </a:cubicBezTo>
                  <a:cubicBezTo>
                    <a:pt x="46" y="27"/>
                    <a:pt x="46" y="27"/>
                    <a:pt x="46" y="27"/>
                  </a:cubicBezTo>
                  <a:cubicBezTo>
                    <a:pt x="46" y="28"/>
                    <a:pt x="47" y="30"/>
                    <a:pt x="47" y="31"/>
                  </a:cubicBezTo>
                  <a:cubicBezTo>
                    <a:pt x="47" y="31"/>
                    <a:pt x="47" y="31"/>
                    <a:pt x="47" y="31"/>
                  </a:cubicBezTo>
                  <a:cubicBezTo>
                    <a:pt x="48" y="29"/>
                    <a:pt x="49" y="27"/>
                    <a:pt x="49" y="27"/>
                  </a:cubicBezTo>
                  <a:cubicBezTo>
                    <a:pt x="60" y="2"/>
                    <a:pt x="60" y="2"/>
                    <a:pt x="60" y="2"/>
                  </a:cubicBezTo>
                  <a:cubicBezTo>
                    <a:pt x="65" y="2"/>
                    <a:pt x="65" y="2"/>
                    <a:pt x="65" y="2"/>
                  </a:cubicBezTo>
                  <a:cubicBezTo>
                    <a:pt x="65" y="37"/>
                    <a:pt x="65" y="37"/>
                    <a:pt x="65" y="37"/>
                  </a:cubicBezTo>
                  <a:cubicBezTo>
                    <a:pt x="65" y="37"/>
                    <a:pt x="65" y="37"/>
                    <a:pt x="65" y="37"/>
                  </a:cubicBezTo>
                  <a:close/>
                  <a:moveTo>
                    <a:pt x="78" y="3"/>
                  </a:moveTo>
                  <a:cubicBezTo>
                    <a:pt x="78" y="2"/>
                    <a:pt x="78" y="2"/>
                    <a:pt x="77" y="1"/>
                  </a:cubicBezTo>
                  <a:cubicBezTo>
                    <a:pt x="76" y="1"/>
                    <a:pt x="76" y="1"/>
                    <a:pt x="75" y="1"/>
                  </a:cubicBezTo>
                  <a:cubicBezTo>
                    <a:pt x="74" y="1"/>
                    <a:pt x="74" y="1"/>
                    <a:pt x="73" y="1"/>
                  </a:cubicBezTo>
                  <a:cubicBezTo>
                    <a:pt x="73" y="2"/>
                    <a:pt x="73" y="2"/>
                    <a:pt x="73" y="3"/>
                  </a:cubicBezTo>
                  <a:cubicBezTo>
                    <a:pt x="73" y="4"/>
                    <a:pt x="73" y="5"/>
                    <a:pt x="73" y="5"/>
                  </a:cubicBezTo>
                  <a:cubicBezTo>
                    <a:pt x="74" y="6"/>
                    <a:pt x="74" y="6"/>
                    <a:pt x="75" y="6"/>
                  </a:cubicBezTo>
                  <a:cubicBezTo>
                    <a:pt x="76" y="6"/>
                    <a:pt x="76" y="6"/>
                    <a:pt x="77" y="5"/>
                  </a:cubicBezTo>
                  <a:cubicBezTo>
                    <a:pt x="78" y="5"/>
                    <a:pt x="78" y="4"/>
                    <a:pt x="78" y="3"/>
                  </a:cubicBezTo>
                  <a:close/>
                  <a:moveTo>
                    <a:pt x="77" y="37"/>
                  </a:moveTo>
                  <a:cubicBezTo>
                    <a:pt x="77" y="37"/>
                    <a:pt x="77" y="37"/>
                    <a:pt x="77" y="37"/>
                  </a:cubicBezTo>
                  <a:cubicBezTo>
                    <a:pt x="77" y="12"/>
                    <a:pt x="77" y="12"/>
                    <a:pt x="77" y="12"/>
                  </a:cubicBezTo>
                  <a:cubicBezTo>
                    <a:pt x="77" y="12"/>
                    <a:pt x="77" y="12"/>
                    <a:pt x="73" y="12"/>
                  </a:cubicBezTo>
                  <a:cubicBezTo>
                    <a:pt x="73" y="12"/>
                    <a:pt x="73" y="12"/>
                    <a:pt x="73" y="37"/>
                  </a:cubicBezTo>
                  <a:cubicBezTo>
                    <a:pt x="73" y="37"/>
                    <a:pt x="73" y="37"/>
                    <a:pt x="77" y="37"/>
                  </a:cubicBezTo>
                  <a:close/>
                  <a:moveTo>
                    <a:pt x="102" y="36"/>
                  </a:moveTo>
                  <a:cubicBezTo>
                    <a:pt x="102" y="36"/>
                    <a:pt x="102" y="36"/>
                    <a:pt x="102" y="36"/>
                  </a:cubicBezTo>
                  <a:cubicBezTo>
                    <a:pt x="102" y="32"/>
                    <a:pt x="102" y="32"/>
                    <a:pt x="102" y="32"/>
                  </a:cubicBezTo>
                  <a:cubicBezTo>
                    <a:pt x="99" y="34"/>
                    <a:pt x="98" y="34"/>
                    <a:pt x="95" y="34"/>
                  </a:cubicBezTo>
                  <a:cubicBezTo>
                    <a:pt x="93" y="34"/>
                    <a:pt x="91" y="34"/>
                    <a:pt x="89" y="32"/>
                  </a:cubicBezTo>
                  <a:cubicBezTo>
                    <a:pt x="88" y="30"/>
                    <a:pt x="87" y="28"/>
                    <a:pt x="87" y="25"/>
                  </a:cubicBezTo>
                  <a:cubicBezTo>
                    <a:pt x="87" y="22"/>
                    <a:pt x="88" y="19"/>
                    <a:pt x="89" y="18"/>
                  </a:cubicBezTo>
                  <a:cubicBezTo>
                    <a:pt x="91" y="16"/>
                    <a:pt x="93" y="15"/>
                    <a:pt x="95" y="15"/>
                  </a:cubicBezTo>
                  <a:cubicBezTo>
                    <a:pt x="98" y="15"/>
                    <a:pt x="100" y="16"/>
                    <a:pt x="102" y="17"/>
                  </a:cubicBezTo>
                  <a:cubicBezTo>
                    <a:pt x="102" y="17"/>
                    <a:pt x="102" y="17"/>
                    <a:pt x="102" y="13"/>
                  </a:cubicBezTo>
                  <a:cubicBezTo>
                    <a:pt x="100" y="12"/>
                    <a:pt x="98" y="12"/>
                    <a:pt x="96" y="12"/>
                  </a:cubicBezTo>
                  <a:cubicBezTo>
                    <a:pt x="92" y="12"/>
                    <a:pt x="89" y="13"/>
                    <a:pt x="87" y="15"/>
                  </a:cubicBezTo>
                  <a:cubicBezTo>
                    <a:pt x="84" y="18"/>
                    <a:pt x="83" y="21"/>
                    <a:pt x="83" y="25"/>
                  </a:cubicBezTo>
                  <a:cubicBezTo>
                    <a:pt x="83" y="29"/>
                    <a:pt x="84" y="32"/>
                    <a:pt x="86" y="34"/>
                  </a:cubicBezTo>
                  <a:cubicBezTo>
                    <a:pt x="88" y="37"/>
                    <a:pt x="91" y="38"/>
                    <a:pt x="95" y="38"/>
                  </a:cubicBezTo>
                  <a:cubicBezTo>
                    <a:pt x="97" y="38"/>
                    <a:pt x="99" y="37"/>
                    <a:pt x="102" y="36"/>
                  </a:cubicBezTo>
                  <a:close/>
                  <a:moveTo>
                    <a:pt x="120" y="16"/>
                  </a:moveTo>
                  <a:cubicBezTo>
                    <a:pt x="120" y="16"/>
                    <a:pt x="120" y="16"/>
                    <a:pt x="120" y="16"/>
                  </a:cubicBezTo>
                  <a:cubicBezTo>
                    <a:pt x="120" y="12"/>
                    <a:pt x="120" y="12"/>
                    <a:pt x="120" y="12"/>
                  </a:cubicBezTo>
                  <a:cubicBezTo>
                    <a:pt x="119" y="12"/>
                    <a:pt x="119" y="12"/>
                    <a:pt x="118" y="12"/>
                  </a:cubicBezTo>
                  <a:cubicBezTo>
                    <a:pt x="116" y="12"/>
                    <a:pt x="115" y="12"/>
                    <a:pt x="114" y="13"/>
                  </a:cubicBezTo>
                  <a:cubicBezTo>
                    <a:pt x="113" y="14"/>
                    <a:pt x="112" y="16"/>
                    <a:pt x="111" y="18"/>
                  </a:cubicBezTo>
                  <a:cubicBezTo>
                    <a:pt x="111" y="18"/>
                    <a:pt x="111" y="18"/>
                    <a:pt x="111" y="18"/>
                  </a:cubicBezTo>
                  <a:cubicBezTo>
                    <a:pt x="111" y="18"/>
                    <a:pt x="111" y="18"/>
                    <a:pt x="111" y="12"/>
                  </a:cubicBezTo>
                  <a:cubicBezTo>
                    <a:pt x="111" y="12"/>
                    <a:pt x="111" y="12"/>
                    <a:pt x="107" y="12"/>
                  </a:cubicBezTo>
                  <a:cubicBezTo>
                    <a:pt x="107" y="12"/>
                    <a:pt x="107" y="12"/>
                    <a:pt x="107" y="37"/>
                  </a:cubicBezTo>
                  <a:cubicBezTo>
                    <a:pt x="107" y="37"/>
                    <a:pt x="107" y="37"/>
                    <a:pt x="111" y="37"/>
                  </a:cubicBezTo>
                  <a:cubicBezTo>
                    <a:pt x="111" y="37"/>
                    <a:pt x="111" y="37"/>
                    <a:pt x="111" y="25"/>
                  </a:cubicBezTo>
                  <a:cubicBezTo>
                    <a:pt x="111" y="22"/>
                    <a:pt x="111" y="19"/>
                    <a:pt x="113" y="18"/>
                  </a:cubicBezTo>
                  <a:cubicBezTo>
                    <a:pt x="114" y="16"/>
                    <a:pt x="115" y="15"/>
                    <a:pt x="117" y="15"/>
                  </a:cubicBezTo>
                  <a:cubicBezTo>
                    <a:pt x="118" y="15"/>
                    <a:pt x="119" y="16"/>
                    <a:pt x="120" y="16"/>
                  </a:cubicBezTo>
                  <a:close/>
                  <a:moveTo>
                    <a:pt x="143" y="15"/>
                  </a:moveTo>
                  <a:cubicBezTo>
                    <a:pt x="141" y="13"/>
                    <a:pt x="138" y="12"/>
                    <a:pt x="134" y="12"/>
                  </a:cubicBezTo>
                  <a:cubicBezTo>
                    <a:pt x="130" y="12"/>
                    <a:pt x="127" y="13"/>
                    <a:pt x="125" y="15"/>
                  </a:cubicBezTo>
                  <a:cubicBezTo>
                    <a:pt x="123" y="17"/>
                    <a:pt x="121" y="21"/>
                    <a:pt x="121" y="25"/>
                  </a:cubicBezTo>
                  <a:cubicBezTo>
                    <a:pt x="121" y="29"/>
                    <a:pt x="123" y="32"/>
                    <a:pt x="124" y="34"/>
                  </a:cubicBezTo>
                  <a:cubicBezTo>
                    <a:pt x="127" y="37"/>
                    <a:pt x="130" y="38"/>
                    <a:pt x="133" y="38"/>
                  </a:cubicBezTo>
                  <a:cubicBezTo>
                    <a:pt x="137" y="38"/>
                    <a:pt x="140" y="37"/>
                    <a:pt x="143" y="34"/>
                  </a:cubicBezTo>
                  <a:cubicBezTo>
                    <a:pt x="145" y="32"/>
                    <a:pt x="146" y="29"/>
                    <a:pt x="146" y="25"/>
                  </a:cubicBezTo>
                  <a:cubicBezTo>
                    <a:pt x="146" y="21"/>
                    <a:pt x="145" y="18"/>
                    <a:pt x="143" y="15"/>
                  </a:cubicBezTo>
                  <a:close/>
                  <a:moveTo>
                    <a:pt x="140" y="32"/>
                  </a:moveTo>
                  <a:cubicBezTo>
                    <a:pt x="138" y="34"/>
                    <a:pt x="136" y="34"/>
                    <a:pt x="134" y="34"/>
                  </a:cubicBezTo>
                  <a:cubicBezTo>
                    <a:pt x="131" y="34"/>
                    <a:pt x="129" y="34"/>
                    <a:pt x="127" y="32"/>
                  </a:cubicBezTo>
                  <a:cubicBezTo>
                    <a:pt x="126" y="30"/>
                    <a:pt x="125" y="28"/>
                    <a:pt x="125" y="25"/>
                  </a:cubicBezTo>
                  <a:cubicBezTo>
                    <a:pt x="125" y="22"/>
                    <a:pt x="126" y="19"/>
                    <a:pt x="128" y="18"/>
                  </a:cubicBezTo>
                  <a:cubicBezTo>
                    <a:pt x="129" y="16"/>
                    <a:pt x="131" y="15"/>
                    <a:pt x="134" y="15"/>
                  </a:cubicBezTo>
                  <a:cubicBezTo>
                    <a:pt x="136" y="15"/>
                    <a:pt x="138" y="16"/>
                    <a:pt x="140" y="18"/>
                  </a:cubicBezTo>
                  <a:cubicBezTo>
                    <a:pt x="141" y="19"/>
                    <a:pt x="142" y="22"/>
                    <a:pt x="142" y="25"/>
                  </a:cubicBezTo>
                  <a:cubicBezTo>
                    <a:pt x="142" y="28"/>
                    <a:pt x="141" y="30"/>
                    <a:pt x="140" y="32"/>
                  </a:cubicBezTo>
                  <a:close/>
                  <a:moveTo>
                    <a:pt x="165" y="30"/>
                  </a:moveTo>
                  <a:cubicBezTo>
                    <a:pt x="165" y="29"/>
                    <a:pt x="164" y="27"/>
                    <a:pt x="164" y="26"/>
                  </a:cubicBezTo>
                  <a:cubicBezTo>
                    <a:pt x="162" y="25"/>
                    <a:pt x="161" y="24"/>
                    <a:pt x="159" y="23"/>
                  </a:cubicBezTo>
                  <a:cubicBezTo>
                    <a:pt x="157" y="22"/>
                    <a:pt x="155" y="22"/>
                    <a:pt x="155" y="21"/>
                  </a:cubicBezTo>
                  <a:cubicBezTo>
                    <a:pt x="154" y="21"/>
                    <a:pt x="154" y="20"/>
                    <a:pt x="154" y="18"/>
                  </a:cubicBezTo>
                  <a:cubicBezTo>
                    <a:pt x="154" y="18"/>
                    <a:pt x="154" y="17"/>
                    <a:pt x="155" y="16"/>
                  </a:cubicBezTo>
                  <a:cubicBezTo>
                    <a:pt x="156" y="15"/>
                    <a:pt x="157" y="15"/>
                    <a:pt x="158" y="15"/>
                  </a:cubicBezTo>
                  <a:cubicBezTo>
                    <a:pt x="160" y="15"/>
                    <a:pt x="162" y="16"/>
                    <a:pt x="164" y="17"/>
                  </a:cubicBezTo>
                  <a:cubicBezTo>
                    <a:pt x="164" y="17"/>
                    <a:pt x="164" y="17"/>
                    <a:pt x="164" y="13"/>
                  </a:cubicBezTo>
                  <a:cubicBezTo>
                    <a:pt x="163" y="12"/>
                    <a:pt x="161" y="12"/>
                    <a:pt x="159" y="12"/>
                  </a:cubicBezTo>
                  <a:cubicBezTo>
                    <a:pt x="156" y="12"/>
                    <a:pt x="154" y="12"/>
                    <a:pt x="152" y="14"/>
                  </a:cubicBezTo>
                  <a:cubicBezTo>
                    <a:pt x="151" y="15"/>
                    <a:pt x="150" y="17"/>
                    <a:pt x="150" y="19"/>
                  </a:cubicBezTo>
                  <a:cubicBezTo>
                    <a:pt x="150" y="21"/>
                    <a:pt x="151" y="22"/>
                    <a:pt x="151" y="23"/>
                  </a:cubicBezTo>
                  <a:cubicBezTo>
                    <a:pt x="152" y="24"/>
                    <a:pt x="154" y="25"/>
                    <a:pt x="156" y="26"/>
                  </a:cubicBezTo>
                  <a:cubicBezTo>
                    <a:pt x="158" y="27"/>
                    <a:pt x="160" y="28"/>
                    <a:pt x="160" y="29"/>
                  </a:cubicBezTo>
                  <a:cubicBezTo>
                    <a:pt x="161" y="29"/>
                    <a:pt x="161" y="30"/>
                    <a:pt x="161" y="31"/>
                  </a:cubicBezTo>
                  <a:cubicBezTo>
                    <a:pt x="161" y="33"/>
                    <a:pt x="160" y="34"/>
                    <a:pt x="156" y="34"/>
                  </a:cubicBezTo>
                  <a:cubicBezTo>
                    <a:pt x="154" y="34"/>
                    <a:pt x="152" y="34"/>
                    <a:pt x="150" y="32"/>
                  </a:cubicBezTo>
                  <a:cubicBezTo>
                    <a:pt x="150" y="32"/>
                    <a:pt x="150" y="32"/>
                    <a:pt x="150" y="36"/>
                  </a:cubicBezTo>
                  <a:cubicBezTo>
                    <a:pt x="151" y="37"/>
                    <a:pt x="154" y="38"/>
                    <a:pt x="156" y="38"/>
                  </a:cubicBezTo>
                  <a:cubicBezTo>
                    <a:pt x="159" y="38"/>
                    <a:pt x="161" y="37"/>
                    <a:pt x="163" y="36"/>
                  </a:cubicBezTo>
                  <a:cubicBezTo>
                    <a:pt x="164" y="34"/>
                    <a:pt x="165" y="33"/>
                    <a:pt x="165" y="30"/>
                  </a:cubicBezTo>
                  <a:close/>
                  <a:moveTo>
                    <a:pt x="190" y="15"/>
                  </a:moveTo>
                  <a:cubicBezTo>
                    <a:pt x="188" y="13"/>
                    <a:pt x="185" y="12"/>
                    <a:pt x="181" y="12"/>
                  </a:cubicBezTo>
                  <a:cubicBezTo>
                    <a:pt x="177" y="12"/>
                    <a:pt x="175" y="13"/>
                    <a:pt x="172" y="15"/>
                  </a:cubicBezTo>
                  <a:cubicBezTo>
                    <a:pt x="170" y="17"/>
                    <a:pt x="168" y="21"/>
                    <a:pt x="168" y="25"/>
                  </a:cubicBezTo>
                  <a:cubicBezTo>
                    <a:pt x="168" y="29"/>
                    <a:pt x="170" y="32"/>
                    <a:pt x="172" y="34"/>
                  </a:cubicBezTo>
                  <a:cubicBezTo>
                    <a:pt x="174" y="37"/>
                    <a:pt x="177" y="38"/>
                    <a:pt x="181" y="38"/>
                  </a:cubicBezTo>
                  <a:cubicBezTo>
                    <a:pt x="184" y="38"/>
                    <a:pt x="188" y="37"/>
                    <a:pt x="190" y="34"/>
                  </a:cubicBezTo>
                  <a:cubicBezTo>
                    <a:pt x="192" y="32"/>
                    <a:pt x="193" y="29"/>
                    <a:pt x="193" y="25"/>
                  </a:cubicBezTo>
                  <a:cubicBezTo>
                    <a:pt x="193" y="21"/>
                    <a:pt x="192" y="18"/>
                    <a:pt x="190" y="15"/>
                  </a:cubicBezTo>
                  <a:close/>
                  <a:moveTo>
                    <a:pt x="187" y="32"/>
                  </a:moveTo>
                  <a:cubicBezTo>
                    <a:pt x="186" y="34"/>
                    <a:pt x="184" y="34"/>
                    <a:pt x="181" y="34"/>
                  </a:cubicBezTo>
                  <a:cubicBezTo>
                    <a:pt x="179" y="34"/>
                    <a:pt x="176" y="34"/>
                    <a:pt x="175" y="32"/>
                  </a:cubicBezTo>
                  <a:cubicBezTo>
                    <a:pt x="173" y="30"/>
                    <a:pt x="173" y="28"/>
                    <a:pt x="173" y="25"/>
                  </a:cubicBezTo>
                  <a:cubicBezTo>
                    <a:pt x="173" y="22"/>
                    <a:pt x="173" y="19"/>
                    <a:pt x="175" y="18"/>
                  </a:cubicBezTo>
                  <a:cubicBezTo>
                    <a:pt x="176" y="16"/>
                    <a:pt x="179" y="15"/>
                    <a:pt x="181" y="15"/>
                  </a:cubicBezTo>
                  <a:cubicBezTo>
                    <a:pt x="184" y="15"/>
                    <a:pt x="185" y="16"/>
                    <a:pt x="187" y="18"/>
                  </a:cubicBezTo>
                  <a:cubicBezTo>
                    <a:pt x="188" y="19"/>
                    <a:pt x="189" y="22"/>
                    <a:pt x="189" y="25"/>
                  </a:cubicBezTo>
                  <a:cubicBezTo>
                    <a:pt x="189" y="28"/>
                    <a:pt x="188" y="30"/>
                    <a:pt x="187" y="32"/>
                  </a:cubicBezTo>
                  <a:close/>
                  <a:moveTo>
                    <a:pt x="210" y="4"/>
                  </a:moveTo>
                  <a:cubicBezTo>
                    <a:pt x="210" y="4"/>
                    <a:pt x="210" y="4"/>
                    <a:pt x="210" y="4"/>
                  </a:cubicBezTo>
                  <a:cubicBezTo>
                    <a:pt x="210" y="0"/>
                    <a:pt x="210" y="0"/>
                    <a:pt x="210" y="0"/>
                  </a:cubicBezTo>
                  <a:cubicBezTo>
                    <a:pt x="209" y="0"/>
                    <a:pt x="208" y="0"/>
                    <a:pt x="207" y="0"/>
                  </a:cubicBezTo>
                  <a:cubicBezTo>
                    <a:pt x="205" y="0"/>
                    <a:pt x="204" y="0"/>
                    <a:pt x="202" y="2"/>
                  </a:cubicBezTo>
                  <a:cubicBezTo>
                    <a:pt x="200" y="3"/>
                    <a:pt x="200" y="6"/>
                    <a:pt x="200" y="8"/>
                  </a:cubicBezTo>
                  <a:cubicBezTo>
                    <a:pt x="200" y="8"/>
                    <a:pt x="200" y="8"/>
                    <a:pt x="200" y="12"/>
                  </a:cubicBezTo>
                  <a:cubicBezTo>
                    <a:pt x="200" y="12"/>
                    <a:pt x="200" y="12"/>
                    <a:pt x="195" y="12"/>
                  </a:cubicBezTo>
                  <a:cubicBezTo>
                    <a:pt x="195" y="12"/>
                    <a:pt x="195" y="12"/>
                    <a:pt x="195" y="16"/>
                  </a:cubicBezTo>
                  <a:cubicBezTo>
                    <a:pt x="195" y="16"/>
                    <a:pt x="195" y="16"/>
                    <a:pt x="200" y="16"/>
                  </a:cubicBezTo>
                  <a:cubicBezTo>
                    <a:pt x="200" y="16"/>
                    <a:pt x="200" y="16"/>
                    <a:pt x="200" y="37"/>
                  </a:cubicBezTo>
                  <a:cubicBezTo>
                    <a:pt x="200" y="37"/>
                    <a:pt x="200" y="37"/>
                    <a:pt x="204" y="37"/>
                  </a:cubicBezTo>
                  <a:cubicBezTo>
                    <a:pt x="204" y="37"/>
                    <a:pt x="204" y="37"/>
                    <a:pt x="204" y="16"/>
                  </a:cubicBezTo>
                  <a:cubicBezTo>
                    <a:pt x="204" y="16"/>
                    <a:pt x="204" y="16"/>
                    <a:pt x="209" y="16"/>
                  </a:cubicBezTo>
                  <a:cubicBezTo>
                    <a:pt x="209" y="16"/>
                    <a:pt x="209" y="16"/>
                    <a:pt x="209" y="12"/>
                  </a:cubicBezTo>
                  <a:cubicBezTo>
                    <a:pt x="209" y="12"/>
                    <a:pt x="209" y="12"/>
                    <a:pt x="204" y="12"/>
                  </a:cubicBezTo>
                  <a:cubicBezTo>
                    <a:pt x="204" y="12"/>
                    <a:pt x="204" y="12"/>
                    <a:pt x="204" y="8"/>
                  </a:cubicBezTo>
                  <a:cubicBezTo>
                    <a:pt x="204" y="5"/>
                    <a:pt x="205" y="3"/>
                    <a:pt x="208" y="3"/>
                  </a:cubicBezTo>
                  <a:cubicBezTo>
                    <a:pt x="208" y="3"/>
                    <a:pt x="209" y="3"/>
                    <a:pt x="210" y="4"/>
                  </a:cubicBezTo>
                  <a:close/>
                  <a:moveTo>
                    <a:pt x="225" y="37"/>
                  </a:moveTo>
                  <a:cubicBezTo>
                    <a:pt x="225" y="37"/>
                    <a:pt x="225" y="37"/>
                    <a:pt x="225" y="37"/>
                  </a:cubicBezTo>
                  <a:cubicBezTo>
                    <a:pt x="225" y="34"/>
                    <a:pt x="225" y="34"/>
                    <a:pt x="225" y="34"/>
                  </a:cubicBezTo>
                  <a:cubicBezTo>
                    <a:pt x="225" y="34"/>
                    <a:pt x="224" y="34"/>
                    <a:pt x="223" y="34"/>
                  </a:cubicBezTo>
                  <a:cubicBezTo>
                    <a:pt x="221" y="34"/>
                    <a:pt x="221" y="34"/>
                    <a:pt x="220" y="33"/>
                  </a:cubicBezTo>
                  <a:cubicBezTo>
                    <a:pt x="220" y="33"/>
                    <a:pt x="219" y="31"/>
                    <a:pt x="219" y="30"/>
                  </a:cubicBezTo>
                  <a:cubicBezTo>
                    <a:pt x="219" y="30"/>
                    <a:pt x="219" y="30"/>
                    <a:pt x="219" y="16"/>
                  </a:cubicBezTo>
                  <a:cubicBezTo>
                    <a:pt x="219" y="16"/>
                    <a:pt x="219" y="16"/>
                    <a:pt x="225" y="16"/>
                  </a:cubicBezTo>
                  <a:cubicBezTo>
                    <a:pt x="225" y="16"/>
                    <a:pt x="225" y="16"/>
                    <a:pt x="225" y="12"/>
                  </a:cubicBezTo>
                  <a:cubicBezTo>
                    <a:pt x="225" y="12"/>
                    <a:pt x="225" y="12"/>
                    <a:pt x="219" y="12"/>
                  </a:cubicBezTo>
                  <a:cubicBezTo>
                    <a:pt x="219" y="12"/>
                    <a:pt x="219" y="12"/>
                    <a:pt x="219" y="5"/>
                  </a:cubicBezTo>
                  <a:cubicBezTo>
                    <a:pt x="218" y="6"/>
                    <a:pt x="217" y="6"/>
                    <a:pt x="215" y="6"/>
                  </a:cubicBezTo>
                  <a:cubicBezTo>
                    <a:pt x="215" y="6"/>
                    <a:pt x="215" y="6"/>
                    <a:pt x="215" y="12"/>
                  </a:cubicBezTo>
                  <a:cubicBezTo>
                    <a:pt x="215" y="12"/>
                    <a:pt x="215" y="12"/>
                    <a:pt x="211" y="12"/>
                  </a:cubicBezTo>
                  <a:cubicBezTo>
                    <a:pt x="211" y="12"/>
                    <a:pt x="211" y="12"/>
                    <a:pt x="211" y="16"/>
                  </a:cubicBezTo>
                  <a:cubicBezTo>
                    <a:pt x="211" y="16"/>
                    <a:pt x="211" y="16"/>
                    <a:pt x="215" y="16"/>
                  </a:cubicBezTo>
                  <a:cubicBezTo>
                    <a:pt x="215" y="16"/>
                    <a:pt x="215" y="16"/>
                    <a:pt x="215" y="30"/>
                  </a:cubicBezTo>
                  <a:cubicBezTo>
                    <a:pt x="215" y="35"/>
                    <a:pt x="217" y="38"/>
                    <a:pt x="222" y="38"/>
                  </a:cubicBezTo>
                  <a:cubicBezTo>
                    <a:pt x="223" y="38"/>
                    <a:pt x="225" y="38"/>
                    <a:pt x="225" y="37"/>
                  </a:cubicBezTo>
                  <a:close/>
                  <a:moveTo>
                    <a:pt x="14" y="133"/>
                  </a:moveTo>
                  <a:cubicBezTo>
                    <a:pt x="14" y="131"/>
                    <a:pt x="14" y="129"/>
                    <a:pt x="12" y="128"/>
                  </a:cubicBezTo>
                  <a:cubicBezTo>
                    <a:pt x="10" y="126"/>
                    <a:pt x="9" y="126"/>
                    <a:pt x="7" y="126"/>
                  </a:cubicBezTo>
                  <a:cubicBezTo>
                    <a:pt x="5" y="126"/>
                    <a:pt x="3" y="126"/>
                    <a:pt x="2" y="128"/>
                  </a:cubicBezTo>
                  <a:cubicBezTo>
                    <a:pt x="1" y="129"/>
                    <a:pt x="0" y="131"/>
                    <a:pt x="0" y="133"/>
                  </a:cubicBezTo>
                  <a:cubicBezTo>
                    <a:pt x="0" y="135"/>
                    <a:pt x="1" y="136"/>
                    <a:pt x="2" y="138"/>
                  </a:cubicBezTo>
                  <a:cubicBezTo>
                    <a:pt x="3" y="139"/>
                    <a:pt x="5" y="140"/>
                    <a:pt x="7" y="140"/>
                  </a:cubicBezTo>
                  <a:cubicBezTo>
                    <a:pt x="9" y="140"/>
                    <a:pt x="10" y="139"/>
                    <a:pt x="12" y="138"/>
                  </a:cubicBezTo>
                  <a:cubicBezTo>
                    <a:pt x="14" y="136"/>
                    <a:pt x="14" y="135"/>
                    <a:pt x="14" y="133"/>
                  </a:cubicBezTo>
                  <a:close/>
                  <a:moveTo>
                    <a:pt x="102" y="138"/>
                  </a:moveTo>
                  <a:cubicBezTo>
                    <a:pt x="102" y="138"/>
                    <a:pt x="102" y="138"/>
                    <a:pt x="102" y="138"/>
                  </a:cubicBezTo>
                  <a:cubicBezTo>
                    <a:pt x="102" y="48"/>
                    <a:pt x="102" y="48"/>
                    <a:pt x="102" y="48"/>
                  </a:cubicBezTo>
                  <a:cubicBezTo>
                    <a:pt x="102" y="48"/>
                    <a:pt x="102" y="48"/>
                    <a:pt x="91" y="48"/>
                  </a:cubicBezTo>
                  <a:cubicBezTo>
                    <a:pt x="91" y="48"/>
                    <a:pt x="91" y="48"/>
                    <a:pt x="91" y="112"/>
                  </a:cubicBezTo>
                  <a:cubicBezTo>
                    <a:pt x="91" y="118"/>
                    <a:pt x="91" y="122"/>
                    <a:pt x="92" y="125"/>
                  </a:cubicBezTo>
                  <a:cubicBezTo>
                    <a:pt x="92" y="125"/>
                    <a:pt x="92" y="125"/>
                    <a:pt x="91" y="125"/>
                  </a:cubicBezTo>
                  <a:cubicBezTo>
                    <a:pt x="91" y="124"/>
                    <a:pt x="90" y="122"/>
                    <a:pt x="88" y="119"/>
                  </a:cubicBezTo>
                  <a:cubicBezTo>
                    <a:pt x="88" y="119"/>
                    <a:pt x="88" y="119"/>
                    <a:pt x="43" y="48"/>
                  </a:cubicBezTo>
                  <a:cubicBezTo>
                    <a:pt x="43" y="48"/>
                    <a:pt x="43" y="48"/>
                    <a:pt x="29" y="48"/>
                  </a:cubicBezTo>
                  <a:cubicBezTo>
                    <a:pt x="29" y="48"/>
                    <a:pt x="29" y="48"/>
                    <a:pt x="29" y="138"/>
                  </a:cubicBezTo>
                  <a:cubicBezTo>
                    <a:pt x="29" y="138"/>
                    <a:pt x="29" y="138"/>
                    <a:pt x="40" y="138"/>
                  </a:cubicBezTo>
                  <a:cubicBezTo>
                    <a:pt x="40" y="138"/>
                    <a:pt x="40" y="138"/>
                    <a:pt x="40" y="73"/>
                  </a:cubicBezTo>
                  <a:cubicBezTo>
                    <a:pt x="40" y="67"/>
                    <a:pt x="40" y="63"/>
                    <a:pt x="39" y="61"/>
                  </a:cubicBezTo>
                  <a:cubicBezTo>
                    <a:pt x="39" y="61"/>
                    <a:pt x="39" y="61"/>
                    <a:pt x="40" y="61"/>
                  </a:cubicBezTo>
                  <a:cubicBezTo>
                    <a:pt x="41" y="63"/>
                    <a:pt x="42" y="65"/>
                    <a:pt x="42" y="67"/>
                  </a:cubicBezTo>
                  <a:cubicBezTo>
                    <a:pt x="42" y="67"/>
                    <a:pt x="42" y="67"/>
                    <a:pt x="89" y="138"/>
                  </a:cubicBezTo>
                  <a:cubicBezTo>
                    <a:pt x="89" y="138"/>
                    <a:pt x="89" y="138"/>
                    <a:pt x="102" y="138"/>
                  </a:cubicBezTo>
                  <a:close/>
                  <a:moveTo>
                    <a:pt x="169" y="138"/>
                  </a:moveTo>
                  <a:cubicBezTo>
                    <a:pt x="169" y="138"/>
                    <a:pt x="169" y="138"/>
                    <a:pt x="169" y="138"/>
                  </a:cubicBezTo>
                  <a:cubicBezTo>
                    <a:pt x="169" y="129"/>
                    <a:pt x="169" y="129"/>
                    <a:pt x="169" y="129"/>
                  </a:cubicBezTo>
                  <a:cubicBezTo>
                    <a:pt x="132" y="129"/>
                    <a:pt x="132" y="129"/>
                    <a:pt x="132" y="129"/>
                  </a:cubicBezTo>
                  <a:cubicBezTo>
                    <a:pt x="132" y="97"/>
                    <a:pt x="132" y="97"/>
                    <a:pt x="132" y="97"/>
                  </a:cubicBezTo>
                  <a:cubicBezTo>
                    <a:pt x="164" y="97"/>
                    <a:pt x="164" y="97"/>
                    <a:pt x="164" y="97"/>
                  </a:cubicBezTo>
                  <a:cubicBezTo>
                    <a:pt x="164" y="88"/>
                    <a:pt x="164" y="88"/>
                    <a:pt x="164" y="88"/>
                  </a:cubicBezTo>
                  <a:cubicBezTo>
                    <a:pt x="132" y="88"/>
                    <a:pt x="132" y="88"/>
                    <a:pt x="132" y="88"/>
                  </a:cubicBezTo>
                  <a:cubicBezTo>
                    <a:pt x="132" y="58"/>
                    <a:pt x="132" y="58"/>
                    <a:pt x="132" y="58"/>
                  </a:cubicBezTo>
                  <a:cubicBezTo>
                    <a:pt x="167" y="58"/>
                    <a:pt x="167" y="58"/>
                    <a:pt x="167" y="58"/>
                  </a:cubicBezTo>
                  <a:cubicBezTo>
                    <a:pt x="167" y="48"/>
                    <a:pt x="167" y="48"/>
                    <a:pt x="167" y="48"/>
                  </a:cubicBezTo>
                  <a:cubicBezTo>
                    <a:pt x="122" y="48"/>
                    <a:pt x="122" y="48"/>
                    <a:pt x="122" y="48"/>
                  </a:cubicBezTo>
                  <a:cubicBezTo>
                    <a:pt x="122" y="138"/>
                    <a:pt x="122" y="138"/>
                    <a:pt x="122" y="138"/>
                  </a:cubicBezTo>
                  <a:cubicBezTo>
                    <a:pt x="169" y="138"/>
                    <a:pt x="169" y="138"/>
                    <a:pt x="169" y="138"/>
                  </a:cubicBezTo>
                  <a:close/>
                  <a:moveTo>
                    <a:pt x="241" y="58"/>
                  </a:moveTo>
                  <a:cubicBezTo>
                    <a:pt x="241" y="58"/>
                    <a:pt x="241" y="58"/>
                    <a:pt x="241" y="58"/>
                  </a:cubicBezTo>
                  <a:cubicBezTo>
                    <a:pt x="241" y="48"/>
                    <a:pt x="241" y="48"/>
                    <a:pt x="241" y="48"/>
                  </a:cubicBezTo>
                  <a:cubicBezTo>
                    <a:pt x="179" y="48"/>
                    <a:pt x="179" y="48"/>
                    <a:pt x="179" y="48"/>
                  </a:cubicBezTo>
                  <a:cubicBezTo>
                    <a:pt x="179" y="58"/>
                    <a:pt x="179" y="58"/>
                    <a:pt x="179" y="58"/>
                  </a:cubicBezTo>
                  <a:cubicBezTo>
                    <a:pt x="205" y="58"/>
                    <a:pt x="205" y="58"/>
                    <a:pt x="205" y="58"/>
                  </a:cubicBezTo>
                  <a:cubicBezTo>
                    <a:pt x="205" y="138"/>
                    <a:pt x="205" y="138"/>
                    <a:pt x="205" y="138"/>
                  </a:cubicBezTo>
                  <a:cubicBezTo>
                    <a:pt x="215" y="138"/>
                    <a:pt x="215" y="138"/>
                    <a:pt x="215" y="138"/>
                  </a:cubicBezTo>
                  <a:cubicBezTo>
                    <a:pt x="215" y="58"/>
                    <a:pt x="215" y="58"/>
                    <a:pt x="215" y="58"/>
                  </a:cubicBezTo>
                  <a:cubicBezTo>
                    <a:pt x="241" y="58"/>
                    <a:pt x="241" y="58"/>
                    <a:pt x="241" y="58"/>
                  </a:cubicBezTo>
                  <a:close/>
                </a:path>
              </a:pathLst>
            </a:custGeom>
            <a:solidFill>
              <a:schemeClr val="bg1"/>
            </a:solidFill>
            <a:ln>
              <a:noFill/>
            </a:ln>
            <a:extLst/>
          </p:spPr>
          <p:txBody>
            <a:bodyPr vert="horz" wrap="square" lIns="67232" tIns="33616" rIns="67232" bIns="33616" numCol="1" anchor="t" anchorCtr="0" compatLnSpc="1">
              <a:prstTxWarp prst="textNoShape">
                <a:avLst/>
              </a:prstTxWarp>
            </a:bodyPr>
            <a:lstStyle/>
            <a:p>
              <a:pPr defTabSz="685644"/>
              <a:endParaRPr lang="en-US" sz="956">
                <a:solidFill>
                  <a:srgbClr val="000000"/>
                </a:solidFill>
              </a:endParaRPr>
            </a:p>
          </p:txBody>
        </p:sp>
      </p:grpSp>
      <p:sp>
        <p:nvSpPr>
          <p:cNvPr id="15" name="Rectangle 14"/>
          <p:cNvSpPr/>
          <p:nvPr/>
        </p:nvSpPr>
        <p:spPr bwMode="auto">
          <a:xfrm>
            <a:off x="406741" y="2891445"/>
            <a:ext cx="3817061" cy="1167029"/>
          </a:xfrm>
          <a:prstGeom prst="rect">
            <a:avLst/>
          </a:prstGeom>
          <a:solidFill>
            <a:srgbClr val="0069B8"/>
          </a:solidFill>
          <a:ln w="9525" cap="flat" cmpd="sng" algn="ctr">
            <a:noFill/>
            <a:prstDash val="solid"/>
            <a:headEnd type="none" w="med" len="med"/>
            <a:tailEnd type="none" w="med" len="med"/>
          </a:ln>
          <a:effectLst/>
        </p:spPr>
        <p:txBody>
          <a:bodyPr rot="0" spcFirstLastPara="0" vertOverflow="overflow" horzOverflow="overflow" vert="horz" wrap="square" lIns="34284" tIns="34284" rIns="34284" bIns="34284" numCol="1" spcCol="0" rtlCol="0" fromWordArt="0" anchor="ctr" anchorCtr="0" forceAA="0" compatLnSpc="1">
            <a:prstTxWarp prst="textNoShape">
              <a:avLst/>
            </a:prstTxWarp>
            <a:noAutofit/>
          </a:bodyPr>
          <a:lstStyle/>
          <a:p>
            <a:pPr algn="ctr" defTabSz="685484" fontAlgn="base">
              <a:spcBef>
                <a:spcPct val="0"/>
              </a:spcBef>
              <a:spcAft>
                <a:spcPct val="0"/>
              </a:spcAft>
            </a:pPr>
            <a:r>
              <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Shared </a:t>
            </a:r>
            <a:r>
              <a:rPr lang="en-US" sz="2353" kern="0" spc="-38"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client </a:t>
            </a:r>
            <a:r>
              <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 </a:t>
            </a:r>
            <a:r>
              <a:rPr lang="en-US" sz="2353" kern="0" spc="-38"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logic</a:t>
            </a:r>
          </a:p>
          <a:p>
            <a:pPr algn="ctr" defTabSz="685484" fontAlgn="base">
              <a:spcBef>
                <a:spcPct val="0"/>
              </a:spcBef>
              <a:spcAft>
                <a:spcPct val="0"/>
              </a:spcAft>
            </a:pPr>
            <a:r>
              <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i</a:t>
            </a:r>
            <a:r>
              <a:rPr lang="en-US" sz="2353" kern="0" spc="-38"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n </a:t>
            </a:r>
            <a:r>
              <a:rPr lang="en-US" sz="2400" b="1" kern="0" spc="-38" dirty="0">
                <a:gradFill>
                  <a:gsLst>
                    <a:gs pos="0">
                      <a:srgbClr val="FFFFFF"/>
                    </a:gs>
                    <a:gs pos="100000">
                      <a:srgbClr val="FFFFFF"/>
                    </a:gs>
                  </a:gsLst>
                  <a:lin ang="5400000" scaled="0"/>
                </a:gradFill>
                <a:ea typeface="Segoe UI" pitchFamily="34" charset="0"/>
                <a:cs typeface="Segoe UI" pitchFamily="34" charset="0"/>
              </a:rPr>
              <a:t>C#</a:t>
            </a:r>
            <a:r>
              <a:rPr lang="en-US" sz="1800"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 </a:t>
            </a:r>
            <a:endParaRPr lang="en-US" sz="2353" kern="0" spc="-3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Title 15"/>
          <p:cNvSpPr txBox="1">
            <a:spLocks/>
          </p:cNvSpPr>
          <p:nvPr/>
        </p:nvSpPr>
        <p:spPr>
          <a:xfrm>
            <a:off x="201930" y="217468"/>
            <a:ext cx="8852194" cy="674653"/>
          </a:xfrm>
          <a:prstGeom prst="rect">
            <a:avLst/>
          </a:prstGeom>
        </p:spPr>
        <p:txBody>
          <a:bodyPr vert="horz" wrap="square" lIns="107536" tIns="67211" rIns="107536" bIns="67211" rtlCol="0" anchor="t">
            <a:noAutofit/>
          </a:bodyPr>
          <a:lstStyle>
            <a:lvl1pPr algn="l" defTabSz="685585" rtl="0" eaLnBrk="1" latinLnBrk="0" hangingPunct="1">
              <a:lnSpc>
                <a:spcPct val="90000"/>
              </a:lnSpc>
              <a:spcBef>
                <a:spcPct val="0"/>
              </a:spcBef>
              <a:buNone/>
              <a:defRPr lang="en-US" sz="3900" b="0" kern="1200" cap="none" spc="-75" baseline="0" dirty="0" smtClean="0">
                <a:ln w="3175">
                  <a:noFill/>
                </a:ln>
                <a:solidFill>
                  <a:srgbClr val="616161"/>
                </a:solidFill>
                <a:effectLst/>
                <a:latin typeface="+mj-lt"/>
                <a:ea typeface="+mn-ea"/>
                <a:cs typeface="Segoe UI" pitchFamily="34" charset="0"/>
              </a:defRPr>
            </a:lvl1pPr>
          </a:lstStyle>
          <a:p>
            <a:r>
              <a:rPr lang="en-US" dirty="0" smtClean="0"/>
              <a:t>Cross-platform mobile native apps </a:t>
            </a:r>
          </a:p>
          <a:p>
            <a:r>
              <a:rPr lang="en-US" dirty="0" smtClean="0"/>
              <a:t>for iOS, Android, and Windows </a:t>
            </a:r>
            <a:endParaRPr lang="en-US" dirty="0"/>
          </a:p>
        </p:txBody>
      </p:sp>
    </p:spTree>
    <p:extLst>
      <p:ext uri="{BB962C8B-B14F-4D97-AF65-F5344CB8AC3E}">
        <p14:creationId xmlns:p14="http://schemas.microsoft.com/office/powerpoint/2010/main" val="332097688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366"/>
            <a:ext cx="4736111"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29" tIns="33614" rIns="67229" bIns="33614" numCol="1" rtlCol="0" anchor="ctr" anchorCtr="0" compatLnSpc="1">
            <a:prstTxWarp prst="textNoShape">
              <a:avLst/>
            </a:prstTxWarp>
          </a:bodyPr>
          <a:lstStyle/>
          <a:p>
            <a:pPr algn="ctr" defTabSz="672137" fontAlgn="base">
              <a:lnSpc>
                <a:spcPct val="90000"/>
              </a:lnSpc>
              <a:spcBef>
                <a:spcPct val="0"/>
              </a:spcBef>
              <a:spcAft>
                <a:spcPct val="0"/>
              </a:spcAft>
            </a:pPr>
            <a:endParaRPr lang="en-US" sz="1471" spc="-37" dirty="0" err="1">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solidFill>
                  <a:schemeClr val="tx1"/>
                </a:solidFill>
              </a:rPr>
              <a:t>What is Xamarin?</a:t>
            </a:r>
            <a:endParaRPr lang="en-US" dirty="0">
              <a:solidFill>
                <a:schemeClr val="tx1"/>
              </a:solidFill>
            </a:endParaRPr>
          </a:p>
        </p:txBody>
      </p:sp>
      <p:sp>
        <p:nvSpPr>
          <p:cNvPr id="4" name="Rectangle 3"/>
          <p:cNvSpPr/>
          <p:nvPr/>
        </p:nvSpPr>
        <p:spPr>
          <a:xfrm>
            <a:off x="326226" y="1044042"/>
            <a:ext cx="5094186" cy="3535968"/>
          </a:xfrm>
          <a:prstGeom prst="rect">
            <a:avLst/>
          </a:prstGeom>
        </p:spPr>
        <p:txBody>
          <a:bodyPr wrap="square">
            <a:spAutoFit/>
          </a:bodyPr>
          <a:lstStyle/>
          <a:p>
            <a:pPr defTabSz="685644"/>
            <a:r>
              <a:rPr lang="en-US" sz="2059" dirty="0">
                <a:latin typeface="Segoe UI Light"/>
              </a:rPr>
              <a:t>Extension to Visual Studio</a:t>
            </a:r>
          </a:p>
          <a:p>
            <a:pPr marL="252134" indent="-252134" defTabSz="685644">
              <a:lnSpc>
                <a:spcPct val="150000"/>
              </a:lnSpc>
              <a:buFont typeface="Arial" panose="020B0604020202020204" pitchFamily="34" charset="0"/>
              <a:buChar char="•"/>
            </a:pPr>
            <a:r>
              <a:rPr lang="en-US" sz="1800" dirty="0" smtClean="0">
                <a:latin typeface="Segoe UI Light"/>
              </a:rPr>
              <a:t>iOS &amp; </a:t>
            </a:r>
            <a:r>
              <a:rPr lang="en-US" sz="1800" dirty="0">
                <a:latin typeface="Segoe UI Light"/>
              </a:rPr>
              <a:t>Android apps </a:t>
            </a:r>
            <a:r>
              <a:rPr lang="en-US" sz="1800" dirty="0" smtClean="0">
                <a:latin typeface="Segoe UI Light"/>
              </a:rPr>
              <a:t>entirely within </a:t>
            </a:r>
            <a:r>
              <a:rPr lang="en-US" sz="1800" dirty="0">
                <a:latin typeface="Segoe UI Light"/>
              </a:rPr>
              <a:t>Visual Studio</a:t>
            </a:r>
          </a:p>
          <a:p>
            <a:pPr marL="252134" indent="-252134" defTabSz="685644">
              <a:lnSpc>
                <a:spcPct val="150000"/>
              </a:lnSpc>
              <a:buFont typeface="Arial" panose="020B0604020202020204" pitchFamily="34" charset="0"/>
              <a:buChar char="•"/>
            </a:pPr>
            <a:r>
              <a:rPr lang="en-US" sz="1800" dirty="0">
                <a:latin typeface="Segoe UI Light"/>
              </a:rPr>
              <a:t>Compiles .NET/C# code </a:t>
            </a:r>
            <a:r>
              <a:rPr lang="en-US" sz="1800" dirty="0" smtClean="0">
                <a:latin typeface="Segoe UI Light"/>
              </a:rPr>
              <a:t>to native </a:t>
            </a:r>
            <a:r>
              <a:rPr lang="en-US" sz="1800" dirty="0">
                <a:latin typeface="Segoe UI Light"/>
              </a:rPr>
              <a:t>platforms</a:t>
            </a:r>
          </a:p>
          <a:p>
            <a:pPr marL="252134" indent="-252134" defTabSz="685644">
              <a:lnSpc>
                <a:spcPct val="150000"/>
              </a:lnSpc>
              <a:buFont typeface="Arial" panose="020B0604020202020204" pitchFamily="34" charset="0"/>
              <a:buChar char="•"/>
            </a:pPr>
            <a:r>
              <a:rPr lang="en-US" sz="1800" dirty="0" smtClean="0">
                <a:latin typeface="Segoe UI Light"/>
              </a:rPr>
              <a:t>Visual </a:t>
            </a:r>
            <a:r>
              <a:rPr lang="en-US" sz="1800" dirty="0">
                <a:latin typeface="Segoe UI Light"/>
              </a:rPr>
              <a:t>Studio ALM and IDE </a:t>
            </a:r>
            <a:r>
              <a:rPr lang="en-US" sz="1800" dirty="0" smtClean="0">
                <a:latin typeface="Segoe UI Light"/>
              </a:rPr>
              <a:t>capabilities</a:t>
            </a:r>
            <a:endParaRPr lang="en-US" sz="1765" dirty="0">
              <a:latin typeface="Segoe UI Light"/>
            </a:endParaRPr>
          </a:p>
          <a:p>
            <a:pPr defTabSz="685644"/>
            <a:endParaRPr lang="en-US" sz="2059" dirty="0" smtClean="0">
              <a:latin typeface="Segoe UI Light"/>
            </a:endParaRPr>
          </a:p>
          <a:p>
            <a:pPr defTabSz="685644"/>
            <a:r>
              <a:rPr lang="en-US" sz="2059" dirty="0" smtClean="0">
                <a:latin typeface="Segoe UI Light"/>
              </a:rPr>
              <a:t>Build </a:t>
            </a:r>
            <a:r>
              <a:rPr lang="en-US" sz="2059" dirty="0">
                <a:latin typeface="Segoe UI Light"/>
              </a:rPr>
              <a:t>apps faster</a:t>
            </a:r>
          </a:p>
          <a:p>
            <a:pPr marL="252134" indent="-252134" defTabSz="685644">
              <a:lnSpc>
                <a:spcPct val="150000"/>
              </a:lnSpc>
              <a:buFont typeface="Arial" panose="020B0604020202020204" pitchFamily="34" charset="0"/>
              <a:buChar char="•"/>
            </a:pPr>
            <a:r>
              <a:rPr lang="en-US" sz="1800" dirty="0">
                <a:latin typeface="Segoe UI Light"/>
              </a:rPr>
              <a:t>Leverage skills</a:t>
            </a:r>
          </a:p>
          <a:p>
            <a:pPr marL="252134" indent="-252134" defTabSz="685644">
              <a:lnSpc>
                <a:spcPct val="150000"/>
              </a:lnSpc>
              <a:buFont typeface="Arial" panose="020B0604020202020204" pitchFamily="34" charset="0"/>
              <a:buChar char="•"/>
            </a:pPr>
            <a:r>
              <a:rPr lang="en-US" sz="1800" dirty="0">
                <a:latin typeface="Segoe UI Light"/>
              </a:rPr>
              <a:t>Reuse code and binaries </a:t>
            </a:r>
            <a:r>
              <a:rPr lang="en-US" sz="1800" dirty="0" smtClean="0">
                <a:latin typeface="Segoe UI Light"/>
              </a:rPr>
              <a:t>with </a:t>
            </a:r>
            <a:r>
              <a:rPr lang="en-US" sz="1800" dirty="0">
                <a:latin typeface="Segoe UI Light"/>
              </a:rPr>
              <a:t>flexibility</a:t>
            </a:r>
          </a:p>
          <a:p>
            <a:pPr marL="252134" indent="-252134" defTabSz="685644">
              <a:lnSpc>
                <a:spcPct val="150000"/>
              </a:lnSpc>
              <a:buFont typeface="Arial" panose="020B0604020202020204" pitchFamily="34" charset="0"/>
              <a:buChar char="•"/>
            </a:pPr>
            <a:r>
              <a:rPr lang="en-US" sz="1800" dirty="0">
                <a:latin typeface="Segoe UI Light"/>
              </a:rPr>
              <a:t>Fully native user interfaces</a:t>
            </a:r>
          </a:p>
        </p:txBody>
      </p:sp>
    </p:spTree>
    <p:extLst>
      <p:ext uri="{BB962C8B-B14F-4D97-AF65-F5344CB8AC3E}">
        <p14:creationId xmlns:p14="http://schemas.microsoft.com/office/powerpoint/2010/main" val="1129131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14737" y="-480399"/>
            <a:ext cx="4815482" cy="514277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15990" tIns="1546333" rIns="134464" bIns="107571" numCol="1" rtlCol="0" anchor="t" anchorCtr="0" compatLnSpc="1">
            <a:prstTxWarp prst="textNoShape">
              <a:avLst/>
            </a:prstTxWarp>
          </a:bodyPr>
          <a:lstStyle/>
          <a:p>
            <a:pPr>
              <a:lnSpc>
                <a:spcPct val="90000"/>
              </a:lnSpc>
              <a:spcBef>
                <a:spcPts val="1324"/>
              </a:spcBef>
            </a:pPr>
            <a:r>
              <a:rPr lang="en-US" sz="2059" dirty="0" smtClean="0">
                <a:solidFill>
                  <a:schemeClr val="tx1"/>
                </a:solidFill>
                <a:latin typeface="Segoe UI Light"/>
                <a:ea typeface="ＭＳ Ｐゴシック" charset="0"/>
              </a:rPr>
              <a:t>Create UI with drag and drop simplicity</a:t>
            </a:r>
          </a:p>
          <a:p>
            <a:pPr>
              <a:lnSpc>
                <a:spcPct val="90000"/>
              </a:lnSpc>
              <a:spcBef>
                <a:spcPts val="1324"/>
              </a:spcBef>
            </a:pPr>
            <a:r>
              <a:rPr lang="en-US" sz="2059" dirty="0" smtClean="0">
                <a:solidFill>
                  <a:schemeClr val="tx1"/>
                </a:solidFill>
                <a:latin typeface="Segoe UI Light"/>
                <a:ea typeface="ＭＳ Ｐゴシック" charset="0"/>
              </a:rPr>
              <a:t>Target multiple screen sizes, resolutions, and OS platform and versions</a:t>
            </a:r>
          </a:p>
          <a:p>
            <a:pPr>
              <a:lnSpc>
                <a:spcPct val="90000"/>
              </a:lnSpc>
              <a:spcBef>
                <a:spcPts val="1324"/>
              </a:spcBef>
            </a:pPr>
            <a:r>
              <a:rPr lang="en-US" sz="2059" dirty="0" smtClean="0">
                <a:solidFill>
                  <a:schemeClr val="tx1"/>
                </a:solidFill>
                <a:latin typeface="Segoe UI Light"/>
                <a:ea typeface="ＭＳ Ｐゴシック" charset="0"/>
              </a:rPr>
              <a:t>Layouts saved in native </a:t>
            </a:r>
            <a:br>
              <a:rPr lang="en-US" sz="2059" dirty="0" smtClean="0">
                <a:solidFill>
                  <a:schemeClr val="tx1"/>
                </a:solidFill>
                <a:latin typeface="Segoe UI Light"/>
                <a:ea typeface="ＭＳ Ｐゴシック" charset="0"/>
              </a:rPr>
            </a:br>
            <a:r>
              <a:rPr lang="en-US" sz="2059" dirty="0" smtClean="0">
                <a:solidFill>
                  <a:schemeClr val="tx1"/>
                </a:solidFill>
                <a:latin typeface="Segoe UI Light"/>
                <a:ea typeface="ＭＳ Ｐゴシック" charset="0"/>
              </a:rPr>
              <a:t>resource formats</a:t>
            </a:r>
          </a:p>
          <a:p>
            <a:pPr>
              <a:lnSpc>
                <a:spcPct val="90000"/>
              </a:lnSpc>
              <a:spcBef>
                <a:spcPts val="1324"/>
              </a:spcBef>
            </a:pPr>
            <a:r>
              <a:rPr lang="en-US" sz="2059" dirty="0" smtClean="0">
                <a:solidFill>
                  <a:schemeClr val="tx1"/>
                </a:solidFill>
                <a:latin typeface="Segoe UI Light"/>
                <a:ea typeface="ＭＳ Ｐゴシック" charset="0"/>
              </a:rPr>
              <a:t>World’s best Android designer </a:t>
            </a:r>
            <a:br>
              <a:rPr lang="en-US" sz="2059" dirty="0" smtClean="0">
                <a:solidFill>
                  <a:schemeClr val="tx1"/>
                </a:solidFill>
                <a:latin typeface="Segoe UI Light"/>
                <a:ea typeface="ＭＳ Ｐゴシック" charset="0"/>
              </a:rPr>
            </a:br>
            <a:r>
              <a:rPr lang="en-US" sz="2059" dirty="0" smtClean="0">
                <a:solidFill>
                  <a:schemeClr val="tx1"/>
                </a:solidFill>
                <a:latin typeface="Segoe UI Light"/>
                <a:ea typeface="ＭＳ Ｐゴシック" charset="0"/>
              </a:rPr>
              <a:t>available in Visual Studio</a:t>
            </a:r>
            <a:endParaRPr lang="en-US" sz="2059" dirty="0">
              <a:solidFill>
                <a:schemeClr val="tx1"/>
              </a:solidFill>
              <a:latin typeface="Segoe UI Light"/>
              <a:ea typeface="ＭＳ Ｐゴシック" charset="0"/>
            </a:endParaRPr>
          </a:p>
        </p:txBody>
      </p:sp>
      <p:sp>
        <p:nvSpPr>
          <p:cNvPr id="7" name="Title 1"/>
          <p:cNvSpPr txBox="1">
            <a:spLocks/>
          </p:cNvSpPr>
          <p:nvPr/>
        </p:nvSpPr>
        <p:spPr>
          <a:xfrm>
            <a:off x="201933" y="217470"/>
            <a:ext cx="6934158" cy="674653"/>
          </a:xfrm>
          <a:prstGeom prst="rect">
            <a:avLst/>
          </a:prstGeom>
        </p:spPr>
        <p:txBody>
          <a:bodyPr vert="horz" wrap="square" lIns="107539" tIns="67212" rIns="107539" bIns="67212" rtlCol="0" anchor="t">
            <a:noAutofit/>
          </a:bodyPr>
          <a:lstStyle>
            <a:defPPr>
              <a:defRPr lang="en-US"/>
            </a:defPPr>
            <a:lvl1pPr defTabSz="932468" eaLnBrk="1" fontAlgn="auto" latinLnBrk="0" hangingPunct="1">
              <a:lnSpc>
                <a:spcPct val="90000"/>
              </a:lnSpc>
              <a:spcAft>
                <a:spcPts val="0"/>
              </a:spcAft>
              <a:buNone/>
              <a:defRPr sz="5400" b="0" cap="none" spc="-102" baseline="0">
                <a:ln w="3175">
                  <a:noFill/>
                </a:ln>
                <a:gradFill>
                  <a:gsLst>
                    <a:gs pos="100000">
                      <a:schemeClr val="bg1"/>
                    </a:gs>
                    <a:gs pos="0">
                      <a:schemeClr val="bg1"/>
                    </a:gs>
                  </a:gsLst>
                  <a:lin ang="5400000" scaled="0"/>
                </a:gradFill>
                <a:effectLst/>
                <a:latin typeface="+mj-lt"/>
                <a:ea typeface="+mn-ea"/>
                <a:cs typeface="Segoe UI" pitchFamily="34" charset="0"/>
              </a:defRPr>
            </a:lvl1pPr>
          </a:lstStyle>
          <a:p>
            <a:r>
              <a:rPr lang="en-US" sz="3900" spc="-75" dirty="0">
                <a:solidFill>
                  <a:schemeClr val="tx1"/>
                </a:solidFill>
              </a:rPr>
              <a:t>UI design </a:t>
            </a:r>
            <a:r>
              <a:rPr lang="en-US" sz="3900" spc="-75" dirty="0" smtClean="0">
                <a:solidFill>
                  <a:schemeClr val="tx1"/>
                </a:solidFill>
              </a:rPr>
              <a:t>in Visual </a:t>
            </a:r>
            <a:r>
              <a:rPr lang="en-US" sz="3900" spc="-75" dirty="0">
                <a:solidFill>
                  <a:schemeClr val="tx1"/>
                </a:solidFill>
              </a:rPr>
              <a:t>Studio</a:t>
            </a:r>
          </a:p>
        </p:txBody>
      </p:sp>
    </p:spTree>
    <p:extLst>
      <p:ext uri="{BB962C8B-B14F-4D97-AF65-F5344CB8AC3E}">
        <p14:creationId xmlns:p14="http://schemas.microsoft.com/office/powerpoint/2010/main" val="20826748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itles &amp; Breakers">
  <a:themeElements>
    <a:clrScheme name="Cloud Campaign">
      <a:dk1>
        <a:srgbClr val="616161"/>
      </a:dk1>
      <a:lt1>
        <a:sysClr val="window" lastClr="FFFFFF"/>
      </a:lt1>
      <a:dk2>
        <a:srgbClr val="341547"/>
      </a:dk2>
      <a:lt2>
        <a:srgbClr val="541868"/>
      </a:lt2>
      <a:accent1>
        <a:srgbClr val="8A3986"/>
      </a:accent1>
      <a:accent2>
        <a:srgbClr val="2FAFE9"/>
      </a:accent2>
      <a:accent3>
        <a:srgbClr val="1B5CA9"/>
      </a:accent3>
      <a:accent4>
        <a:srgbClr val="F8C710"/>
      </a:accent4>
      <a:accent5>
        <a:srgbClr val="F17719"/>
      </a:accent5>
      <a:accent6>
        <a:srgbClr val="D52D1A"/>
      </a:accent6>
      <a:hlink>
        <a:srgbClr val="1B5CA9"/>
      </a:hlink>
      <a:folHlink>
        <a:srgbClr val="6162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Generic Content">
  <a:themeElements>
    <a:clrScheme name="Cloud Campaign">
      <a:dk1>
        <a:srgbClr val="616161"/>
      </a:dk1>
      <a:lt1>
        <a:sysClr val="window" lastClr="FFFFFF"/>
      </a:lt1>
      <a:dk2>
        <a:srgbClr val="341547"/>
      </a:dk2>
      <a:lt2>
        <a:srgbClr val="541868"/>
      </a:lt2>
      <a:accent1>
        <a:srgbClr val="8A3986"/>
      </a:accent1>
      <a:accent2>
        <a:srgbClr val="2FAFE9"/>
      </a:accent2>
      <a:accent3>
        <a:srgbClr val="1B5CA9"/>
      </a:accent3>
      <a:accent4>
        <a:srgbClr val="F8C710"/>
      </a:accent4>
      <a:accent5>
        <a:srgbClr val="F17719"/>
      </a:accent5>
      <a:accent6>
        <a:srgbClr val="D52D1A"/>
      </a:accent6>
      <a:hlink>
        <a:srgbClr val="1B5CA9"/>
      </a:hlink>
      <a:folHlink>
        <a:srgbClr val="61625E"/>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1229</Words>
  <Application>Microsoft Office PowerPoint</Application>
  <PresentationFormat>On-screen Show (16:9)</PresentationFormat>
  <Paragraphs>161</Paragraphs>
  <Slides>19</Slides>
  <Notes>15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ＭＳ Ｐゴシック</vt:lpstr>
      <vt:lpstr>Arial</vt:lpstr>
      <vt:lpstr>Segoe</vt:lpstr>
      <vt:lpstr>Segoe UI</vt:lpstr>
      <vt:lpstr>Segoe UI Light</vt:lpstr>
      <vt:lpstr>Segoe ui light (Headings)</vt:lpstr>
      <vt:lpstr>Source Sans Pro</vt:lpstr>
      <vt:lpstr>Wingdings</vt:lpstr>
      <vt:lpstr>Titles &amp; Breakers</vt:lpstr>
      <vt:lpstr>Generic Content</vt:lpstr>
      <vt:lpstr>Cross-Platform Development using Visual Studio</vt:lpstr>
      <vt:lpstr>PowerPoint Presentation</vt:lpstr>
      <vt:lpstr>Mobile Device Adoption</vt:lpstr>
      <vt:lpstr>Mobile Development Strategies</vt:lpstr>
      <vt:lpstr>Mobile Development Strategies</vt:lpstr>
      <vt:lpstr>Microsoft’s solution for Mobile</vt:lpstr>
      <vt:lpstr>PowerPoint Presentation</vt:lpstr>
      <vt:lpstr>What is Xamarin?</vt:lpstr>
      <vt:lpstr>PowerPoint Presentation</vt:lpstr>
      <vt:lpstr>Native compilation, native performance</vt:lpstr>
      <vt:lpstr>Create a single Hybrid App for iOS, Android, and Windows with your skillset in Web Standards:  HTML, JavaScript, CSS</vt:lpstr>
      <vt:lpstr>Visual Studio Tools for Apache Cordova </vt:lpstr>
      <vt:lpstr>Visual Studio Tools for Apache Cordova </vt:lpstr>
      <vt:lpstr>Create shared C++ components across Android &amp; Windows  and complement with a presentation tier in Xamarin     </vt:lpstr>
      <vt:lpstr>Visual C++ for Cross Platform Mobile Apps</vt:lpstr>
      <vt:lpstr>Visual C++ for Cross Platform Mobile Apps</vt:lpstr>
      <vt:lpstr>PowerPoint Presentation</vt:lpstr>
      <vt:lpstr>Demo</vt:lpstr>
      <vt:lpstr>Resources</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2014-11-11T21:12:56Z</dcterms:created>
  <dcterms:modified xsi:type="dcterms:W3CDTF">2014-11-12T00:38:19Z</dcterms:modified>
</cp:coreProperties>
</file>