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3.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80" r:id="rId5"/>
    <p:sldMasterId id="2147484296" r:id="rId6"/>
    <p:sldMasterId id="2147484331" r:id="rId7"/>
  </p:sldMasterIdLst>
  <p:notesMasterIdLst>
    <p:notesMasterId r:id="rId23"/>
  </p:notesMasterIdLst>
  <p:handoutMasterIdLst>
    <p:handoutMasterId r:id="rId24"/>
  </p:handoutMasterIdLst>
  <p:sldIdLst>
    <p:sldId id="1483" r:id="rId8"/>
    <p:sldId id="1482" r:id="rId9"/>
    <p:sldId id="1481" r:id="rId10"/>
    <p:sldId id="1484" r:id="rId11"/>
    <p:sldId id="1456" r:id="rId12"/>
    <p:sldId id="1466" r:id="rId13"/>
    <p:sldId id="1467" r:id="rId14"/>
    <p:sldId id="1468" r:id="rId15"/>
    <p:sldId id="1469" r:id="rId16"/>
    <p:sldId id="1470" r:id="rId17"/>
    <p:sldId id="1479" r:id="rId18"/>
    <p:sldId id="1480" r:id="rId19"/>
    <p:sldId id="1459" r:id="rId20"/>
    <p:sldId id="1458" r:id="rId21"/>
    <p:sldId id="1485" r:id="rId2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E49"/>
    <a:srgbClr val="FFFFFF"/>
    <a:srgbClr val="0072C6"/>
    <a:srgbClr val="00BCF2"/>
    <a:srgbClr val="7FBA00"/>
    <a:srgbClr val="002050"/>
    <a:srgbClr val="000000"/>
    <a:srgbClr val="68217A"/>
    <a:srgbClr val="B4009E"/>
    <a:srgbClr val="DC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5730" autoAdjust="0"/>
  </p:normalViewPr>
  <p:slideViewPr>
    <p:cSldViewPr snapToObjects="1">
      <p:cViewPr varScale="1">
        <p:scale>
          <a:sx n="68" d="100"/>
          <a:sy n="68" d="100"/>
        </p:scale>
        <p:origin x="442" y="67"/>
      </p:cViewPr>
      <p:guideLst/>
    </p:cSldViewPr>
  </p:slideViewPr>
  <p:outlineViewPr>
    <p:cViewPr>
      <p:scale>
        <a:sx n="33" d="100"/>
        <a:sy n="33" d="100"/>
      </p:scale>
      <p:origin x="0" y="-2862"/>
    </p:cViewPr>
  </p:outlineViewPr>
  <p:notesTextViewPr>
    <p:cViewPr>
      <p:scale>
        <a:sx n="3" d="2"/>
        <a:sy n="3" d="2"/>
      </p:scale>
      <p:origin x="0" y="0"/>
    </p:cViewPr>
  </p:notesTextViewPr>
  <p:sorterViewPr>
    <p:cViewPr varScale="1">
      <p:scale>
        <a:sx n="1" d="1"/>
        <a:sy n="1" d="1"/>
      </p:scale>
      <p:origin x="0" y="-6581"/>
    </p:cViewPr>
  </p:sorterViewPr>
  <p:notesViewPr>
    <p:cSldViewPr snapToObjects="1" showGuides="1">
      <p:cViewPr varScale="1">
        <p:scale>
          <a:sx n="81" d="100"/>
          <a:sy n="81" d="100"/>
        </p:scale>
        <p:origin x="222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6/26/2014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6/26/2014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sz="900" b="1" dirty="0" smtClean="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6/26/2014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4212587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smtClean="0"/>
          </a:p>
          <a:p>
            <a:pPr lvl="1"/>
            <a:r>
              <a:rPr lang="en-US" sz="1600" kern="1200" dirty="0" smtClean="0">
                <a:solidFill>
                  <a:schemeClr val="tx1"/>
                </a:solidFill>
                <a:latin typeface="Segoe UI Light" pitchFamily="34" charset="0"/>
                <a:ea typeface="+mn-ea"/>
                <a:cs typeface="+mn-cs"/>
              </a:rPr>
              <a:t>MVC + Web API</a:t>
            </a:r>
          </a:p>
          <a:p>
            <a:pPr lvl="1"/>
            <a:r>
              <a:rPr lang="en-US" sz="1600" kern="1200" dirty="0" smtClean="0">
                <a:solidFill>
                  <a:schemeClr val="tx1"/>
                </a:solidFill>
                <a:latin typeface="Segoe UI Light" pitchFamily="34" charset="0"/>
                <a:ea typeface="+mn-ea"/>
                <a:cs typeface="+mn-cs"/>
              </a:rPr>
              <a:t>Bootstrap + Angular.js</a:t>
            </a:r>
          </a:p>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6/26/2014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2954956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6/26/2014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35376383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Browser Link</a:t>
            </a: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6/26/2014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22478024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 min]</a:t>
            </a:r>
          </a:p>
          <a:p>
            <a:r>
              <a:rPr lang="en-US" dirty="0" smtClean="0"/>
              <a:t>No</a:t>
            </a:r>
            <a:r>
              <a:rPr lang="en-US" baseline="0" dirty="0" smtClean="0"/>
              <a:t> time for ROSLYN/RUNTIME slides/demos</a:t>
            </a:r>
          </a:p>
          <a:p>
            <a:r>
              <a:rPr lang="en-US" baseline="0" dirty="0" smtClean="0"/>
              <a:t>Mention that we focused on that at //BUILD.</a:t>
            </a:r>
          </a:p>
          <a:p>
            <a:r>
              <a:rPr lang="en-US" baseline="0" dirty="0" smtClean="0"/>
              <a:t>But focus on the Common .NET subjects as talking points</a:t>
            </a:r>
          </a:p>
          <a:p>
            <a:r>
              <a:rPr lang="en-US" baseline="0" dirty="0" smtClean="0"/>
              <a:t>Finalize with Openness and the .NET foundation</a:t>
            </a: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6/26/2014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8165888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dirty="0" smtClean="0"/>
              <a:t>(30 sec) </a:t>
            </a:r>
          </a:p>
          <a:p>
            <a:pPr marL="0" marR="0" indent="0" algn="l" defTabSz="932742" rtl="0" eaLnBrk="1" fontAlgn="auto" latinLnBrk="0" hangingPunct="1">
              <a:lnSpc>
                <a:spcPct val="90000"/>
              </a:lnSpc>
              <a:spcBef>
                <a:spcPts val="0"/>
              </a:spcBef>
              <a:spcAft>
                <a:spcPts val="340"/>
              </a:spcAft>
              <a:buClrTx/>
              <a:buSzTx/>
              <a:buFontTx/>
              <a:buNone/>
              <a:tabLst/>
              <a:defRPr/>
            </a:pPr>
            <a:r>
              <a:rPr lang="en-US" dirty="0" smtClean="0"/>
              <a:t>[3 minutes</a:t>
            </a:r>
            <a:r>
              <a:rPr lang="en-US" baseline="0" dirty="0" smtClean="0"/>
              <a:t> until this slide, including it</a:t>
            </a:r>
            <a:r>
              <a:rPr lang="en-US" dirty="0" smtClean="0"/>
              <a:t>]</a:t>
            </a:r>
          </a:p>
          <a:p>
            <a:pPr marL="0" marR="0" indent="0" algn="l" defTabSz="932742" rtl="0" eaLnBrk="1" fontAlgn="auto" latinLnBrk="0" hangingPunct="1">
              <a:lnSpc>
                <a:spcPct val="90000"/>
              </a:lnSpc>
              <a:spcBef>
                <a:spcPts val="0"/>
              </a:spcBef>
              <a:spcAft>
                <a:spcPts val="340"/>
              </a:spcAft>
              <a:buClrTx/>
              <a:buSzTx/>
              <a:buFontTx/>
              <a:buNone/>
              <a:tabLst/>
              <a:defRPr/>
            </a:pPr>
            <a:r>
              <a:rPr lang="en-US" dirty="0" smtClean="0"/>
              <a:t>This slide must be used to</a:t>
            </a:r>
            <a:r>
              <a:rPr lang="en-US" baseline="0" dirty="0" smtClean="0"/>
              <a:t> reinforce the role of .NET in our platform, which is open for developers to bring their preferred frameworks and tools but also provides the best end-to-end experience with .NET, Visual Studio, Azure and Windows.</a:t>
            </a:r>
          </a:p>
          <a:p>
            <a:pPr marL="0" marR="0" indent="0" algn="l" defTabSz="932742" rtl="0" eaLnBrk="1" fontAlgn="auto" latinLnBrk="0" hangingPunct="1">
              <a:lnSpc>
                <a:spcPct val="90000"/>
              </a:lnSpc>
              <a:spcBef>
                <a:spcPts val="0"/>
              </a:spcBef>
              <a:spcAft>
                <a:spcPts val="340"/>
              </a:spcAft>
              <a:buClrTx/>
              <a:buSzTx/>
              <a:buFontTx/>
              <a:buNone/>
              <a:tabLst/>
              <a:defRPr/>
            </a:pPr>
            <a:endParaRPr lang="en-US" baseline="0" dirty="0" smtClean="0"/>
          </a:p>
          <a:p>
            <a:pPr marL="0" marR="0" indent="0" algn="l" defTabSz="932742" rtl="0" eaLnBrk="1" fontAlgn="auto" latinLnBrk="0" hangingPunct="1">
              <a:lnSpc>
                <a:spcPct val="90000"/>
              </a:lnSpc>
              <a:spcBef>
                <a:spcPts val="0"/>
              </a:spcBef>
              <a:spcAft>
                <a:spcPts val="340"/>
              </a:spcAft>
              <a:buClrTx/>
              <a:buSzTx/>
              <a:buFontTx/>
              <a:buNone/>
              <a:tabLst/>
              <a:defRPr/>
            </a:pPr>
            <a:r>
              <a:rPr lang="en-US" baseline="0" dirty="0" smtClean="0"/>
              <a:t>Talking points:</a:t>
            </a:r>
          </a:p>
          <a:p>
            <a:pPr marL="0" marR="0" indent="0" algn="l" defTabSz="932742" rtl="0" eaLnBrk="1" fontAlgn="auto" latinLnBrk="0" hangingPunct="1">
              <a:lnSpc>
                <a:spcPct val="90000"/>
              </a:lnSpc>
              <a:spcBef>
                <a:spcPts val="0"/>
              </a:spcBef>
              <a:spcAft>
                <a:spcPts val="340"/>
              </a:spcAft>
              <a:buClrTx/>
              <a:buSzTx/>
              <a:buFontTx/>
              <a:buNone/>
              <a:tabLst/>
              <a:defRPr/>
            </a:pPr>
            <a:endParaRPr lang="en-US" baseline="0" dirty="0" smtClean="0"/>
          </a:p>
          <a:p>
            <a:pPr marL="0" marR="0" indent="0" algn="l" defTabSz="932742" rtl="0" eaLnBrk="1" fontAlgn="auto" latinLnBrk="0" hangingPunct="1">
              <a:lnSpc>
                <a:spcPct val="90000"/>
              </a:lnSpc>
              <a:spcBef>
                <a:spcPts val="0"/>
              </a:spcBef>
              <a:spcAft>
                <a:spcPts val="340"/>
              </a:spcAft>
              <a:buClrTx/>
              <a:buSzTx/>
              <a:buFontTx/>
              <a:buNone/>
              <a:tabLst/>
              <a:defRPr/>
            </a:pPr>
            <a:r>
              <a:rPr lang="en-US" baseline="0" dirty="0" smtClean="0"/>
              <a:t>Microsoft provides the best end to end development experience based on our Cloud and operating systems (Microsoft Azure and Windows), our mainstream development platform (.NET) and the best development tooling in the planet (Visual Studio).</a:t>
            </a:r>
          </a:p>
          <a:p>
            <a:pPr marL="0" marR="0" indent="0" algn="l" defTabSz="932742" rtl="0" eaLnBrk="1" fontAlgn="auto" latinLnBrk="0" hangingPunct="1">
              <a:lnSpc>
                <a:spcPct val="90000"/>
              </a:lnSpc>
              <a:spcBef>
                <a:spcPts val="0"/>
              </a:spcBef>
              <a:spcAft>
                <a:spcPts val="340"/>
              </a:spcAft>
              <a:buClrTx/>
              <a:buSzTx/>
              <a:buFontTx/>
              <a:buNone/>
              <a:tabLst/>
              <a:defRPr/>
            </a:pPr>
            <a:r>
              <a:rPr lang="en-US" baseline="0" dirty="0" smtClean="0"/>
              <a:t>But, we recognize that we live in a world with a heterogeneous technology context, so our platforms and tools are open and ready to be integrated with your own devices (like based on iOS and Android), other development platforms (like Java, Objective C, Node.JS) and their related tooling (Eclipse, </a:t>
            </a:r>
            <a:r>
              <a:rPr lang="en-US" baseline="0" dirty="0" err="1" smtClean="0"/>
              <a:t>Xcode</a:t>
            </a:r>
            <a:r>
              <a:rPr lang="en-US" baseline="0" dirty="0" smtClean="0"/>
              <a:t>, etc.).</a:t>
            </a:r>
          </a:p>
          <a:p>
            <a:pPr marL="0" marR="0" indent="0" algn="l" defTabSz="932742" rtl="0" eaLnBrk="1" fontAlgn="auto" latinLnBrk="0" hangingPunct="1">
              <a:lnSpc>
                <a:spcPct val="90000"/>
              </a:lnSpc>
              <a:spcBef>
                <a:spcPts val="0"/>
              </a:spcBef>
              <a:spcAft>
                <a:spcPts val="340"/>
              </a:spcAft>
              <a:buClrTx/>
              <a:buSzTx/>
              <a:buFontTx/>
              <a:buNone/>
              <a:tabLst/>
              <a:defRPr/>
            </a:pPr>
            <a:endParaRPr lang="en-US" baseline="0" dirty="0" smtClean="0"/>
          </a:p>
          <a:p>
            <a:pPr marL="0" marR="0" indent="0" algn="l" defTabSz="932742" rtl="0" eaLnBrk="1" fontAlgn="auto" latinLnBrk="0" hangingPunct="1">
              <a:lnSpc>
                <a:spcPct val="90000"/>
              </a:lnSpc>
              <a:spcBef>
                <a:spcPts val="0"/>
              </a:spcBef>
              <a:spcAft>
                <a:spcPts val="340"/>
              </a:spcAft>
              <a:buClrTx/>
              <a:buSzTx/>
              <a:buFontTx/>
              <a:buNone/>
              <a:tabLst/>
              <a:defRPr/>
            </a:pPr>
            <a:r>
              <a:rPr lang="en-US" baseline="0" dirty="0" smtClean="0"/>
              <a:t>But, we want to reinforce the strategic position of the .NET ecosystem, including .NET partners, as part of the Microsoft end to end development experience.</a:t>
            </a:r>
          </a:p>
          <a:p>
            <a:pPr marL="0" marR="0" indent="0" algn="l" defTabSz="932742" rtl="0" eaLnBrk="1" fontAlgn="auto" latinLnBrk="0" hangingPunct="1">
              <a:lnSpc>
                <a:spcPct val="90000"/>
              </a:lnSpc>
              <a:spcBef>
                <a:spcPts val="0"/>
              </a:spcBef>
              <a:spcAft>
                <a:spcPts val="340"/>
              </a:spcAft>
              <a:buClrTx/>
              <a:buSzTx/>
              <a:buFontTx/>
              <a:buNone/>
              <a:tabLst/>
              <a:defRPr/>
            </a:pPr>
            <a:endParaRPr lang="en-US" baseline="0" dirty="0" smtClean="0"/>
          </a:p>
          <a:p>
            <a:pPr marL="0" marR="0" indent="0" algn="l" defTabSz="932742" rtl="0" eaLnBrk="1" fontAlgn="auto" latinLnBrk="0" hangingPunct="1">
              <a:lnSpc>
                <a:spcPct val="90000"/>
              </a:lnSpc>
              <a:spcBef>
                <a:spcPts val="0"/>
              </a:spcBef>
              <a:spcAft>
                <a:spcPts val="340"/>
              </a:spcAft>
              <a:buClrTx/>
              <a:buSzTx/>
              <a:buFontTx/>
              <a:buNone/>
              <a:tabLst/>
              <a:defRPr/>
            </a:pPr>
            <a:r>
              <a:rPr lang="en-US" baseline="0" dirty="0" smtClean="0"/>
              <a:t>Let me tell you what is the current status of .NET (go to next slide)…  </a:t>
            </a:r>
            <a:endParaRPr lang="en-US" dirty="0" smtClean="0"/>
          </a:p>
          <a:p>
            <a:endParaRPr lang="en-US" dirty="0"/>
          </a:p>
        </p:txBody>
      </p:sp>
      <p:sp>
        <p:nvSpPr>
          <p:cNvPr id="8" name="Date Placeholder 7"/>
          <p:cNvSpPr>
            <a:spLocks noGrp="1"/>
          </p:cNvSpPr>
          <p:nvPr>
            <p:ph type="dt" idx="10"/>
          </p:nvPr>
        </p:nvSpPr>
        <p:spPr/>
        <p:txBody>
          <a:bodyPr/>
          <a:lstStyle/>
          <a:p>
            <a:fld id="{406BC7AE-7587-474C-AB3C-2256027AF131}" type="datetime1">
              <a:rPr lang="en-US" smtClean="0">
                <a:solidFill>
                  <a:prstClr val="black"/>
                </a:solidFill>
              </a:rPr>
              <a:pPr/>
              <a:t>6/26/2014</a:t>
            </a:fld>
            <a:endParaRPr lang="en-US" dirty="0">
              <a:solidFill>
                <a:prstClr val="black"/>
              </a:solidFill>
            </a:endParaRPr>
          </a:p>
        </p:txBody>
      </p:sp>
      <p:sp>
        <p:nvSpPr>
          <p:cNvPr id="9" name="Footer Placeholder 8"/>
          <p:cNvSpPr>
            <a:spLocks noGrp="1"/>
          </p:cNvSpPr>
          <p:nvPr>
            <p:ph type="ftr" sz="quarter" idx="11"/>
          </p:nvPr>
        </p:nvSpPr>
        <p:spPr/>
        <p:txBody>
          <a:bodyPr/>
          <a:lstStyle/>
          <a:p>
            <a:pPr defTabSz="92414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2414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0" name="Slide Number Placeholder 9"/>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smtClean="0">
                <a:solidFill>
                  <a:prstClr val="black"/>
                </a:solidFill>
              </a:rPr>
              <a:t>Visual Studio</a:t>
            </a:r>
            <a:endParaRPr lang="en-US" dirty="0">
              <a:solidFill>
                <a:prstClr val="black"/>
              </a:solidFill>
            </a:endParaRPr>
          </a:p>
        </p:txBody>
      </p:sp>
    </p:spTree>
    <p:extLst>
      <p:ext uri="{BB962C8B-B14F-4D97-AF65-F5344CB8AC3E}">
        <p14:creationId xmlns:p14="http://schemas.microsoft.com/office/powerpoint/2010/main" val="2478751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 Id="rId4" Type="http://schemas.openxmlformats.org/officeDocument/2006/relationships/image" Target="../media/image13.wmf"/></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17.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Master" Target="../slideMasters/slideMaster3.xml"/><Relationship Id="rId4" Type="http://schemas.openxmlformats.org/officeDocument/2006/relationships/image" Target="../media/image17.png"/></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4.xml"/><Relationship Id="rId4" Type="http://schemas.openxmlformats.org/officeDocument/2006/relationships/image" Target="../media/image5.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Master" Target="../slideMasters/slideMaster4.xml"/><Relationship Id="rId4" Type="http://schemas.openxmlformats.org/officeDocument/2006/relationships/image" Target="../media/image5.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6"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58190" y="448802"/>
            <a:ext cx="2965328" cy="1283012"/>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2002009"/>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435641970"/>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766094538"/>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726924068"/>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006257488"/>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559231835"/>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198517033"/>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Blank">
    <p:bg>
      <p:bgPr>
        <a:solidFill>
          <a:srgbClr val="00205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9046709"/>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8307340"/>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5669449"/>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4414324"/>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00426407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0941405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1028"/>
            <a:ext cx="12436474" cy="6992469"/>
          </a:xfrm>
          <a:prstGeom prst="rect">
            <a:avLst/>
          </a:prstGeom>
        </p:spPr>
      </p:pic>
      <p:sp>
        <p:nvSpPr>
          <p:cNvPr id="14" name="Dark gradation bottom"/>
          <p:cNvSpPr/>
          <p:nvPr userDrawn="1"/>
        </p:nvSpPr>
        <p:spPr bwMode="gray">
          <a:xfrm flipV="1">
            <a:off x="0" y="-4"/>
            <a:ext cx="12446758" cy="6994525"/>
          </a:xfrm>
          <a:prstGeom prst="rect">
            <a:avLst/>
          </a:prstGeom>
          <a:gradFill flip="none" rotWithShape="1">
            <a:gsLst>
              <a:gs pos="0">
                <a:srgbClr val="000000">
                  <a:alpha val="73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Dark gradation top"/>
          <p:cNvSpPr/>
          <p:nvPr userDrawn="1"/>
        </p:nvSpPr>
        <p:spPr bwMode="gray">
          <a:xfrm>
            <a:off x="0" y="-1028"/>
            <a:ext cx="12446757" cy="6994525"/>
          </a:xfrm>
          <a:prstGeom prst="rect">
            <a:avLst/>
          </a:prstGeom>
          <a:gradFill flip="none" rotWithShape="1">
            <a:gsLst>
              <a:gs pos="0">
                <a:srgbClr val="000000">
                  <a:alpha val="5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userDrawn="1"/>
        </p:nvSpPr>
        <p:spPr bwMode="gray">
          <a:xfrm>
            <a:off x="274638" y="2125663"/>
            <a:ext cx="6400800"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402388"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400800"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pic>
        <p:nvPicPr>
          <p:cNvPr id="12"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4108" y="448802"/>
            <a:ext cx="2965328" cy="1283012"/>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bg>
      <p:bgPr>
        <a:solidFill>
          <a:srgbClr val="00205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rgbClr val="002050"/>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11"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74108" y="448802"/>
            <a:ext cx="2965328" cy="1283012"/>
          </a:xfrm>
          <a:prstGeom prst="rect">
            <a:avLst/>
          </a:prstGeom>
        </p:spPr>
      </p:pic>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8642" y="286003"/>
            <a:ext cx="11375536" cy="78650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5533" y="1429994"/>
            <a:ext cx="11375536" cy="223152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60358571"/>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6593597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28120448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09085810"/>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672940372"/>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651460584"/>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304863857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44728766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auto">
          <a:xfrm>
            <a:off x="274638" y="2125663"/>
            <a:ext cx="82296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pic>
        <p:nvPicPr>
          <p:cNvPr id="10" name="TechEd 2014 logo white"/>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74108" y="448802"/>
            <a:ext cx="2965328" cy="1283012"/>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548724850"/>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395918901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38744338"/>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4582940"/>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2557042581"/>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14547638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70857038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stretch>
            <a:fillRect/>
          </a:stretch>
        </p:blipFill>
        <p:spPr>
          <a:xfrm>
            <a:off x="1359304" y="839175"/>
            <a:ext cx="9717866" cy="5316173"/>
          </a:xfrm>
          <a:prstGeom prst="rect">
            <a:avLst/>
          </a:prstGeom>
        </p:spPr>
      </p:pic>
    </p:spTree>
    <p:extLst>
      <p:ext uri="{BB962C8B-B14F-4D97-AF65-F5344CB8AC3E}">
        <p14:creationId xmlns:p14="http://schemas.microsoft.com/office/powerpoint/2010/main" val="2214107752"/>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2" cy="6994525"/>
          </a:xfrm>
          <a:prstGeom prst="rect">
            <a:avLst/>
          </a:prstGeom>
        </p:spPr>
      </p:pic>
      <p:sp>
        <p:nvSpPr>
          <p:cNvPr id="5" name="Text Placeholder 4"/>
          <p:cNvSpPr>
            <a:spLocks noGrp="1"/>
          </p:cNvSpPr>
          <p:nvPr>
            <p:ph type="body" sz="quarter" idx="12" hasCustomPrompt="1"/>
          </p:nvPr>
        </p:nvSpPr>
        <p:spPr>
          <a:xfrm>
            <a:off x="276542" y="4872639"/>
            <a:ext cx="7315200" cy="1830388"/>
          </a:xfrm>
          <a:noFill/>
        </p:spPr>
        <p:txBody>
          <a:bodyPr lIns="146260" tIns="109696" rIns="146260" bIns="10969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035344"/>
            <a:ext cx="7315200" cy="1837298"/>
          </a:xfrm>
          <a:noFill/>
        </p:spPr>
        <p:txBody>
          <a:bodyPr lIns="146260" tIns="91413" rIns="146260" bIns="91413" anchor="t" anchorCtr="0"/>
          <a:lstStyle>
            <a:lvl1pPr>
              <a:defRPr sz="5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10163207" y="6507950"/>
            <a:ext cx="1005841" cy="195077"/>
          </a:xfrm>
          <a:prstGeom prst="rect">
            <a:avLst/>
          </a:prstGeom>
          <a:noFill/>
        </p:spPr>
      </p:pic>
      <p:pic>
        <p:nvPicPr>
          <p:cNvPr id="8" name="Picture 7" descr="VS_Wht_rgb.wmf"/>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7580" y="2125663"/>
            <a:ext cx="2743550" cy="484156"/>
          </a:xfrm>
          <a:prstGeom prst="rect">
            <a:avLst/>
          </a:prstGeom>
        </p:spPr>
      </p:pic>
    </p:spTree>
    <p:extLst>
      <p:ext uri="{BB962C8B-B14F-4D97-AF65-F5344CB8AC3E}">
        <p14:creationId xmlns:p14="http://schemas.microsoft.com/office/powerpoint/2010/main" val="30480092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5"/>
          </a:xfrm>
          <a:prstGeom prst="rect">
            <a:avLst/>
          </a:prstGeom>
        </p:spPr>
      </p:pic>
      <p:sp>
        <p:nvSpPr>
          <p:cNvPr id="5" name="Text Placeholder 4"/>
          <p:cNvSpPr>
            <a:spLocks noGrp="1"/>
          </p:cNvSpPr>
          <p:nvPr>
            <p:ph type="body" sz="quarter" idx="12" hasCustomPrompt="1"/>
          </p:nvPr>
        </p:nvSpPr>
        <p:spPr>
          <a:xfrm>
            <a:off x="276542" y="4872639"/>
            <a:ext cx="7315200" cy="1830388"/>
          </a:xfrm>
          <a:noFill/>
        </p:spPr>
        <p:txBody>
          <a:bodyPr lIns="146260" tIns="109696" rIns="146260" bIns="10969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035344"/>
            <a:ext cx="7315200" cy="1837298"/>
          </a:xfrm>
          <a:noFill/>
        </p:spPr>
        <p:txBody>
          <a:bodyPr lIns="146260" tIns="91413" rIns="146260" bIns="91413" anchor="t" anchorCtr="0"/>
          <a:lstStyle>
            <a:lvl1pPr>
              <a:defRPr sz="5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580" y="2125663"/>
            <a:ext cx="2743550" cy="484156"/>
          </a:xfrm>
          <a:prstGeom prst="rect">
            <a:avLst/>
          </a:prstGeom>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invGray">
          <a:xfrm>
            <a:off x="10163207" y="6507950"/>
            <a:ext cx="1005841" cy="195077"/>
          </a:xfrm>
          <a:prstGeom prst="rect">
            <a:avLst/>
          </a:prstGeom>
          <a:noFill/>
        </p:spPr>
      </p:pic>
    </p:spTree>
    <p:extLst>
      <p:ext uri="{BB962C8B-B14F-4D97-AF65-F5344CB8AC3E}">
        <p14:creationId xmlns:p14="http://schemas.microsoft.com/office/powerpoint/2010/main" val="381329942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pic>
        <p:nvPicPr>
          <p:cNvPr id="6"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pic>
        <p:nvPicPr>
          <p:cNvPr id="7" name="Picture 6" descr="VS_Purp526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0907" y="1924372"/>
            <a:ext cx="3217432" cy="901047"/>
          </a:xfrm>
          <a:prstGeom prst="rect">
            <a:avLst/>
          </a:prstGeom>
        </p:spPr>
      </p:pic>
      <p:pic>
        <p:nvPicPr>
          <p:cNvPr id="10" name="Picture 9" descr="MSFT_logo_rgb_C-Gray.png"/>
          <p:cNvPicPr>
            <a:picLocks noChangeAspect="1"/>
          </p:cNvPicPr>
          <p:nvPr userDrawn="1"/>
        </p:nvPicPr>
        <p:blipFill rotWithShape="1">
          <a:blip r:embed="rId4">
            <a:extLst>
              <a:ext uri="{28A0092B-C50C-407E-A947-70E740481C1C}">
                <a14:useLocalDpi xmlns:a14="http://schemas.microsoft.com/office/drawing/2010/main" val="0"/>
              </a:ext>
            </a:extLst>
          </a:blip>
          <a:srcRect l="30316" t="23386" b="23386"/>
          <a:stretch/>
        </p:blipFill>
        <p:spPr>
          <a:xfrm>
            <a:off x="10126763" y="6434577"/>
            <a:ext cx="1254513" cy="352486"/>
          </a:xfrm>
          <a:prstGeom prst="rect">
            <a:avLst/>
          </a:prstGeom>
        </p:spPr>
      </p:pic>
      <p:sp>
        <p:nvSpPr>
          <p:cNvPr id="5" name="Text Placeholder 4"/>
          <p:cNvSpPr>
            <a:spLocks noGrp="1"/>
          </p:cNvSpPr>
          <p:nvPr>
            <p:ph type="body" sz="quarter" idx="12" hasCustomPrompt="1"/>
          </p:nvPr>
        </p:nvSpPr>
        <p:spPr>
          <a:xfrm>
            <a:off x="276542" y="5600698"/>
            <a:ext cx="7315200" cy="1393827"/>
          </a:xfrm>
          <a:noFill/>
        </p:spPr>
        <p:txBody>
          <a:bodyPr lIns="146260" tIns="109696" rIns="146260" bIns="109696">
            <a:noAutofit/>
          </a:bodyPr>
          <a:lstStyle>
            <a:lvl1pPr marL="0" indent="0">
              <a:spcBef>
                <a:spcPts val="0"/>
              </a:spcBef>
              <a:buNone/>
              <a:defRPr sz="30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389249761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0" cy="6994524"/>
          </a:xfrm>
          <a:prstGeom prst="rect">
            <a:avLst/>
          </a:prstGeom>
        </p:spPr>
      </p:pic>
      <p:pic>
        <p:nvPicPr>
          <p:cNvPr id="7" name="Picture 6" descr="VS_Purp526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0907" y="1924372"/>
            <a:ext cx="3217432" cy="901047"/>
          </a:xfrm>
          <a:prstGeom prst="rect">
            <a:avLst/>
          </a:prstGeom>
        </p:spPr>
      </p:pic>
      <p:sp>
        <p:nvSpPr>
          <p:cNvPr id="5" name="Text Placeholder 4"/>
          <p:cNvSpPr>
            <a:spLocks noGrp="1"/>
          </p:cNvSpPr>
          <p:nvPr>
            <p:ph type="body" sz="quarter" idx="12" hasCustomPrompt="1"/>
          </p:nvPr>
        </p:nvSpPr>
        <p:spPr>
          <a:xfrm>
            <a:off x="276542" y="5600698"/>
            <a:ext cx="7315200" cy="1393827"/>
          </a:xfrm>
          <a:noFill/>
        </p:spPr>
        <p:txBody>
          <a:bodyPr lIns="146260" tIns="109696" rIns="146260" bIns="109696">
            <a:noAutofit/>
          </a:bodyPr>
          <a:lstStyle>
            <a:lvl1pPr marL="0" indent="0">
              <a:spcBef>
                <a:spcPts val="0"/>
              </a:spcBef>
              <a:buNone/>
              <a:defRPr sz="30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a:extLst>
              <a:ext uri="{28A0092B-C50C-407E-A947-70E740481C1C}">
                <a14:useLocalDpi xmlns:a14="http://schemas.microsoft.com/office/drawing/2010/main" val="0"/>
              </a:ext>
            </a:extLst>
          </a:blip>
          <a:srcRect l="30316" t="23386" b="23386"/>
          <a:stretch/>
        </p:blipFill>
        <p:spPr>
          <a:xfrm>
            <a:off x="10126763" y="6434577"/>
            <a:ext cx="1254513" cy="352486"/>
          </a:xfrm>
          <a:prstGeom prst="rect">
            <a:avLst/>
          </a:prstGeom>
        </p:spPr>
      </p:pic>
    </p:spTree>
    <p:extLst>
      <p:ext uri="{BB962C8B-B14F-4D97-AF65-F5344CB8AC3E}">
        <p14:creationId xmlns:p14="http://schemas.microsoft.com/office/powerpoint/2010/main" val="100907447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2260673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370220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7085853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27659" cy="6994525"/>
          </a:xfrm>
          <a:prstGeom prst="rect">
            <a:avLst/>
          </a:prstGeom>
        </p:spPr>
      </p:pic>
      <p:sp>
        <p:nvSpPr>
          <p:cNvPr id="2" name="Title 1"/>
          <p:cNvSpPr>
            <a:spLocks noGrp="1"/>
          </p:cNvSpPr>
          <p:nvPr>
            <p:ph type="title" hasCustomPrompt="1"/>
          </p:nvPr>
        </p:nvSpPr>
        <p:spPr>
          <a:xfrm>
            <a:off x="274638" y="274320"/>
            <a:ext cx="4746400" cy="4488660"/>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Demo</a:t>
            </a:r>
            <a:endParaRPr lang="en-US" dirty="0"/>
          </a:p>
        </p:txBody>
      </p:sp>
    </p:spTree>
    <p:extLst>
      <p:ext uri="{BB962C8B-B14F-4D97-AF65-F5344CB8AC3E}">
        <p14:creationId xmlns:p14="http://schemas.microsoft.com/office/powerpoint/2010/main" val="124440228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descr="announcing.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6475" cy="699234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Announcing</a:t>
            </a:r>
            <a:endParaRPr lang="en-US" dirty="0"/>
          </a:p>
        </p:txBody>
      </p:sp>
    </p:spTree>
    <p:extLst>
      <p:ext uri="{BB962C8B-B14F-4D97-AF65-F5344CB8AC3E}">
        <p14:creationId xmlns:p14="http://schemas.microsoft.com/office/powerpoint/2010/main" val="253817240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vide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27659" cy="699452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Video</a:t>
            </a:r>
            <a:endParaRPr lang="en-US" dirty="0"/>
          </a:p>
        </p:txBody>
      </p:sp>
    </p:spTree>
    <p:extLst>
      <p:ext uri="{BB962C8B-B14F-4D97-AF65-F5344CB8AC3E}">
        <p14:creationId xmlns:p14="http://schemas.microsoft.com/office/powerpoint/2010/main" val="399882945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solidFill>
                  <a:schemeClr val="accent2"/>
                </a:soli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86669560"/>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solidFill>
                  <a:schemeClr val="tx2"/>
                </a:soli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9101842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3"/>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pic>
        <p:nvPicPr>
          <p:cNvPr id="5"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3"/>
            <a:ext cx="11887200" cy="2121397"/>
          </a:xfrm>
        </p:spPr>
        <p:txBody>
          <a:bodyPr>
            <a:spAutoFit/>
          </a:bodyPr>
          <a:lstStyle>
            <a:lvl1pPr>
              <a:defRPr>
                <a:solidFill>
                  <a:schemeClr val="accent2"/>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12428498"/>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3"/>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91231759"/>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accent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solidFill>
                  <a:srgbClr val="68217A"/>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02556866"/>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tx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tx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55764940"/>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solidFill>
                  <a:srgbClr val="68217A"/>
                </a:soli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solidFill>
                  <a:srgbClr val="68217A"/>
                </a:soli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83077759"/>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23223737"/>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5943600" cy="36576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3"/>
          <p:cNvSpPr>
            <a:spLocks noGrp="1"/>
          </p:cNvSpPr>
          <p:nvPr>
            <p:ph type="body" sz="quarter" idx="11"/>
          </p:nvPr>
        </p:nvSpPr>
        <p:spPr>
          <a:xfrm>
            <a:off x="6216791" y="2124075"/>
            <a:ext cx="5943600" cy="3657600"/>
          </a:xfrm>
          <a:solidFill>
            <a:schemeClr val="accent4"/>
          </a:solidFill>
        </p:spPr>
        <p:txBody>
          <a:bodyPr wrap="square" tIns="146304" bIns="146304">
            <a:noAutofit/>
          </a:bodyPr>
          <a:lstStyle>
            <a:lvl1pPr marL="0" indent="0">
              <a:spcBef>
                <a:spcPts val="1224"/>
              </a:spcBef>
              <a:buClr>
                <a:schemeClr val="tx1"/>
              </a:buClr>
              <a:buFont typeface="Wingdings" pitchFamily="2" charset="2"/>
              <a:buNone/>
              <a:defRPr sz="4000">
                <a:solidFill>
                  <a:srgbClr val="FFFFFF"/>
                </a:solidFill>
              </a:defRPr>
            </a:lvl1pPr>
            <a:lvl2pPr marL="0" indent="0">
              <a:spcBef>
                <a:spcPts val="1080"/>
              </a:spcBef>
              <a:buNone/>
              <a:defRPr sz="2000">
                <a:solidFill>
                  <a:srgbClr val="FFFFFF"/>
                </a:solidFill>
              </a:defRPr>
            </a:lvl2pPr>
            <a:lvl3pPr marL="231707" indent="0">
              <a:buNone/>
              <a:tabLst/>
              <a:defRPr sz="2000">
                <a:solidFill>
                  <a:srgbClr val="FFFFFF"/>
                </a:solidFill>
              </a:defRPr>
            </a:lvl3pPr>
            <a:lvl4pPr marL="460239" indent="0">
              <a:buNone/>
              <a:defRPr>
                <a:solidFill>
                  <a:srgbClr val="FFFFFF"/>
                </a:solidFill>
              </a:defRPr>
            </a:lvl4pPr>
            <a:lvl5pPr marL="685598" indent="0">
              <a:buNone/>
              <a:tabLst/>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10446820"/>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3913632" cy="365760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241641" y="2124075"/>
            <a:ext cx="3913632" cy="3657600"/>
          </a:xfrm>
          <a:solidFill>
            <a:schemeClr val="accent3"/>
          </a:solidFill>
          <a:ln>
            <a:noFill/>
          </a:ln>
        </p:spPr>
        <p:txBody>
          <a:bodyPr wrap="square" tIns="146304" bIns="146304">
            <a:noAutofit/>
          </a:bodyPr>
          <a:lstStyle>
            <a:lvl1pPr marL="0" indent="0">
              <a:spcBef>
                <a:spcPts val="1224"/>
              </a:spcBef>
              <a:buClr>
                <a:schemeClr val="tx1"/>
              </a:buClr>
              <a:buFont typeface="Wingdings" pitchFamily="2" charset="2"/>
              <a:buNone/>
              <a:defRPr sz="40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2"/>
          </p:nvPr>
        </p:nvSpPr>
        <p:spPr>
          <a:xfrm>
            <a:off x="8205661" y="2124075"/>
            <a:ext cx="3959352" cy="36576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18307496"/>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4169891" y="2122133"/>
            <a:ext cx="7995121" cy="3657600"/>
          </a:xfrm>
        </p:spPr>
        <p:txBody>
          <a:bodyPr/>
          <a:lstStyle/>
          <a:p>
            <a:r>
              <a:rPr lang="en-US" smtClean="0"/>
              <a:t>Click icon to add picture</a:t>
            </a:r>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3913632" cy="365760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36098813"/>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37120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74641" y="2124075"/>
            <a:ext cx="11887200" cy="1353136"/>
          </a:xfrm>
        </p:spPr>
        <p:txBody>
          <a:bodyPr wrap="square">
            <a:spAutoFit/>
          </a:bodyPr>
          <a:lstStyle>
            <a:lvl1pPr marL="0" indent="0">
              <a:spcBef>
                <a:spcPts val="1224"/>
              </a:spcBef>
              <a:buClr>
                <a:schemeClr val="tx1"/>
              </a:buClr>
              <a:buFont typeface="Wingdings" pitchFamily="2" charset="2"/>
              <a:buNone/>
              <a:defRPr sz="54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419430380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8205661" y="2124075"/>
            <a:ext cx="3959352" cy="3657600"/>
          </a:xfrm>
          <a:solidFill>
            <a:schemeClr val="accent3"/>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0"/>
          </p:nvPr>
        </p:nvSpPr>
        <p:spPr>
          <a:xfrm>
            <a:off x="274641" y="2124075"/>
            <a:ext cx="7315200" cy="3048472"/>
          </a:xfrm>
        </p:spPr>
        <p:txBody>
          <a:bodyPr wrap="square">
            <a:spAutoFit/>
          </a:bodyPr>
          <a:lstStyle>
            <a:lvl1pPr marL="0" indent="0">
              <a:spcBef>
                <a:spcPts val="1224"/>
              </a:spcBef>
              <a:buClr>
                <a:schemeClr val="tx1"/>
              </a:buClr>
              <a:buFont typeface="Wingdings" pitchFamily="2" charset="2"/>
              <a:buNone/>
              <a:defRPr sz="54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862104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49"/>
            <a:ext cx="5486399" cy="3048472"/>
          </a:xfrm>
        </p:spPr>
        <p:txBody>
          <a:bodyPr wrap="square">
            <a:spAutoFit/>
          </a:bodyPr>
          <a:lstStyle>
            <a:lvl1pPr marL="0" indent="0">
              <a:spcBef>
                <a:spcPts val="1224"/>
              </a:spcBef>
              <a:buClr>
                <a:schemeClr val="tx1"/>
              </a:buClr>
              <a:buFont typeface="Wingdings" pitchFamily="2" charset="2"/>
              <a:buNone/>
              <a:defRPr sz="5400">
                <a:solidFill>
                  <a:schemeClr val="accent2"/>
                </a:solidFill>
              </a:defRPr>
            </a:lvl1pPr>
            <a:lvl2pPr marL="0" indent="0">
              <a:spcBef>
                <a:spcPts val="1080"/>
              </a:spcBef>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1"/>
          </p:nvPr>
        </p:nvSpPr>
        <p:spPr>
          <a:xfrm>
            <a:off x="6672263" y="1200150"/>
            <a:ext cx="2697480" cy="2697480"/>
          </a:xfrm>
          <a:solidFill>
            <a:srgbClr val="55C5E9"/>
          </a:solidFill>
        </p:spPr>
        <p:txBody>
          <a:bodyPr wrap="square" tIns="146304" bIns="146304">
            <a:noAutofit/>
          </a:bodyPr>
          <a:lstStyle>
            <a:lvl1pPr marL="0" indent="0">
              <a:spcBef>
                <a:spcPts val="1224"/>
              </a:spcBef>
              <a:buClr>
                <a:schemeClr val="tx1"/>
              </a:buClr>
              <a:buFont typeface="Wingdings" pitchFamily="2" charset="2"/>
              <a:buNone/>
              <a:defRPr sz="4000">
                <a:solidFill>
                  <a:schemeClr val="tx1"/>
                </a:solidFill>
              </a:defRPr>
            </a:lvl1pPr>
            <a:lvl2pPr marL="0" indent="0">
              <a:spcBef>
                <a:spcPts val="1080"/>
              </a:spcBef>
              <a:buNone/>
              <a:defRPr sz="2000">
                <a:solidFill>
                  <a:schemeClr val="tx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p:txBody>
      </p:sp>
      <p:sp>
        <p:nvSpPr>
          <p:cNvPr id="7" name="Text Placeholder 3"/>
          <p:cNvSpPr>
            <a:spLocks noGrp="1"/>
          </p:cNvSpPr>
          <p:nvPr>
            <p:ph type="body" sz="quarter" idx="12"/>
          </p:nvPr>
        </p:nvSpPr>
        <p:spPr>
          <a:xfrm>
            <a:off x="9423400" y="1200150"/>
            <a:ext cx="2743200" cy="269748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p:txBody>
      </p:sp>
      <p:sp>
        <p:nvSpPr>
          <p:cNvPr id="8" name="Text Placeholder 3"/>
          <p:cNvSpPr>
            <a:spLocks noGrp="1"/>
          </p:cNvSpPr>
          <p:nvPr>
            <p:ph type="body" sz="quarter" idx="13"/>
          </p:nvPr>
        </p:nvSpPr>
        <p:spPr>
          <a:xfrm>
            <a:off x="6672263" y="3944938"/>
            <a:ext cx="2697480" cy="27432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p:txBody>
      </p:sp>
      <p:sp>
        <p:nvSpPr>
          <p:cNvPr id="9" name="Text Placeholder 3"/>
          <p:cNvSpPr>
            <a:spLocks noGrp="1"/>
          </p:cNvSpPr>
          <p:nvPr>
            <p:ph type="body" sz="quarter" idx="14"/>
          </p:nvPr>
        </p:nvSpPr>
        <p:spPr>
          <a:xfrm>
            <a:off x="9423400" y="3944938"/>
            <a:ext cx="2743200" cy="2743200"/>
          </a:xfrm>
          <a:solidFill>
            <a:schemeClr val="accent5"/>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516492693"/>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041843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480913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57516691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6155247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812244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97115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3360279"/>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89987631"/>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28" indent="-29042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3" indent="-280905">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9" indent="-29042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92" indent="-228533">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6" indent="-22853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25487101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6"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58190" y="448802"/>
            <a:ext cx="2965328" cy="1283012"/>
          </a:xfrm>
          <a:prstGeom prst="rect">
            <a:avLst/>
          </a:prstGeom>
        </p:spPr>
      </p:pic>
    </p:spTree>
    <p:extLst>
      <p:ext uri="{BB962C8B-B14F-4D97-AF65-F5344CB8AC3E}">
        <p14:creationId xmlns:p14="http://schemas.microsoft.com/office/powerpoint/2010/main" val="2061946548"/>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1028"/>
            <a:ext cx="12436474" cy="6992469"/>
          </a:xfrm>
          <a:prstGeom prst="rect">
            <a:avLst/>
          </a:prstGeom>
        </p:spPr>
      </p:pic>
      <p:sp>
        <p:nvSpPr>
          <p:cNvPr id="14" name="Dark gradation bottom"/>
          <p:cNvSpPr/>
          <p:nvPr userDrawn="1"/>
        </p:nvSpPr>
        <p:spPr bwMode="gray">
          <a:xfrm flipV="1">
            <a:off x="0" y="-4"/>
            <a:ext cx="12446758" cy="6994525"/>
          </a:xfrm>
          <a:prstGeom prst="rect">
            <a:avLst/>
          </a:prstGeom>
          <a:gradFill flip="none" rotWithShape="1">
            <a:gsLst>
              <a:gs pos="0">
                <a:srgbClr val="000000">
                  <a:alpha val="73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Dark gradation top"/>
          <p:cNvSpPr/>
          <p:nvPr userDrawn="1"/>
        </p:nvSpPr>
        <p:spPr bwMode="gray">
          <a:xfrm>
            <a:off x="0" y="-1028"/>
            <a:ext cx="12446757" cy="6994525"/>
          </a:xfrm>
          <a:prstGeom prst="rect">
            <a:avLst/>
          </a:prstGeom>
          <a:gradFill flip="none" rotWithShape="1">
            <a:gsLst>
              <a:gs pos="0">
                <a:srgbClr val="000000">
                  <a:alpha val="5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userDrawn="1"/>
        </p:nvSpPr>
        <p:spPr bwMode="gray">
          <a:xfrm>
            <a:off x="274638" y="2125663"/>
            <a:ext cx="6400800"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402388"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400800"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pic>
        <p:nvPicPr>
          <p:cNvPr id="12"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4108" y="448802"/>
            <a:ext cx="2965328" cy="1283012"/>
          </a:xfrm>
          <a:prstGeom prst="rect">
            <a:avLst/>
          </a:prstGeom>
        </p:spPr>
      </p:pic>
    </p:spTree>
    <p:extLst>
      <p:ext uri="{BB962C8B-B14F-4D97-AF65-F5344CB8AC3E}">
        <p14:creationId xmlns:p14="http://schemas.microsoft.com/office/powerpoint/2010/main" val="32259542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rgbClr val="002050"/>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11"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74108" y="448802"/>
            <a:ext cx="2965328" cy="1283012"/>
          </a:xfrm>
          <a:prstGeom prst="rect">
            <a:avLst/>
          </a:prstGeom>
        </p:spPr>
      </p:pic>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32212876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auto">
          <a:xfrm>
            <a:off x="274638" y="2125663"/>
            <a:ext cx="82296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pic>
        <p:nvPicPr>
          <p:cNvPr id="10" name="TechEd 2014 logo white"/>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74108" y="448802"/>
            <a:ext cx="2965328" cy="1283012"/>
          </a:xfrm>
          <a:prstGeom prst="rect">
            <a:avLst/>
          </a:prstGeom>
        </p:spPr>
      </p:pic>
    </p:spTree>
    <p:extLst>
      <p:ext uri="{BB962C8B-B14F-4D97-AF65-F5344CB8AC3E}">
        <p14:creationId xmlns:p14="http://schemas.microsoft.com/office/powerpoint/2010/main" val="1040157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pic>
        <p:nvPicPr>
          <p:cNvPr id="6"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16163452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3"/>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pic>
        <p:nvPicPr>
          <p:cNvPr id="5"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7394559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551021963"/>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1625942029"/>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341714264"/>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1377280568"/>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93612082"/>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19172716"/>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49613354"/>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13077892"/>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23301358"/>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2675175"/>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85378366"/>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5460247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image" Target="../media/image8.png"/><Relationship Id="rId2" Type="http://schemas.openxmlformats.org/officeDocument/2006/relationships/slideLayout" Target="../slideLayouts/slideLayout34.xml"/><Relationship Id="rId16" Type="http://schemas.openxmlformats.org/officeDocument/2006/relationships/theme" Target="../theme/theme2.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18" Type="http://schemas.openxmlformats.org/officeDocument/2006/relationships/slideLayout" Target="../slideLayouts/slideLayout65.xml"/><Relationship Id="rId26" Type="http://schemas.openxmlformats.org/officeDocument/2006/relationships/slideLayout" Target="../slideLayouts/slideLayout73.xml"/><Relationship Id="rId3" Type="http://schemas.openxmlformats.org/officeDocument/2006/relationships/slideLayout" Target="../slideLayouts/slideLayout50.xml"/><Relationship Id="rId21" Type="http://schemas.openxmlformats.org/officeDocument/2006/relationships/slideLayout" Target="../slideLayouts/slideLayout68.xml"/><Relationship Id="rId34" Type="http://schemas.openxmlformats.org/officeDocument/2006/relationships/slideLayout" Target="../slideLayouts/slideLayout81.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slideLayout" Target="../slideLayouts/slideLayout64.xml"/><Relationship Id="rId25" Type="http://schemas.openxmlformats.org/officeDocument/2006/relationships/slideLayout" Target="../slideLayouts/slideLayout72.xml"/><Relationship Id="rId33" Type="http://schemas.openxmlformats.org/officeDocument/2006/relationships/slideLayout" Target="../slideLayouts/slideLayout80.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20" Type="http://schemas.openxmlformats.org/officeDocument/2006/relationships/slideLayout" Target="../slideLayouts/slideLayout67.xml"/><Relationship Id="rId29" Type="http://schemas.openxmlformats.org/officeDocument/2006/relationships/slideLayout" Target="../slideLayouts/slideLayout76.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24" Type="http://schemas.openxmlformats.org/officeDocument/2006/relationships/slideLayout" Target="../slideLayouts/slideLayout71.xml"/><Relationship Id="rId32" Type="http://schemas.openxmlformats.org/officeDocument/2006/relationships/slideLayout" Target="../slideLayouts/slideLayout79.xml"/><Relationship Id="rId5" Type="http://schemas.openxmlformats.org/officeDocument/2006/relationships/slideLayout" Target="../slideLayouts/slideLayout52.xml"/><Relationship Id="rId15" Type="http://schemas.openxmlformats.org/officeDocument/2006/relationships/slideLayout" Target="../slideLayouts/slideLayout62.xml"/><Relationship Id="rId23" Type="http://schemas.openxmlformats.org/officeDocument/2006/relationships/slideLayout" Target="../slideLayouts/slideLayout70.xml"/><Relationship Id="rId28" Type="http://schemas.openxmlformats.org/officeDocument/2006/relationships/slideLayout" Target="../slideLayouts/slideLayout75.xml"/><Relationship Id="rId10" Type="http://schemas.openxmlformats.org/officeDocument/2006/relationships/slideLayout" Target="../slideLayouts/slideLayout57.xml"/><Relationship Id="rId19" Type="http://schemas.openxmlformats.org/officeDocument/2006/relationships/slideLayout" Target="../slideLayouts/slideLayout66.xml"/><Relationship Id="rId31" Type="http://schemas.openxmlformats.org/officeDocument/2006/relationships/slideLayout" Target="../slideLayouts/slideLayout78.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 Id="rId22" Type="http://schemas.openxmlformats.org/officeDocument/2006/relationships/slideLayout" Target="../slideLayouts/slideLayout69.xml"/><Relationship Id="rId27" Type="http://schemas.openxmlformats.org/officeDocument/2006/relationships/slideLayout" Target="../slideLayouts/slideLayout74.xml"/><Relationship Id="rId30" Type="http://schemas.openxmlformats.org/officeDocument/2006/relationships/slideLayout" Target="../slideLayouts/slideLayout77.xml"/><Relationship Id="rId35"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slideLayout" Target="../slideLayouts/slideLayout94.xml"/><Relationship Id="rId18" Type="http://schemas.openxmlformats.org/officeDocument/2006/relationships/slideLayout" Target="../slideLayouts/slideLayout99.xml"/><Relationship Id="rId26" Type="http://schemas.openxmlformats.org/officeDocument/2006/relationships/slideLayout" Target="../slideLayouts/slideLayout107.xml"/><Relationship Id="rId3" Type="http://schemas.openxmlformats.org/officeDocument/2006/relationships/slideLayout" Target="../slideLayouts/slideLayout84.xml"/><Relationship Id="rId21" Type="http://schemas.openxmlformats.org/officeDocument/2006/relationships/slideLayout" Target="../slideLayouts/slideLayout102.xml"/><Relationship Id="rId34" Type="http://schemas.openxmlformats.org/officeDocument/2006/relationships/image" Target="../media/image2.png"/><Relationship Id="rId7" Type="http://schemas.openxmlformats.org/officeDocument/2006/relationships/slideLayout" Target="../slideLayouts/slideLayout88.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5" Type="http://schemas.openxmlformats.org/officeDocument/2006/relationships/slideLayout" Target="../slideLayouts/slideLayout106.xml"/><Relationship Id="rId33" Type="http://schemas.openxmlformats.org/officeDocument/2006/relationships/image" Target="../media/image1.png"/><Relationship Id="rId2" Type="http://schemas.openxmlformats.org/officeDocument/2006/relationships/slideLayout" Target="../slideLayouts/slideLayout83.xml"/><Relationship Id="rId16" Type="http://schemas.openxmlformats.org/officeDocument/2006/relationships/slideLayout" Target="../slideLayouts/slideLayout97.xml"/><Relationship Id="rId20" Type="http://schemas.openxmlformats.org/officeDocument/2006/relationships/slideLayout" Target="../slideLayouts/slideLayout101.xml"/><Relationship Id="rId29" Type="http://schemas.openxmlformats.org/officeDocument/2006/relationships/slideLayout" Target="../slideLayouts/slideLayout110.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24" Type="http://schemas.openxmlformats.org/officeDocument/2006/relationships/slideLayout" Target="../slideLayouts/slideLayout105.xml"/><Relationship Id="rId32" Type="http://schemas.openxmlformats.org/officeDocument/2006/relationships/theme" Target="../theme/theme4.xml"/><Relationship Id="rId5" Type="http://schemas.openxmlformats.org/officeDocument/2006/relationships/slideLayout" Target="../slideLayouts/slideLayout86.xml"/><Relationship Id="rId15" Type="http://schemas.openxmlformats.org/officeDocument/2006/relationships/slideLayout" Target="../slideLayouts/slideLayout96.xml"/><Relationship Id="rId23" Type="http://schemas.openxmlformats.org/officeDocument/2006/relationships/slideLayout" Target="../slideLayouts/slideLayout104.xml"/><Relationship Id="rId28" Type="http://schemas.openxmlformats.org/officeDocument/2006/relationships/slideLayout" Target="../slideLayouts/slideLayout109.xml"/><Relationship Id="rId10" Type="http://schemas.openxmlformats.org/officeDocument/2006/relationships/slideLayout" Target="../slideLayouts/slideLayout91.xml"/><Relationship Id="rId19" Type="http://schemas.openxmlformats.org/officeDocument/2006/relationships/slideLayout" Target="../slideLayouts/slideLayout100.xml"/><Relationship Id="rId31" Type="http://schemas.openxmlformats.org/officeDocument/2006/relationships/slideLayout" Target="../slideLayouts/slideLayout112.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 Id="rId22" Type="http://schemas.openxmlformats.org/officeDocument/2006/relationships/slideLayout" Target="../slideLayouts/slideLayout103.xml"/><Relationship Id="rId27" Type="http://schemas.openxmlformats.org/officeDocument/2006/relationships/slideLayout" Target="../slideLayouts/slideLayout108.xml"/><Relationship Id="rId30" Type="http://schemas.openxmlformats.org/officeDocument/2006/relationships/slideLayout" Target="../slideLayouts/slideLayout1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2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4"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093" r:id="rId26"/>
    <p:sldLayoutId id="2147484127" r:id="rId27"/>
    <p:sldLayoutId id="2147484128" r:id="rId28"/>
    <p:sldLayoutId id="2147484129" r:id="rId29"/>
    <p:sldLayoutId id="2147484203" r:id="rId30"/>
    <p:sldLayoutId id="2147484272" r:id="rId31"/>
    <p:sldLayoutId id="2147484363" r:id="rId3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637423840"/>
      </p:ext>
    </p:extLst>
  </p:cSld>
  <p:clrMap bg1="lt1" tx1="dk1" bg2="lt2" tx2="dk2" accent1="accent1" accent2="accent2" accent3="accent3" accent4="accent4" accent5="accent5" accent6="accent6" hlink="hlink" folHlink="folHlink"/>
  <p:sldLayoutIdLst>
    <p:sldLayoutId id="2147484281" r:id="rId1"/>
    <p:sldLayoutId id="2147484282" r:id="rId2"/>
    <p:sldLayoutId id="2147484283" r:id="rId3"/>
    <p:sldLayoutId id="2147484284" r:id="rId4"/>
    <p:sldLayoutId id="2147484285" r:id="rId5"/>
    <p:sldLayoutId id="2147484286" r:id="rId6"/>
    <p:sldLayoutId id="2147484287" r:id="rId7"/>
    <p:sldLayoutId id="2147484288" r:id="rId8"/>
    <p:sldLayoutId id="2147484289" r:id="rId9"/>
    <p:sldLayoutId id="2147484290" r:id="rId10"/>
    <p:sldLayoutId id="2147484291" r:id="rId11"/>
    <p:sldLayoutId id="2147484292" r:id="rId12"/>
    <p:sldLayoutId id="2147484293" r:id="rId13"/>
    <p:sldLayoutId id="2147484294" r:id="rId14"/>
    <p:sldLayoutId id="2147484295" r:id="rId1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4"/>
            <a:ext cx="11887198" cy="2121397"/>
          </a:xfrm>
          <a:prstGeom prst="rect">
            <a:avLst/>
          </a:prstGeom>
        </p:spPr>
        <p:txBody>
          <a:bodyPr vert="horz" wrap="square" lIns="146260" tIns="91413" rIns="146260" bIns="91413"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96142390"/>
      </p:ext>
    </p:extLst>
  </p:cSld>
  <p:clrMap bg1="lt1" tx1="dk1" bg2="lt2" tx2="dk2" accent1="accent1" accent2="accent2" accent3="accent3" accent4="accent4" accent5="accent5" accent6="accent6" hlink="hlink" folHlink="folHlink"/>
  <p:sldLayoutIdLst>
    <p:sldLayoutId id="2147484297" r:id="rId1"/>
    <p:sldLayoutId id="2147484298" r:id="rId2"/>
    <p:sldLayoutId id="2147484299" r:id="rId3"/>
    <p:sldLayoutId id="2147484300" r:id="rId4"/>
    <p:sldLayoutId id="2147484301" r:id="rId5"/>
    <p:sldLayoutId id="2147484302" r:id="rId6"/>
    <p:sldLayoutId id="2147484303" r:id="rId7"/>
    <p:sldLayoutId id="2147484304" r:id="rId8"/>
    <p:sldLayoutId id="2147484305" r:id="rId9"/>
    <p:sldLayoutId id="2147484306" r:id="rId10"/>
    <p:sldLayoutId id="2147484307" r:id="rId11"/>
    <p:sldLayoutId id="2147484308" r:id="rId12"/>
    <p:sldLayoutId id="2147484309" r:id="rId13"/>
    <p:sldLayoutId id="2147484310" r:id="rId14"/>
    <p:sldLayoutId id="2147484311" r:id="rId15"/>
    <p:sldLayoutId id="2147484312" r:id="rId16"/>
    <p:sldLayoutId id="2147484313" r:id="rId17"/>
    <p:sldLayoutId id="2147484314" r:id="rId18"/>
    <p:sldLayoutId id="2147484315" r:id="rId19"/>
    <p:sldLayoutId id="2147484316" r:id="rId20"/>
    <p:sldLayoutId id="2147484317" r:id="rId21"/>
    <p:sldLayoutId id="2147484318" r:id="rId22"/>
    <p:sldLayoutId id="2147484319" r:id="rId23"/>
    <p:sldLayoutId id="2147484320" r:id="rId24"/>
    <p:sldLayoutId id="2147484321" r:id="rId25"/>
    <p:sldLayoutId id="2147484322" r:id="rId26"/>
    <p:sldLayoutId id="2147484323" r:id="rId27"/>
    <p:sldLayoutId id="2147484324" r:id="rId28"/>
    <p:sldLayoutId id="2147484325" r:id="rId29"/>
    <p:sldLayoutId id="2147484326" r:id="rId30"/>
    <p:sldLayoutId id="2147484327" r:id="rId31"/>
    <p:sldLayoutId id="2147484328" r:id="rId32"/>
    <p:sldLayoutId id="2147484329" r:id="rId33"/>
    <p:sldLayoutId id="2147484330" r:id="rId34"/>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002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3"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457907087"/>
      </p:ext>
    </p:extLst>
  </p:cSld>
  <p:clrMap bg1="dk1" tx1="lt1" bg2="dk2" tx2="lt2" accent1="accent1" accent2="accent2" accent3="accent3" accent4="accent4" accent5="accent5" accent6="accent6" hlink="hlink" folHlink="folHlink"/>
  <p:sldLayoutIdLst>
    <p:sldLayoutId id="2147484332" r:id="rId1"/>
    <p:sldLayoutId id="2147484333" r:id="rId2"/>
    <p:sldLayoutId id="2147484334" r:id="rId3"/>
    <p:sldLayoutId id="2147484335" r:id="rId4"/>
    <p:sldLayoutId id="2147484336" r:id="rId5"/>
    <p:sldLayoutId id="2147484337" r:id="rId6"/>
    <p:sldLayoutId id="2147484338" r:id="rId7"/>
    <p:sldLayoutId id="2147484339" r:id="rId8"/>
    <p:sldLayoutId id="2147484340" r:id="rId9"/>
    <p:sldLayoutId id="2147484341" r:id="rId10"/>
    <p:sldLayoutId id="2147484342" r:id="rId11"/>
    <p:sldLayoutId id="2147484343" r:id="rId12"/>
    <p:sldLayoutId id="2147484344" r:id="rId13"/>
    <p:sldLayoutId id="2147484345" r:id="rId14"/>
    <p:sldLayoutId id="2147484346" r:id="rId15"/>
    <p:sldLayoutId id="2147484347" r:id="rId16"/>
    <p:sldLayoutId id="2147484348" r:id="rId17"/>
    <p:sldLayoutId id="2147484349" r:id="rId18"/>
    <p:sldLayoutId id="2147484350" r:id="rId19"/>
    <p:sldLayoutId id="2147484351" r:id="rId20"/>
    <p:sldLayoutId id="2147484352" r:id="rId21"/>
    <p:sldLayoutId id="2147484353" r:id="rId22"/>
    <p:sldLayoutId id="2147484354" r:id="rId23"/>
    <p:sldLayoutId id="2147484355" r:id="rId24"/>
    <p:sldLayoutId id="2147484356" r:id="rId25"/>
    <p:sldLayoutId id="2147484357" r:id="rId26"/>
    <p:sldLayoutId id="2147484358" r:id="rId27"/>
    <p:sldLayoutId id="2147484359" r:id="rId28"/>
    <p:sldLayoutId id="2147484360" r:id="rId29"/>
    <p:sldLayoutId id="2147484361" r:id="rId30"/>
    <p:sldLayoutId id="2147484362"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19.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7" Type="http://schemas.microsoft.com/office/2007/relationships/hdphoto" Target="../media/hdphoto3.wdp"/><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image" Target="../media/image33.png"/><Relationship Id="rId5" Type="http://schemas.openxmlformats.org/officeDocument/2006/relationships/image" Target="../media/image32.png"/><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Today and Tomorrow</a:t>
            </a:r>
            <a:endParaRPr lang="en-US" dirty="0"/>
          </a:p>
        </p:txBody>
      </p:sp>
      <p:sp>
        <p:nvSpPr>
          <p:cNvPr id="3" name="Text Placeholder 2"/>
          <p:cNvSpPr>
            <a:spLocks noGrp="1"/>
          </p:cNvSpPr>
          <p:nvPr>
            <p:ph type="body" sz="quarter" idx="11"/>
          </p:nvPr>
        </p:nvSpPr>
        <p:spPr>
          <a:xfrm>
            <a:off x="274639" y="1212849"/>
            <a:ext cx="11889564" cy="2769989"/>
          </a:xfrm>
        </p:spPr>
        <p:txBody>
          <a:bodyPr/>
          <a:lstStyle/>
          <a:p>
            <a:endParaRPr lang="en-US" dirty="0" smtClean="0"/>
          </a:p>
          <a:p>
            <a:r>
              <a:rPr lang="en-US" dirty="0" smtClean="0"/>
              <a:t>Scott Hunter</a:t>
            </a:r>
          </a:p>
          <a:p>
            <a:r>
              <a:rPr lang="en-US" dirty="0" smtClean="0"/>
              <a:t>Principal Group Program Manager, App Plat</a:t>
            </a:r>
          </a:p>
          <a:p>
            <a:r>
              <a:rPr lang="en-US" dirty="0"/>
              <a:t>@</a:t>
            </a:r>
            <a:r>
              <a:rPr lang="en-US" dirty="0" err="1" smtClean="0"/>
              <a:t>coolcsh</a:t>
            </a:r>
            <a:endParaRPr lang="en-US" dirty="0"/>
          </a:p>
        </p:txBody>
      </p:sp>
    </p:spTree>
    <p:extLst>
      <p:ext uri="{BB962C8B-B14F-4D97-AF65-F5344CB8AC3E}">
        <p14:creationId xmlns:p14="http://schemas.microsoft.com/office/powerpoint/2010/main" val="2599837237"/>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Modern Web – Cross Platform</a:t>
            </a:r>
            <a:endParaRPr lang="en-US" dirty="0"/>
          </a:p>
        </p:txBody>
      </p:sp>
      <p:sp>
        <p:nvSpPr>
          <p:cNvPr id="4" name="Rectangle 3"/>
          <p:cNvSpPr/>
          <p:nvPr/>
        </p:nvSpPr>
        <p:spPr>
          <a:xfrm>
            <a:off x="2813535" y="3493532"/>
            <a:ext cx="1272721" cy="523220"/>
          </a:xfrm>
          <a:prstGeom prst="rect">
            <a:avLst/>
          </a:prstGeom>
        </p:spPr>
        <p:txBody>
          <a:bodyPr wrap="none">
            <a:spAutoFit/>
          </a:bodyPr>
          <a:lstStyle/>
          <a:p>
            <a:r>
              <a:rPr lang="en-US" sz="2800" dirty="0" smtClean="0"/>
              <a:t>Editors</a:t>
            </a:r>
          </a:p>
        </p:txBody>
      </p:sp>
      <p:sp>
        <p:nvSpPr>
          <p:cNvPr id="5" name="Content Placeholder 2"/>
          <p:cNvSpPr>
            <a:spLocks noGrp="1"/>
          </p:cNvSpPr>
          <p:nvPr>
            <p:ph type="body" sz="quarter" idx="4294967295"/>
          </p:nvPr>
        </p:nvSpPr>
        <p:spPr>
          <a:xfrm>
            <a:off x="2820781" y="3984913"/>
            <a:ext cx="7685500" cy="923330"/>
          </a:xfrm>
          <a:prstGeom prst="rect">
            <a:avLst/>
          </a:prstGeom>
        </p:spPr>
        <p:txBody>
          <a:bodyPr/>
          <a:lstStyle/>
          <a:p>
            <a:r>
              <a:rPr lang="en-US" sz="2400" dirty="0" smtClean="0">
                <a:latin typeface="+mn-lt"/>
              </a:rPr>
              <a:t>Visual Studio, Text, Cloud editors</a:t>
            </a:r>
          </a:p>
          <a:p>
            <a:r>
              <a:rPr lang="en-US" sz="2400" dirty="0" smtClean="0">
                <a:latin typeface="+mn-lt"/>
              </a:rPr>
              <a:t>No editors (command line)</a:t>
            </a:r>
          </a:p>
        </p:txBody>
      </p:sp>
      <p:sp>
        <p:nvSpPr>
          <p:cNvPr id="9" name="Rectangle 8"/>
          <p:cNvSpPr/>
          <p:nvPr/>
        </p:nvSpPr>
        <p:spPr>
          <a:xfrm>
            <a:off x="2813535" y="5080145"/>
            <a:ext cx="5259838" cy="523220"/>
          </a:xfrm>
          <a:prstGeom prst="rect">
            <a:avLst/>
          </a:prstGeom>
        </p:spPr>
        <p:txBody>
          <a:bodyPr wrap="none">
            <a:spAutoFit/>
          </a:bodyPr>
          <a:lstStyle/>
          <a:p>
            <a:r>
              <a:rPr lang="en-US" sz="2800" dirty="0" smtClean="0"/>
              <a:t>Open Source with Contributions</a:t>
            </a:r>
          </a:p>
        </p:txBody>
      </p:sp>
      <p:sp>
        <p:nvSpPr>
          <p:cNvPr id="12" name="Oval 11"/>
          <p:cNvSpPr/>
          <p:nvPr/>
        </p:nvSpPr>
        <p:spPr bwMode="auto">
          <a:xfrm>
            <a:off x="2203935" y="5009693"/>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a:xfrm>
            <a:off x="2820781" y="1958062"/>
            <a:ext cx="1511952" cy="523220"/>
          </a:xfrm>
          <a:prstGeom prst="rect">
            <a:avLst/>
          </a:prstGeom>
        </p:spPr>
        <p:txBody>
          <a:bodyPr wrap="none">
            <a:spAutoFit/>
          </a:bodyPr>
          <a:lstStyle/>
          <a:p>
            <a:r>
              <a:rPr lang="en-US" sz="2800" dirty="0" smtClean="0"/>
              <a:t>Runtime</a:t>
            </a:r>
          </a:p>
        </p:txBody>
      </p:sp>
      <p:sp>
        <p:nvSpPr>
          <p:cNvPr id="14" name="Oval 13"/>
          <p:cNvSpPr/>
          <p:nvPr/>
        </p:nvSpPr>
        <p:spPr bwMode="auto">
          <a:xfrm>
            <a:off x="2199148" y="3390553"/>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Oval 14"/>
          <p:cNvSpPr/>
          <p:nvPr/>
        </p:nvSpPr>
        <p:spPr bwMode="auto">
          <a:xfrm>
            <a:off x="2211181" y="1874910"/>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Content Placeholder 2"/>
          <p:cNvSpPr>
            <a:spLocks noGrp="1"/>
          </p:cNvSpPr>
          <p:nvPr>
            <p:ph type="body" sz="quarter" idx="4294967295"/>
          </p:nvPr>
        </p:nvSpPr>
        <p:spPr>
          <a:xfrm>
            <a:off x="2784860" y="2520813"/>
            <a:ext cx="7685500" cy="517065"/>
          </a:xfrm>
          <a:prstGeom prst="rect">
            <a:avLst/>
          </a:prstGeom>
        </p:spPr>
        <p:txBody>
          <a:bodyPr/>
          <a:lstStyle/>
          <a:p>
            <a:r>
              <a:rPr lang="en-US" sz="2400" dirty="0" smtClean="0">
                <a:latin typeface="+mn-lt"/>
              </a:rPr>
              <a:t>Windows, Mac, Linux</a:t>
            </a:r>
          </a:p>
        </p:txBody>
      </p:sp>
      <p:pic>
        <p:nvPicPr>
          <p:cNvPr id="23" name="Picture 6" descr="C:\temp\WinAzure_rgb_Wht_S.png"/>
          <p:cNvPicPr>
            <a:picLocks noChangeAspect="1" noChangeArrowheads="1"/>
          </p:cNvPicPr>
          <p:nvPr/>
        </p:nvPicPr>
        <p:blipFill rotWithShape="1">
          <a:blip r:embed="rId3">
            <a:extLst>
              <a:ext uri="{28A0092B-C50C-407E-A947-70E740481C1C}">
                <a14:useLocalDpi xmlns:a14="http://schemas.microsoft.com/office/drawing/2010/main" val="0"/>
              </a:ext>
            </a:extLst>
          </a:blip>
          <a:srcRect l="3371" t="15460" r="80628" b="15496"/>
          <a:stretch/>
        </p:blipFill>
        <p:spPr bwMode="auto">
          <a:xfrm>
            <a:off x="2404459" y="1943117"/>
            <a:ext cx="210181" cy="21742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http://files.softicons.com/download/system-icons/windows-8-metro-icons-by-dakirby309/png/512x512/Folders%20&amp;%20OS/Linux.pn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520482" y="2147586"/>
            <a:ext cx="242063" cy="242063"/>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p:cNvGrpSpPr>
            <a:grpSpLocks noChangeAspect="1"/>
          </p:cNvGrpSpPr>
          <p:nvPr/>
        </p:nvGrpSpPr>
        <p:grpSpPr bwMode="auto">
          <a:xfrm>
            <a:off x="2314492" y="2130536"/>
            <a:ext cx="197134" cy="235237"/>
            <a:chOff x="3485" y="1766"/>
            <a:chExt cx="745" cy="889"/>
          </a:xfrm>
        </p:grpSpPr>
        <p:sp>
          <p:nvSpPr>
            <p:cNvPr id="27" name="Freeform 26"/>
            <p:cNvSpPr>
              <a:spLocks/>
            </p:cNvSpPr>
            <p:nvPr/>
          </p:nvSpPr>
          <p:spPr bwMode="auto">
            <a:xfrm>
              <a:off x="3485" y="2008"/>
              <a:ext cx="745" cy="647"/>
            </a:xfrm>
            <a:custGeom>
              <a:avLst/>
              <a:gdLst>
                <a:gd name="T0" fmla="*/ 296 w 296"/>
                <a:gd name="T1" fmla="*/ 167 h 256"/>
                <a:gd name="T2" fmla="*/ 274 w 296"/>
                <a:gd name="T3" fmla="*/ 207 h 256"/>
                <a:gd name="T4" fmla="*/ 216 w 296"/>
                <a:gd name="T5" fmla="*/ 256 h 256"/>
                <a:gd name="T6" fmla="*/ 159 w 296"/>
                <a:gd name="T7" fmla="*/ 242 h 256"/>
                <a:gd name="T8" fmla="*/ 101 w 296"/>
                <a:gd name="T9" fmla="*/ 256 h 256"/>
                <a:gd name="T10" fmla="*/ 44 w 296"/>
                <a:gd name="T11" fmla="*/ 210 h 256"/>
                <a:gd name="T12" fmla="*/ 24 w 296"/>
                <a:gd name="T13" fmla="*/ 42 h 256"/>
                <a:gd name="T14" fmla="*/ 94 w 296"/>
                <a:gd name="T15" fmla="*/ 0 h 256"/>
                <a:gd name="T16" fmla="*/ 158 w 296"/>
                <a:gd name="T17" fmla="*/ 15 h 256"/>
                <a:gd name="T18" fmla="*/ 222 w 296"/>
                <a:gd name="T19" fmla="*/ 0 h 256"/>
                <a:gd name="T20" fmla="*/ 286 w 296"/>
                <a:gd name="T21" fmla="*/ 34 h 256"/>
                <a:gd name="T22" fmla="*/ 296 w 296"/>
                <a:gd name="T23" fmla="*/ 16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256">
                  <a:moveTo>
                    <a:pt x="296" y="167"/>
                  </a:moveTo>
                  <a:cubicBezTo>
                    <a:pt x="288" y="184"/>
                    <a:pt x="284" y="192"/>
                    <a:pt x="274" y="207"/>
                  </a:cubicBezTo>
                  <a:cubicBezTo>
                    <a:pt x="260" y="229"/>
                    <a:pt x="240" y="255"/>
                    <a:pt x="216" y="256"/>
                  </a:cubicBezTo>
                  <a:cubicBezTo>
                    <a:pt x="194" y="256"/>
                    <a:pt x="188" y="241"/>
                    <a:pt x="159" y="242"/>
                  </a:cubicBezTo>
                  <a:cubicBezTo>
                    <a:pt x="129" y="242"/>
                    <a:pt x="123" y="256"/>
                    <a:pt x="101" y="256"/>
                  </a:cubicBezTo>
                  <a:cubicBezTo>
                    <a:pt x="76" y="255"/>
                    <a:pt x="58" y="231"/>
                    <a:pt x="44" y="210"/>
                  </a:cubicBezTo>
                  <a:cubicBezTo>
                    <a:pt x="4" y="150"/>
                    <a:pt x="0" y="80"/>
                    <a:pt x="24" y="42"/>
                  </a:cubicBezTo>
                  <a:cubicBezTo>
                    <a:pt x="42" y="16"/>
                    <a:pt x="69" y="0"/>
                    <a:pt x="94" y="0"/>
                  </a:cubicBezTo>
                  <a:cubicBezTo>
                    <a:pt x="120" y="0"/>
                    <a:pt x="137" y="15"/>
                    <a:pt x="158" y="15"/>
                  </a:cubicBezTo>
                  <a:cubicBezTo>
                    <a:pt x="179" y="15"/>
                    <a:pt x="192" y="0"/>
                    <a:pt x="222" y="0"/>
                  </a:cubicBezTo>
                  <a:cubicBezTo>
                    <a:pt x="245" y="0"/>
                    <a:pt x="269" y="13"/>
                    <a:pt x="286" y="34"/>
                  </a:cubicBezTo>
                  <a:cubicBezTo>
                    <a:pt x="230" y="65"/>
                    <a:pt x="239" y="145"/>
                    <a:pt x="296" y="167"/>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363">
                <a:defRPr/>
              </a:pPr>
              <a:endParaRPr lang="en-US" kern="0" smtClean="0">
                <a:solidFill>
                  <a:srgbClr val="000000"/>
                </a:solidFill>
              </a:endParaRPr>
            </a:p>
          </p:txBody>
        </p:sp>
        <p:sp>
          <p:nvSpPr>
            <p:cNvPr id="28" name="Freeform 27"/>
            <p:cNvSpPr>
              <a:spLocks/>
            </p:cNvSpPr>
            <p:nvPr/>
          </p:nvSpPr>
          <p:spPr bwMode="auto">
            <a:xfrm>
              <a:off x="3825" y="1766"/>
              <a:ext cx="175" cy="191"/>
            </a:xfrm>
            <a:custGeom>
              <a:avLst/>
              <a:gdLst>
                <a:gd name="T0" fmla="*/ 55 w 74"/>
                <a:gd name="T1" fmla="*/ 54 h 81"/>
                <a:gd name="T2" fmla="*/ 71 w 74"/>
                <a:gd name="T3" fmla="*/ 0 h 81"/>
                <a:gd name="T4" fmla="*/ 20 w 74"/>
                <a:gd name="T5" fmla="*/ 28 h 81"/>
                <a:gd name="T6" fmla="*/ 4 w 74"/>
                <a:gd name="T7" fmla="*/ 81 h 81"/>
                <a:gd name="T8" fmla="*/ 55 w 74"/>
                <a:gd name="T9" fmla="*/ 54 h 81"/>
              </a:gdLst>
              <a:ahLst/>
              <a:cxnLst>
                <a:cxn ang="0">
                  <a:pos x="T0" y="T1"/>
                </a:cxn>
                <a:cxn ang="0">
                  <a:pos x="T2" y="T3"/>
                </a:cxn>
                <a:cxn ang="0">
                  <a:pos x="T4" y="T5"/>
                </a:cxn>
                <a:cxn ang="0">
                  <a:pos x="T6" y="T7"/>
                </a:cxn>
                <a:cxn ang="0">
                  <a:pos x="T8" y="T9"/>
                </a:cxn>
              </a:cxnLst>
              <a:rect l="0" t="0" r="r" b="b"/>
              <a:pathLst>
                <a:path w="74" h="81">
                  <a:moveTo>
                    <a:pt x="55" y="54"/>
                  </a:moveTo>
                  <a:cubicBezTo>
                    <a:pt x="66" y="40"/>
                    <a:pt x="74" y="21"/>
                    <a:pt x="71" y="0"/>
                  </a:cubicBezTo>
                  <a:cubicBezTo>
                    <a:pt x="54" y="2"/>
                    <a:pt x="33" y="13"/>
                    <a:pt x="20" y="28"/>
                  </a:cubicBezTo>
                  <a:cubicBezTo>
                    <a:pt x="9" y="41"/>
                    <a:pt x="0" y="61"/>
                    <a:pt x="4" y="81"/>
                  </a:cubicBezTo>
                  <a:cubicBezTo>
                    <a:pt x="23" y="81"/>
                    <a:pt x="44" y="70"/>
                    <a:pt x="55" y="54"/>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363">
                <a:defRPr/>
              </a:pPr>
              <a:endParaRPr lang="en-US" kern="0" smtClean="0">
                <a:solidFill>
                  <a:srgbClr val="000000"/>
                </a:solidFill>
              </a:endParaRPr>
            </a:p>
          </p:txBody>
        </p:sp>
      </p:grpSp>
      <p:sp>
        <p:nvSpPr>
          <p:cNvPr id="29" name="Freeform 110"/>
          <p:cNvSpPr>
            <a:spLocks noEditPoints="1"/>
          </p:cNvSpPr>
          <p:nvPr/>
        </p:nvSpPr>
        <p:spPr bwMode="black">
          <a:xfrm>
            <a:off x="2413059" y="3555351"/>
            <a:ext cx="255468" cy="257688"/>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 name="Rectangle 2"/>
          <p:cNvSpPr/>
          <p:nvPr/>
        </p:nvSpPr>
        <p:spPr>
          <a:xfrm>
            <a:off x="2237665" y="5131742"/>
            <a:ext cx="606256" cy="369332"/>
          </a:xfrm>
          <a:prstGeom prst="rect">
            <a:avLst/>
          </a:prstGeom>
        </p:spPr>
        <p:txBody>
          <a:bodyPr wrap="none">
            <a:spAutoFit/>
          </a:bodyPr>
          <a:lstStyle/>
          <a:p>
            <a:r>
              <a:rPr lang="en-US" dirty="0" smtClean="0"/>
              <a:t>OSS</a:t>
            </a:r>
            <a:endParaRPr lang="en-US" dirty="0"/>
          </a:p>
        </p:txBody>
      </p:sp>
    </p:spTree>
    <p:extLst>
      <p:ext uri="{BB962C8B-B14F-4D97-AF65-F5344CB8AC3E}">
        <p14:creationId xmlns:p14="http://schemas.microsoft.com/office/powerpoint/2010/main" val="1006672055"/>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a:t>
            </a:r>
            <a:r>
              <a:rPr lang="en-US" dirty="0" err="1" smtClean="0"/>
              <a:t>vNext</a:t>
            </a:r>
            <a:r>
              <a:rPr lang="en-US" dirty="0" smtClean="0"/>
              <a:t> - Summary</a:t>
            </a:r>
            <a:endParaRPr lang="en-US" dirty="0"/>
          </a:p>
        </p:txBody>
      </p:sp>
      <p:graphicFrame>
        <p:nvGraphicFramePr>
          <p:cNvPr id="4" name="Table 3"/>
          <p:cNvGraphicFramePr>
            <a:graphicFrameLocks noGrp="1"/>
          </p:cNvGraphicFramePr>
          <p:nvPr>
            <p:extLst/>
          </p:nvPr>
        </p:nvGraphicFramePr>
        <p:xfrm>
          <a:off x="577949" y="2603120"/>
          <a:ext cx="11373923" cy="3403998"/>
        </p:xfrm>
        <a:graphic>
          <a:graphicData uri="http://schemas.openxmlformats.org/drawingml/2006/table">
            <a:tbl>
              <a:tblPr firstRow="1" bandRow="1">
                <a:tableStyleId>{3B4B98B0-60AC-42C2-AFA5-B58CD77FA1E5}</a:tableStyleId>
              </a:tblPr>
              <a:tblGrid>
                <a:gridCol w="6148067"/>
                <a:gridCol w="1434548"/>
                <a:gridCol w="3791308"/>
              </a:tblGrid>
              <a:tr h="378222">
                <a:tc>
                  <a:txBody>
                    <a:bodyPr/>
                    <a:lstStyle/>
                    <a:p>
                      <a:pPr algn="ctr"/>
                      <a:r>
                        <a:rPr lang="en-US" sz="1800" dirty="0" smtClean="0"/>
                        <a:t>Feature</a:t>
                      </a:r>
                      <a:endParaRPr lang="en-US" sz="1800" dirty="0"/>
                    </a:p>
                  </a:txBody>
                  <a:tcPr marL="93260" marR="93260" marT="46630" marB="46630"/>
                </a:tc>
                <a:tc>
                  <a:txBody>
                    <a:bodyPr/>
                    <a:lstStyle/>
                    <a:p>
                      <a:pPr algn="ctr"/>
                      <a:r>
                        <a:rPr lang="en-US" sz="1800" dirty="0" smtClean="0"/>
                        <a:t>.NET </a:t>
                      </a:r>
                      <a:r>
                        <a:rPr lang="en-US" sz="1800" dirty="0" err="1" smtClean="0"/>
                        <a:t>vNext</a:t>
                      </a:r>
                      <a:endParaRPr lang="en-US" sz="1800" dirty="0"/>
                    </a:p>
                  </a:txBody>
                  <a:tcPr marL="93260" marR="93260" marT="46630" marB="46630"/>
                </a:tc>
                <a:tc>
                  <a:txBody>
                    <a:bodyPr/>
                    <a:lstStyle/>
                    <a:p>
                      <a:pPr algn="ctr"/>
                      <a:r>
                        <a:rPr lang="en-US" sz="1800" dirty="0" smtClean="0"/>
                        <a:t>.NET </a:t>
                      </a:r>
                      <a:r>
                        <a:rPr lang="en-US" sz="1800" dirty="0" err="1" smtClean="0"/>
                        <a:t>vNext</a:t>
                      </a:r>
                      <a:r>
                        <a:rPr lang="en-US" sz="1800" dirty="0" smtClean="0"/>
                        <a:t> (Cloud Optimized)</a:t>
                      </a:r>
                      <a:endParaRPr lang="en-US" sz="1800" dirty="0"/>
                    </a:p>
                  </a:txBody>
                  <a:tcPr marL="93260" marR="93260" marT="46630" marB="46630"/>
                </a:tc>
              </a:tr>
              <a:tr h="378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Cloud Ready</a:t>
                      </a:r>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Modular</a:t>
                      </a:r>
                      <a:r>
                        <a:rPr lang="en-US" sz="1800" baseline="0" dirty="0" smtClean="0"/>
                        <a:t> Design</a:t>
                      </a:r>
                      <a:endParaRPr lang="en-US" sz="1800" dirty="0" smtClean="0"/>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r>
                        <a:rPr lang="en-US" sz="1800" dirty="0" smtClean="0"/>
                        <a:t>Dependency Injection</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r>
                        <a:rPr lang="en-US" sz="1800" dirty="0" smtClean="0"/>
                        <a:t>Consistent</a:t>
                      </a:r>
                      <a:r>
                        <a:rPr lang="en-US" sz="1800" baseline="0" dirty="0" smtClean="0"/>
                        <a:t> Tracing / Debugging</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r>
                        <a:rPr lang="en-US" sz="1800" dirty="0" smtClean="0"/>
                        <a:t>Faster Development (No</a:t>
                      </a:r>
                      <a:r>
                        <a:rPr lang="en-US" sz="1800" baseline="0" dirty="0" smtClean="0"/>
                        <a:t> Build Step)</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Open Source</a:t>
                      </a:r>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Full Side by Side</a:t>
                      </a:r>
                      <a:r>
                        <a:rPr lang="en-US" sz="1800" baseline="0" dirty="0" smtClean="0"/>
                        <a:t> (framework deployed inside application)</a:t>
                      </a:r>
                      <a:endParaRPr lang="en-US" sz="1800" dirty="0" smtClean="0"/>
                    </a:p>
                  </a:txBody>
                  <a:tcPr marL="93260" marR="93260" marT="46630" marB="46630"/>
                </a:tc>
                <a:tc>
                  <a:txBody>
                    <a:bodyPr/>
                    <a:lstStyle/>
                    <a:p>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Fast startup, Low</a:t>
                      </a:r>
                      <a:r>
                        <a:rPr lang="en-US" sz="1800" baseline="0" dirty="0" smtClean="0"/>
                        <a:t> memory / High throughput (best of class)</a:t>
                      </a:r>
                      <a:endParaRPr lang="en-US" sz="1800" dirty="0" smtClean="0"/>
                    </a:p>
                  </a:txBody>
                  <a:tcPr marL="93260" marR="93260" marT="46630" marB="46630"/>
                </a:tc>
                <a:tc>
                  <a:txBody>
                    <a:bodyPr/>
                    <a:lstStyle/>
                    <a:p>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bl>
          </a:graphicData>
        </a:graphic>
      </p:graphicFrame>
      <p:sp>
        <p:nvSpPr>
          <p:cNvPr id="3" name="TextBox 2"/>
          <p:cNvSpPr txBox="1"/>
          <p:nvPr/>
        </p:nvSpPr>
        <p:spPr>
          <a:xfrm>
            <a:off x="464821" y="1744662"/>
            <a:ext cx="11507688" cy="849463"/>
          </a:xfrm>
          <a:prstGeom prst="rect">
            <a:avLst/>
          </a:prstGeom>
          <a:noFill/>
        </p:spPr>
        <p:txBody>
          <a:bodyPr wrap="square" lIns="182880" tIns="146304" rIns="182880" bIns="146304" rtlCol="0">
            <a:spAutoFit/>
          </a:bodyPr>
          <a:lstStyle/>
          <a:p>
            <a:r>
              <a:rPr lang="en-US" sz="3600" dirty="0"/>
              <a:t>MVC, Web API, Web Pages 6, </a:t>
            </a:r>
            <a:r>
              <a:rPr lang="en-US" sz="3600" dirty="0" err="1"/>
              <a:t>SignalR</a:t>
            </a:r>
            <a:r>
              <a:rPr lang="en-US" sz="3600" dirty="0"/>
              <a:t> 3, EF 7</a:t>
            </a:r>
          </a:p>
        </p:txBody>
      </p:sp>
    </p:spTree>
    <p:extLst>
      <p:ext uri="{BB962C8B-B14F-4D97-AF65-F5344CB8AC3E}">
        <p14:creationId xmlns:p14="http://schemas.microsoft.com/office/powerpoint/2010/main" val="82025289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a:t>
            </a:r>
            <a:r>
              <a:rPr lang="en-US" dirty="0" err="1" smtClean="0"/>
              <a:t>vNext</a:t>
            </a:r>
            <a:r>
              <a:rPr lang="en-US" dirty="0" smtClean="0"/>
              <a:t> - Compatibility</a:t>
            </a:r>
            <a:endParaRPr lang="en-US" dirty="0"/>
          </a:p>
        </p:txBody>
      </p:sp>
      <p:sp>
        <p:nvSpPr>
          <p:cNvPr id="3" name="Text Placeholder 2"/>
          <p:cNvSpPr>
            <a:spLocks noGrp="1"/>
          </p:cNvSpPr>
          <p:nvPr>
            <p:ph type="body" sz="quarter" idx="10"/>
          </p:nvPr>
        </p:nvSpPr>
        <p:spPr>
          <a:xfrm>
            <a:off x="385533" y="1287462"/>
            <a:ext cx="11375536" cy="6180153"/>
          </a:xfrm>
        </p:spPr>
        <p:txBody>
          <a:bodyPr/>
          <a:lstStyle/>
          <a:p>
            <a:r>
              <a:rPr lang="en-US" sz="3200" dirty="0" smtClean="0"/>
              <a:t>Web Forms, MVC 5, Web API 2, Web Pages 3, </a:t>
            </a:r>
            <a:r>
              <a:rPr lang="en-US" sz="3200" dirty="0" err="1" smtClean="0"/>
              <a:t>SignalR</a:t>
            </a:r>
            <a:r>
              <a:rPr lang="en-US" sz="3200" dirty="0" smtClean="0"/>
              <a:t> 2, EF 6</a:t>
            </a:r>
          </a:p>
          <a:p>
            <a:pPr lvl="1"/>
            <a:r>
              <a:rPr lang="en-US" dirty="0" smtClean="0"/>
              <a:t>Fully supported on .NET </a:t>
            </a:r>
            <a:r>
              <a:rPr lang="en-US" dirty="0" err="1" smtClean="0"/>
              <a:t>vNext</a:t>
            </a:r>
            <a:endParaRPr lang="en-US" dirty="0" smtClean="0"/>
          </a:p>
          <a:p>
            <a:pPr marL="342900" lvl="1" indent="0">
              <a:buNone/>
            </a:pPr>
            <a:r>
              <a:rPr lang="en-US" dirty="0" smtClean="0"/>
              <a:t> </a:t>
            </a:r>
          </a:p>
          <a:p>
            <a:r>
              <a:rPr lang="en-US" sz="3200" dirty="0" smtClean="0"/>
              <a:t>MVC, Web API, Web Pages 6, </a:t>
            </a:r>
            <a:r>
              <a:rPr lang="en-US" sz="3200" dirty="0" err="1" smtClean="0"/>
              <a:t>SignalR</a:t>
            </a:r>
            <a:r>
              <a:rPr lang="en-US" sz="3200" dirty="0" smtClean="0"/>
              <a:t> 3, EF 7</a:t>
            </a:r>
          </a:p>
          <a:p>
            <a:pPr lvl="1"/>
            <a:r>
              <a:rPr lang="en-US" dirty="0" smtClean="0"/>
              <a:t>Breaking changes:</a:t>
            </a:r>
          </a:p>
          <a:p>
            <a:pPr lvl="2"/>
            <a:r>
              <a:rPr lang="en-US" dirty="0" smtClean="0"/>
              <a:t>New project system</a:t>
            </a:r>
          </a:p>
          <a:p>
            <a:pPr lvl="2"/>
            <a:r>
              <a:rPr lang="en-US" dirty="0" smtClean="0"/>
              <a:t>New configuration system</a:t>
            </a:r>
          </a:p>
          <a:p>
            <a:pPr lvl="2"/>
            <a:r>
              <a:rPr lang="en-US" dirty="0" smtClean="0"/>
              <a:t>MVC </a:t>
            </a:r>
            <a:r>
              <a:rPr lang="en-US" dirty="0"/>
              <a:t>/ Web </a:t>
            </a:r>
            <a:r>
              <a:rPr lang="en-US" dirty="0" smtClean="0"/>
              <a:t>API / Web Pages </a:t>
            </a:r>
            <a:r>
              <a:rPr lang="en-US" dirty="0"/>
              <a:t>merge </a:t>
            </a:r>
            <a:endParaRPr lang="en-US" dirty="0" smtClean="0"/>
          </a:p>
          <a:p>
            <a:pPr lvl="2"/>
            <a:r>
              <a:rPr lang="en-US" dirty="0"/>
              <a:t>No </a:t>
            </a:r>
            <a:r>
              <a:rPr lang="en-US" dirty="0" err="1"/>
              <a:t>System.Web</a:t>
            </a:r>
            <a:r>
              <a:rPr lang="en-US" dirty="0"/>
              <a:t>, </a:t>
            </a:r>
            <a:r>
              <a:rPr lang="en-US" dirty="0" smtClean="0"/>
              <a:t>new </a:t>
            </a:r>
            <a:r>
              <a:rPr lang="en-US" dirty="0"/>
              <a:t>lightweight </a:t>
            </a:r>
            <a:r>
              <a:rPr lang="en-US" dirty="0" err="1"/>
              <a:t>HttpContext</a:t>
            </a:r>
            <a:r>
              <a:rPr lang="en-US" dirty="0"/>
              <a:t> (not </a:t>
            </a:r>
            <a:r>
              <a:rPr lang="en-US" dirty="0" err="1" smtClean="0"/>
              <a:t>System.Net.Http</a:t>
            </a:r>
            <a:r>
              <a:rPr lang="en-US" dirty="0"/>
              <a:t>)</a:t>
            </a:r>
            <a:endParaRPr lang="en-US" dirty="0" smtClean="0"/>
          </a:p>
          <a:p>
            <a:r>
              <a:rPr lang="en-US" sz="3200" dirty="0" smtClean="0"/>
              <a:t>.NET </a:t>
            </a:r>
            <a:r>
              <a:rPr lang="en-US" sz="3200" dirty="0" err="1" smtClean="0"/>
              <a:t>vNext</a:t>
            </a:r>
            <a:r>
              <a:rPr lang="en-US" sz="3200" dirty="0" smtClean="0"/>
              <a:t> (Cloud Optimized)</a:t>
            </a:r>
          </a:p>
          <a:p>
            <a:pPr lvl="1"/>
            <a:r>
              <a:rPr lang="en-US" dirty="0" smtClean="0"/>
              <a:t>Subset of the .NET </a:t>
            </a:r>
            <a:r>
              <a:rPr lang="en-US" dirty="0" err="1" smtClean="0"/>
              <a:t>vNext</a:t>
            </a:r>
            <a:r>
              <a:rPr lang="en-US" dirty="0" smtClean="0"/>
              <a:t> Framework</a:t>
            </a:r>
          </a:p>
          <a:p>
            <a:pPr lvl="2"/>
            <a:r>
              <a:rPr lang="en-US" dirty="0" smtClean="0"/>
              <a:t>Things you depend on might not be available yet (images, </a:t>
            </a:r>
            <a:r>
              <a:rPr lang="en-US" dirty="0" err="1" smtClean="0"/>
              <a:t>etc</a:t>
            </a:r>
            <a:r>
              <a:rPr lang="en-US" dirty="0" smtClean="0"/>
              <a:t>)</a:t>
            </a:r>
          </a:p>
          <a:p>
            <a:pPr lvl="1"/>
            <a:endParaRPr lang="en-US" dirty="0" smtClean="0"/>
          </a:p>
          <a:p>
            <a:pPr lvl="1"/>
            <a:endParaRPr lang="en-US" dirty="0"/>
          </a:p>
        </p:txBody>
      </p:sp>
    </p:spTree>
    <p:extLst>
      <p:ext uri="{BB962C8B-B14F-4D97-AF65-F5344CB8AC3E}">
        <p14:creationId xmlns:p14="http://schemas.microsoft.com/office/powerpoint/2010/main" val="170978014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2050"/>
        </a:solidFill>
        <a:effectLst/>
      </p:bgPr>
    </p:bg>
    <p:spTree>
      <p:nvGrpSpPr>
        <p:cNvPr id="1" name=""/>
        <p:cNvGrpSpPr/>
        <p:nvPr/>
      </p:nvGrpSpPr>
      <p:grpSpPr>
        <a:xfrm>
          <a:off x="0" y="0"/>
          <a:ext cx="0" cy="0"/>
          <a:chOff x="0" y="0"/>
          <a:chExt cx="0" cy="0"/>
        </a:xfrm>
      </p:grpSpPr>
      <p:sp>
        <p:nvSpPr>
          <p:cNvPr id="4" name="Rectangle 3"/>
          <p:cNvSpPr/>
          <p:nvPr/>
        </p:nvSpPr>
        <p:spPr bwMode="auto">
          <a:xfrm>
            <a:off x="467184" y="1363662"/>
            <a:ext cx="10018254" cy="5257800"/>
          </a:xfrm>
          <a:prstGeom prst="rect">
            <a:avLst/>
          </a:prstGeom>
          <a:solidFill>
            <a:schemeClr val="tx1"/>
          </a:solidFill>
          <a:ln w="25400" cap="flat" cmpd="sng" algn="ctr">
            <a:noFill/>
            <a:prstDash val="solid"/>
            <a:headEnd type="none" w="med" len="med"/>
            <a:tailEnd type="none" w="med" len="med"/>
          </a:ln>
          <a:effectLst/>
        </p:spPr>
        <p:txBody>
          <a:bodyPr vert="horz" wrap="square" lIns="186521" tIns="186521" rIns="91374" bIns="73099" numCol="1" rtlCol="0" anchor="t" anchorCtr="0" compatLnSpc="1">
            <a:prstTxWarp prst="textNoShape">
              <a:avLst/>
            </a:prstTxWarp>
          </a:bodyPr>
          <a:lstStyle/>
          <a:p>
            <a:pPr defTabSz="932289"/>
            <a:endParaRPr lang="en-US" dirty="0">
              <a:gradFill>
                <a:gsLst>
                  <a:gs pos="58716">
                    <a:srgbClr val="002050"/>
                  </a:gs>
                  <a:gs pos="37000">
                    <a:srgbClr val="002050"/>
                  </a:gs>
                </a:gsLst>
                <a:lin ang="5400000" scaled="1"/>
              </a:gradFill>
              <a:latin typeface="Segoe UI Light"/>
            </a:endParaRPr>
          </a:p>
        </p:txBody>
      </p:sp>
      <p:sp>
        <p:nvSpPr>
          <p:cNvPr id="31" name="Rectangle 30"/>
          <p:cNvSpPr/>
          <p:nvPr/>
        </p:nvSpPr>
        <p:spPr>
          <a:xfrm>
            <a:off x="559463" y="1514664"/>
            <a:ext cx="2262864" cy="939809"/>
          </a:xfrm>
          <a:prstGeom prst="rect">
            <a:avLst/>
          </a:prstGeom>
        </p:spPr>
        <p:txBody>
          <a:bodyPr wrap="none">
            <a:spAutoFit/>
          </a:bodyPr>
          <a:lstStyle/>
          <a:p>
            <a:pPr defTabSz="932289"/>
            <a:r>
              <a:rPr lang="en-US" sz="5507" spc="-102" dirty="0">
                <a:ln w="3175">
                  <a:noFill/>
                </a:ln>
                <a:gradFill>
                  <a:gsLst>
                    <a:gs pos="58716">
                      <a:srgbClr val="002050"/>
                    </a:gs>
                    <a:gs pos="37000">
                      <a:srgbClr val="002050"/>
                    </a:gs>
                  </a:gsLst>
                  <a:lin ang="5400000" scaled="1"/>
                </a:gradFill>
                <a:cs typeface="Segoe UI" pitchFamily="34" charset="0"/>
              </a:rPr>
              <a:t>.</a:t>
            </a:r>
            <a:r>
              <a:rPr lang="en-US" sz="5507" spc="-102" dirty="0" err="1">
                <a:ln w="3175">
                  <a:noFill/>
                </a:ln>
                <a:gradFill>
                  <a:gsLst>
                    <a:gs pos="58716">
                      <a:srgbClr val="002050"/>
                    </a:gs>
                    <a:gs pos="37000">
                      <a:srgbClr val="002050"/>
                    </a:gs>
                  </a:gsLst>
                  <a:lin ang="5400000" scaled="1"/>
                </a:gradFill>
                <a:cs typeface="Segoe UI" pitchFamily="34" charset="0"/>
              </a:rPr>
              <a:t>NET</a:t>
            </a:r>
            <a:r>
              <a:rPr lang="en-US" sz="2400" spc="-102" dirty="0" err="1">
                <a:ln w="3175">
                  <a:noFill/>
                </a:ln>
                <a:gradFill>
                  <a:gsLst>
                    <a:gs pos="58716">
                      <a:srgbClr val="002050"/>
                    </a:gs>
                    <a:gs pos="37000">
                      <a:srgbClr val="002050"/>
                    </a:gs>
                  </a:gsLst>
                  <a:lin ang="5400000" scaled="1"/>
                </a:gradFill>
                <a:cs typeface="Segoe UI" pitchFamily="34" charset="0"/>
              </a:rPr>
              <a:t>vNext</a:t>
            </a:r>
            <a:endParaRPr lang="en-US" dirty="0">
              <a:gradFill>
                <a:gsLst>
                  <a:gs pos="58716">
                    <a:srgbClr val="002050"/>
                  </a:gs>
                  <a:gs pos="37000">
                    <a:srgbClr val="002050"/>
                  </a:gs>
                </a:gsLst>
                <a:lin ang="5400000" scaled="1"/>
              </a:gradFill>
              <a:latin typeface="Segoe UI Light"/>
            </a:endParaRPr>
          </a:p>
        </p:txBody>
      </p:sp>
      <p:sp>
        <p:nvSpPr>
          <p:cNvPr id="6" name="Rectangle 5"/>
          <p:cNvSpPr/>
          <p:nvPr/>
        </p:nvSpPr>
        <p:spPr bwMode="auto">
          <a:xfrm>
            <a:off x="6637051" y="1529590"/>
            <a:ext cx="3724214" cy="3567872"/>
          </a:xfrm>
          <a:prstGeom prst="rect">
            <a:avLst/>
          </a:prstGeom>
          <a:solidFill>
            <a:srgbClr val="0072C6"/>
          </a:solidFill>
          <a:ln w="25400" cap="flat" cmpd="sng" algn="ctr">
            <a:noFill/>
            <a:prstDash val="solid"/>
            <a:headEnd type="none" w="med" len="med"/>
            <a:tailEnd type="none" w="med" len="med"/>
          </a:ln>
          <a:effectLst/>
        </p:spPr>
        <p:txBody>
          <a:bodyPr vert="horz" wrap="square" lIns="746083" tIns="279781" rIns="91423" bIns="0" numCol="1" rtlCol="0" anchor="t" anchorCtr="0" compatLnSpc="1">
            <a:prstTxWarp prst="textNoShape">
              <a:avLst/>
            </a:prstTxWarp>
          </a:bodyPr>
          <a:lstStyle/>
          <a:p>
            <a:pPr defTabSz="932289"/>
            <a:endParaRPr lang="en-US" sz="2856" dirty="0">
              <a:gradFill>
                <a:gsLst>
                  <a:gs pos="14679">
                    <a:srgbClr val="FFFFFF"/>
                  </a:gs>
                  <a:gs pos="38000">
                    <a:srgbClr val="FFFFFF"/>
                  </a:gs>
                </a:gsLst>
                <a:lin ang="5400000" scaled="1"/>
              </a:gradFill>
              <a:latin typeface="Segoe UI Light"/>
            </a:endParaRPr>
          </a:p>
        </p:txBody>
      </p:sp>
      <p:grpSp>
        <p:nvGrpSpPr>
          <p:cNvPr id="51" name="Group 50"/>
          <p:cNvGrpSpPr/>
          <p:nvPr/>
        </p:nvGrpSpPr>
        <p:grpSpPr>
          <a:xfrm>
            <a:off x="6791416" y="1686574"/>
            <a:ext cx="3617821" cy="759617"/>
            <a:chOff x="6791416" y="1686574"/>
            <a:chExt cx="3617821" cy="759617"/>
          </a:xfrm>
        </p:grpSpPr>
        <p:grpSp>
          <p:nvGrpSpPr>
            <p:cNvPr id="14" name="Group 13"/>
            <p:cNvGrpSpPr>
              <a:grpSpLocks noChangeAspect="1"/>
            </p:cNvGrpSpPr>
            <p:nvPr/>
          </p:nvGrpSpPr>
          <p:grpSpPr>
            <a:xfrm>
              <a:off x="6791416" y="1686574"/>
              <a:ext cx="762459" cy="759617"/>
              <a:chOff x="6340976" y="2940982"/>
              <a:chExt cx="1035346" cy="1031490"/>
            </a:xfrm>
          </p:grpSpPr>
          <p:sp>
            <p:nvSpPr>
              <p:cNvPr id="15" name="Oval 14"/>
              <p:cNvSpPr/>
              <p:nvPr/>
            </p:nvSpPr>
            <p:spPr bwMode="auto">
              <a:xfrm>
                <a:off x="6340976" y="2940982"/>
                <a:ext cx="1035346" cy="1031490"/>
              </a:xfrm>
              <a:prstGeom prst="ellipse">
                <a:avLst/>
              </a:prstGeom>
              <a:no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40" spc="-51" dirty="0">
                  <a:gradFill>
                    <a:gsLst>
                      <a:gs pos="14679">
                        <a:srgbClr val="FFFFFF"/>
                      </a:gs>
                      <a:gs pos="38000">
                        <a:srgbClr val="FFFFFF"/>
                      </a:gs>
                    </a:gsLst>
                    <a:lin ang="5400000" scaled="1"/>
                  </a:gradFill>
                </a:endParaRPr>
              </a:p>
            </p:txBody>
          </p:sp>
          <p:sp>
            <p:nvSpPr>
              <p:cNvPr id="16" name="Freeform 10"/>
              <p:cNvSpPr>
                <a:spLocks noEditPoints="1"/>
              </p:cNvSpPr>
              <p:nvPr/>
            </p:nvSpPr>
            <p:spPr bwMode="black">
              <a:xfrm>
                <a:off x="6485211" y="3086920"/>
                <a:ext cx="458318" cy="290283"/>
              </a:xfrm>
              <a:custGeom>
                <a:avLst/>
                <a:gdLst>
                  <a:gd name="T0" fmla="*/ 401 w 672"/>
                  <a:gd name="T1" fmla="*/ 114 h 402"/>
                  <a:gd name="T2" fmla="*/ 545 w 672"/>
                  <a:gd name="T3" fmla="*/ 258 h 402"/>
                  <a:gd name="T4" fmla="*/ 401 w 672"/>
                  <a:gd name="T5" fmla="*/ 402 h 402"/>
                  <a:gd name="T6" fmla="*/ 401 w 672"/>
                  <a:gd name="T7" fmla="*/ 402 h 402"/>
                  <a:gd name="T8" fmla="*/ 401 w 672"/>
                  <a:gd name="T9" fmla="*/ 402 h 402"/>
                  <a:gd name="T10" fmla="*/ 96 w 672"/>
                  <a:gd name="T11" fmla="*/ 402 h 402"/>
                  <a:gd name="T12" fmla="*/ 96 w 672"/>
                  <a:gd name="T13" fmla="*/ 402 h 402"/>
                  <a:gd name="T14" fmla="*/ 90 w 672"/>
                  <a:gd name="T15" fmla="*/ 402 h 402"/>
                  <a:gd name="T16" fmla="*/ 90 w 672"/>
                  <a:gd name="T17" fmla="*/ 402 h 402"/>
                  <a:gd name="T18" fmla="*/ 89 w 672"/>
                  <a:gd name="T19" fmla="*/ 402 h 402"/>
                  <a:gd name="T20" fmla="*/ 0 w 672"/>
                  <a:gd name="T21" fmla="*/ 314 h 402"/>
                  <a:gd name="T22" fmla="*/ 89 w 672"/>
                  <a:gd name="T23" fmla="*/ 225 h 402"/>
                  <a:gd name="T24" fmla="*/ 124 w 672"/>
                  <a:gd name="T25" fmla="*/ 233 h 402"/>
                  <a:gd name="T26" fmla="*/ 226 w 672"/>
                  <a:gd name="T27" fmla="*/ 171 h 402"/>
                  <a:gd name="T28" fmla="*/ 278 w 672"/>
                  <a:gd name="T29" fmla="*/ 184 h 402"/>
                  <a:gd name="T30" fmla="*/ 401 w 672"/>
                  <a:gd name="T31" fmla="*/ 114 h 402"/>
                  <a:gd name="T32" fmla="*/ 544 w 672"/>
                  <a:gd name="T33" fmla="*/ 0 h 402"/>
                  <a:gd name="T34" fmla="*/ 672 w 672"/>
                  <a:gd name="T35" fmla="*/ 128 h 402"/>
                  <a:gd name="T36" fmla="*/ 557 w 672"/>
                  <a:gd name="T37" fmla="*/ 255 h 402"/>
                  <a:gd name="T38" fmla="*/ 557 w 672"/>
                  <a:gd name="T39" fmla="*/ 253 h 402"/>
                  <a:gd name="T40" fmla="*/ 403 w 672"/>
                  <a:gd name="T41" fmla="*/ 100 h 402"/>
                  <a:gd name="T42" fmla="*/ 273 w 672"/>
                  <a:gd name="T43" fmla="*/ 171 h 402"/>
                  <a:gd name="T44" fmla="*/ 229 w 672"/>
                  <a:gd name="T45" fmla="*/ 159 h 402"/>
                  <a:gd name="T46" fmla="*/ 192 w 672"/>
                  <a:gd name="T47" fmla="*/ 168 h 402"/>
                  <a:gd name="T48" fmla="*/ 265 w 672"/>
                  <a:gd name="T49" fmla="*/ 104 h 402"/>
                  <a:gd name="T50" fmla="*/ 295 w 672"/>
                  <a:gd name="T51" fmla="*/ 111 h 402"/>
                  <a:gd name="T52" fmla="*/ 387 w 672"/>
                  <a:gd name="T53" fmla="*/ 53 h 402"/>
                  <a:gd name="T54" fmla="*/ 433 w 672"/>
                  <a:gd name="T55" fmla="*/ 65 h 402"/>
                  <a:gd name="T56" fmla="*/ 544 w 672"/>
                  <a:gd name="T57"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2" h="402">
                    <a:moveTo>
                      <a:pt x="401" y="114"/>
                    </a:moveTo>
                    <a:cubicBezTo>
                      <a:pt x="481" y="114"/>
                      <a:pt x="545" y="178"/>
                      <a:pt x="545" y="258"/>
                    </a:cubicBezTo>
                    <a:cubicBezTo>
                      <a:pt x="545" y="338"/>
                      <a:pt x="481" y="402"/>
                      <a:pt x="401" y="402"/>
                    </a:cubicBezTo>
                    <a:cubicBezTo>
                      <a:pt x="401" y="402"/>
                      <a:pt x="401" y="402"/>
                      <a:pt x="401" y="402"/>
                    </a:cubicBezTo>
                    <a:cubicBezTo>
                      <a:pt x="401" y="402"/>
                      <a:pt x="401" y="402"/>
                      <a:pt x="401" y="402"/>
                    </a:cubicBezTo>
                    <a:cubicBezTo>
                      <a:pt x="96" y="402"/>
                      <a:pt x="96" y="402"/>
                      <a:pt x="96" y="402"/>
                    </a:cubicBezTo>
                    <a:cubicBezTo>
                      <a:pt x="96" y="402"/>
                      <a:pt x="96" y="402"/>
                      <a:pt x="96" y="402"/>
                    </a:cubicBezTo>
                    <a:cubicBezTo>
                      <a:pt x="90" y="402"/>
                      <a:pt x="90" y="402"/>
                      <a:pt x="90" y="402"/>
                    </a:cubicBezTo>
                    <a:cubicBezTo>
                      <a:pt x="90" y="402"/>
                      <a:pt x="90" y="402"/>
                      <a:pt x="90" y="402"/>
                    </a:cubicBezTo>
                    <a:cubicBezTo>
                      <a:pt x="90" y="402"/>
                      <a:pt x="89" y="402"/>
                      <a:pt x="89" y="402"/>
                    </a:cubicBezTo>
                    <a:cubicBezTo>
                      <a:pt x="40" y="402"/>
                      <a:pt x="0" y="363"/>
                      <a:pt x="0" y="314"/>
                    </a:cubicBezTo>
                    <a:cubicBezTo>
                      <a:pt x="0" y="265"/>
                      <a:pt x="40" y="225"/>
                      <a:pt x="89" y="225"/>
                    </a:cubicBezTo>
                    <a:cubicBezTo>
                      <a:pt x="102" y="225"/>
                      <a:pt x="114" y="228"/>
                      <a:pt x="124" y="233"/>
                    </a:cubicBezTo>
                    <a:cubicBezTo>
                      <a:pt x="143" y="196"/>
                      <a:pt x="181" y="171"/>
                      <a:pt x="226" y="171"/>
                    </a:cubicBezTo>
                    <a:cubicBezTo>
                      <a:pt x="244" y="171"/>
                      <a:pt x="262" y="176"/>
                      <a:pt x="278" y="184"/>
                    </a:cubicBezTo>
                    <a:cubicBezTo>
                      <a:pt x="303" y="142"/>
                      <a:pt x="349" y="114"/>
                      <a:pt x="401" y="114"/>
                    </a:cubicBezTo>
                    <a:close/>
                    <a:moveTo>
                      <a:pt x="544" y="0"/>
                    </a:moveTo>
                    <a:cubicBezTo>
                      <a:pt x="615" y="0"/>
                      <a:pt x="672" y="57"/>
                      <a:pt x="672" y="128"/>
                    </a:cubicBezTo>
                    <a:cubicBezTo>
                      <a:pt x="672" y="194"/>
                      <a:pt x="622" y="249"/>
                      <a:pt x="557" y="255"/>
                    </a:cubicBezTo>
                    <a:cubicBezTo>
                      <a:pt x="557" y="253"/>
                      <a:pt x="557" y="253"/>
                      <a:pt x="557" y="253"/>
                    </a:cubicBezTo>
                    <a:cubicBezTo>
                      <a:pt x="557" y="168"/>
                      <a:pt x="488" y="100"/>
                      <a:pt x="403" y="100"/>
                    </a:cubicBezTo>
                    <a:cubicBezTo>
                      <a:pt x="348" y="100"/>
                      <a:pt x="300" y="128"/>
                      <a:pt x="273" y="171"/>
                    </a:cubicBezTo>
                    <a:cubicBezTo>
                      <a:pt x="260" y="163"/>
                      <a:pt x="245" y="159"/>
                      <a:pt x="229" y="159"/>
                    </a:cubicBezTo>
                    <a:cubicBezTo>
                      <a:pt x="216" y="159"/>
                      <a:pt x="203" y="162"/>
                      <a:pt x="192" y="168"/>
                    </a:cubicBezTo>
                    <a:cubicBezTo>
                      <a:pt x="196" y="132"/>
                      <a:pt x="227" y="104"/>
                      <a:pt x="265" y="104"/>
                    </a:cubicBezTo>
                    <a:cubicBezTo>
                      <a:pt x="275" y="104"/>
                      <a:pt x="286" y="106"/>
                      <a:pt x="295" y="111"/>
                    </a:cubicBezTo>
                    <a:cubicBezTo>
                      <a:pt x="311" y="77"/>
                      <a:pt x="346" y="53"/>
                      <a:pt x="387" y="53"/>
                    </a:cubicBezTo>
                    <a:cubicBezTo>
                      <a:pt x="403" y="53"/>
                      <a:pt x="419" y="57"/>
                      <a:pt x="433" y="65"/>
                    </a:cubicBezTo>
                    <a:cubicBezTo>
                      <a:pt x="455" y="26"/>
                      <a:pt x="496" y="0"/>
                      <a:pt x="54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757" tIns="36379" rIns="72757" bIns="36379" numCol="1" anchor="t" anchorCtr="0" compatLnSpc="1">
                <a:prstTxWarp prst="textNoShape">
                  <a:avLst/>
                </a:prstTxWarp>
              </a:bodyPr>
              <a:lstStyle/>
              <a:p>
                <a:pPr defTabSz="727562"/>
                <a:endParaRPr lang="en-US" sz="1432">
                  <a:gradFill>
                    <a:gsLst>
                      <a:gs pos="14679">
                        <a:srgbClr val="FFFFFF"/>
                      </a:gs>
                      <a:gs pos="38000">
                        <a:srgbClr val="FFFFFF"/>
                      </a:gs>
                    </a:gsLst>
                    <a:lin ang="5400000" scaled="1"/>
                  </a:gradFill>
                  <a:cs typeface="Segoe UI Light" pitchFamily="34" charset="0"/>
                </a:endParaRPr>
              </a:p>
            </p:txBody>
          </p:sp>
          <p:grpSp>
            <p:nvGrpSpPr>
              <p:cNvPr id="17" name="Group 16"/>
              <p:cNvGrpSpPr>
                <a:grpSpLocks noChangeAspect="1"/>
              </p:cNvGrpSpPr>
              <p:nvPr/>
            </p:nvGrpSpPr>
            <p:grpSpPr>
              <a:xfrm>
                <a:off x="6771594" y="3406595"/>
                <a:ext cx="400976" cy="420794"/>
                <a:chOff x="2870057" y="3971122"/>
                <a:chExt cx="478391" cy="502036"/>
              </a:xfrm>
            </p:grpSpPr>
            <p:pic>
              <p:nvPicPr>
                <p:cNvPr id="18" name="Picture 2" descr="\\MAGNUM\Projects\Microsoft\Cloud Power FY12\Design\Icons\PNGs\Server_2.png"/>
                <p:cNvPicPr>
                  <a:picLocks noChangeAspect="1" noChangeArrowheads="1"/>
                </p:cNvPicPr>
                <p:nvPr/>
              </p:nvPicPr>
              <p:blipFill rotWithShape="1">
                <a:blip r:embed="rId3" cstate="print">
                  <a:lum bright="100000"/>
                </a:blip>
                <a:srcRect l="23785" t="10057" r="26214" b="10776"/>
                <a:stretch/>
              </p:blipFill>
              <p:spPr bwMode="auto">
                <a:xfrm>
                  <a:off x="3077831" y="3979427"/>
                  <a:ext cx="270617" cy="428478"/>
                </a:xfrm>
                <a:prstGeom prst="rect">
                  <a:avLst/>
                </a:prstGeom>
                <a:noFill/>
              </p:spPr>
            </p:pic>
            <p:pic>
              <p:nvPicPr>
                <p:cNvPr id="19" name="Picture 2" descr="\\MAGNUM\Projects\Microsoft\Cloud Power FY12\Design\Icons\PNGs\Server_2.png"/>
                <p:cNvPicPr>
                  <a:picLocks noChangeAspect="1" noChangeArrowheads="1"/>
                </p:cNvPicPr>
                <p:nvPr/>
              </p:nvPicPr>
              <p:blipFill rotWithShape="1">
                <a:blip r:embed="rId3" cstate="print">
                  <a:lum bright="100000"/>
                </a:blip>
                <a:srcRect l="23785" t="10057" r="26214" b="10776"/>
                <a:stretch/>
              </p:blipFill>
              <p:spPr bwMode="auto">
                <a:xfrm>
                  <a:off x="2870057" y="3971122"/>
                  <a:ext cx="317075" cy="502036"/>
                </a:xfrm>
                <a:prstGeom prst="rect">
                  <a:avLst/>
                </a:prstGeom>
                <a:noFill/>
              </p:spPr>
            </p:pic>
          </p:grpSp>
        </p:grpSp>
        <p:sp>
          <p:nvSpPr>
            <p:cNvPr id="8" name="Rectangle 7"/>
            <p:cNvSpPr/>
            <p:nvPr/>
          </p:nvSpPr>
          <p:spPr>
            <a:xfrm>
              <a:off x="7591478" y="1754842"/>
              <a:ext cx="2817759" cy="523220"/>
            </a:xfrm>
            <a:prstGeom prst="rect">
              <a:avLst/>
            </a:prstGeom>
          </p:spPr>
          <p:txBody>
            <a:bodyPr wrap="none">
              <a:spAutoFit/>
            </a:bodyPr>
            <a:lstStyle/>
            <a:p>
              <a:pPr defTabSz="932289"/>
              <a:r>
                <a:rPr lang="en-US" sz="2700" dirty="0">
                  <a:gradFill>
                    <a:gsLst>
                      <a:gs pos="14679">
                        <a:srgbClr val="FFFFFF"/>
                      </a:gs>
                      <a:gs pos="38000">
                        <a:srgbClr val="FFFFFF"/>
                      </a:gs>
                    </a:gsLst>
                    <a:lin ang="5400000" scaled="1"/>
                  </a:gradFill>
                  <a:latin typeface="Segoe UI Light"/>
                </a:rPr>
                <a:t>Web and services</a:t>
              </a:r>
            </a:p>
          </p:txBody>
        </p:sp>
      </p:grpSp>
      <p:sp>
        <p:nvSpPr>
          <p:cNvPr id="2" name="Title 1"/>
          <p:cNvSpPr>
            <a:spLocks noGrp="1"/>
          </p:cNvSpPr>
          <p:nvPr>
            <p:ph type="title"/>
          </p:nvPr>
        </p:nvSpPr>
        <p:spPr/>
        <p:txBody>
          <a:bodyPr/>
          <a:lstStyle/>
          <a:p>
            <a:r>
              <a:rPr lang="en-US" dirty="0" smtClean="0"/>
              <a:t>Future of .NET</a:t>
            </a:r>
            <a:endParaRPr lang="en-US" dirty="0"/>
          </a:p>
        </p:txBody>
      </p:sp>
      <p:sp>
        <p:nvSpPr>
          <p:cNvPr id="5" name="Rectangle 4"/>
          <p:cNvSpPr/>
          <p:nvPr/>
        </p:nvSpPr>
        <p:spPr bwMode="auto">
          <a:xfrm>
            <a:off x="2815340" y="1529590"/>
            <a:ext cx="3733413" cy="3567872"/>
          </a:xfrm>
          <a:prstGeom prst="rect">
            <a:avLst/>
          </a:prstGeom>
          <a:solidFill>
            <a:srgbClr val="7FBA00"/>
          </a:solidFill>
          <a:ln w="25400" cap="flat" cmpd="sng" algn="ctr">
            <a:noFill/>
            <a:prstDash val="solid"/>
            <a:headEnd type="none" w="med" len="med"/>
            <a:tailEnd type="none" w="med" len="med"/>
          </a:ln>
          <a:effectLst/>
        </p:spPr>
        <p:txBody>
          <a:bodyPr vert="horz" wrap="square" lIns="746083" tIns="279781" rIns="91423" bIns="91427" numCol="1" rtlCol="0" anchor="t" anchorCtr="0" compatLnSpc="1">
            <a:prstTxWarp prst="textNoShape">
              <a:avLst/>
            </a:prstTxWarp>
          </a:bodyPr>
          <a:lstStyle/>
          <a:p>
            <a:pPr defTabSz="932289"/>
            <a:r>
              <a:rPr lang="en-US" sz="2856" dirty="0" smtClean="0">
                <a:gradFill>
                  <a:gsLst>
                    <a:gs pos="14679">
                      <a:srgbClr val="FFFFFF"/>
                    </a:gs>
                    <a:gs pos="38000">
                      <a:srgbClr val="FFFFFF"/>
                    </a:gs>
                  </a:gsLst>
                  <a:lin ang="5400000" scaled="1"/>
                </a:gradFill>
                <a:latin typeface="Segoe UI Light"/>
              </a:rPr>
              <a:t>  </a:t>
            </a:r>
            <a:endParaRPr lang="en-US" sz="2856" dirty="0">
              <a:gradFill>
                <a:gsLst>
                  <a:gs pos="14679">
                    <a:srgbClr val="FFFFFF"/>
                  </a:gs>
                  <a:gs pos="38000">
                    <a:srgbClr val="FFFFFF"/>
                  </a:gs>
                </a:gsLst>
                <a:lin ang="5400000" scaled="1"/>
              </a:gradFill>
              <a:latin typeface="Segoe UI Light"/>
            </a:endParaRPr>
          </a:p>
        </p:txBody>
      </p:sp>
      <p:sp>
        <p:nvSpPr>
          <p:cNvPr id="23" name="Rectangle 22"/>
          <p:cNvSpPr/>
          <p:nvPr/>
        </p:nvSpPr>
        <p:spPr bwMode="auto">
          <a:xfrm>
            <a:off x="467184" y="3574606"/>
            <a:ext cx="9894082" cy="1356283"/>
          </a:xfrm>
          <a:prstGeom prst="rect">
            <a:avLst/>
          </a:prstGeom>
          <a:solidFill>
            <a:schemeClr val="bg1">
              <a:alpha val="60000"/>
            </a:schemeClr>
          </a:solidFill>
          <a:ln w="25400" cap="flat" cmpd="sng" algn="ctr">
            <a:noFill/>
            <a:prstDash val="solid"/>
            <a:headEnd type="none" w="med" len="med"/>
            <a:tailEnd type="none" w="med" len="med"/>
          </a:ln>
          <a:effectLst/>
        </p:spPr>
        <p:txBody>
          <a:bodyPr vert="horz" wrap="square" lIns="373041" tIns="91427" rIns="91423" bIns="91427" numCol="1" rtlCol="0" anchor="ctr" anchorCtr="0" compatLnSpc="1">
            <a:prstTxWarp prst="textNoShape">
              <a:avLst/>
            </a:prstTxWarp>
          </a:bodyPr>
          <a:lstStyle/>
          <a:p>
            <a:pPr defTabSz="932289"/>
            <a:endParaRPr lang="en-US" dirty="0">
              <a:gradFill>
                <a:gsLst>
                  <a:gs pos="14679">
                    <a:srgbClr val="FFFFFF"/>
                  </a:gs>
                  <a:gs pos="38000">
                    <a:srgbClr val="FFFFFF"/>
                  </a:gs>
                </a:gsLst>
                <a:lin ang="5400000" scaled="1"/>
              </a:gradFill>
            </a:endParaRPr>
          </a:p>
        </p:txBody>
      </p:sp>
      <p:sp>
        <p:nvSpPr>
          <p:cNvPr id="25" name="Rectangle 24"/>
          <p:cNvSpPr/>
          <p:nvPr/>
        </p:nvSpPr>
        <p:spPr>
          <a:xfrm>
            <a:off x="2815339" y="3667822"/>
            <a:ext cx="3077916" cy="1169850"/>
          </a:xfrm>
          <a:prstGeom prst="rect">
            <a:avLst/>
          </a:prstGeom>
        </p:spPr>
        <p:txBody>
          <a:bodyPr wrap="none" lIns="186521" tIns="93260">
            <a:spAutoFit/>
          </a:bodyPr>
          <a:lstStyle/>
          <a:p>
            <a:pPr marL="0" lvl="1" defTabSz="932289">
              <a:lnSpc>
                <a:spcPct val="90000"/>
              </a:lnSpc>
              <a:spcAft>
                <a:spcPts val="340"/>
              </a:spcAft>
              <a:defRPr/>
            </a:pPr>
            <a:r>
              <a:rPr lang="en-US" b="1" dirty="0" smtClean="0">
                <a:gradFill>
                  <a:gsLst>
                    <a:gs pos="14679">
                      <a:srgbClr val="FFFFFF"/>
                    </a:gs>
                    <a:gs pos="38000">
                      <a:srgbClr val="FFFFFF"/>
                    </a:gs>
                  </a:gsLst>
                  <a:lin ang="5400000" scaled="1"/>
                </a:gradFill>
                <a:cs typeface="Segoe UI" panose="020B0502040204020203" pitchFamily="34" charset="0"/>
              </a:rPr>
              <a:t>Device optimized</a:t>
            </a:r>
            <a:endParaRPr lang="en-US" b="1" dirty="0">
              <a:gradFill>
                <a:gsLst>
                  <a:gs pos="14679">
                    <a:srgbClr val="FFFFFF"/>
                  </a:gs>
                  <a:gs pos="38000">
                    <a:srgbClr val="FFFFFF"/>
                  </a:gs>
                </a:gsLst>
                <a:lin ang="5400000" scaled="1"/>
              </a:gradFill>
              <a:cs typeface="Segoe UI" panose="020B0502040204020203" pitchFamily="34" charset="0"/>
            </a:endParaRP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Native compilation</a:t>
            </a: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Small footprint, side-by-side</a:t>
            </a: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Cross-device enabled</a:t>
            </a:r>
          </a:p>
        </p:txBody>
      </p:sp>
      <p:sp>
        <p:nvSpPr>
          <p:cNvPr id="26" name="Rectangle 25"/>
          <p:cNvSpPr/>
          <p:nvPr/>
        </p:nvSpPr>
        <p:spPr>
          <a:xfrm>
            <a:off x="6637051" y="3667822"/>
            <a:ext cx="3077916" cy="1169850"/>
          </a:xfrm>
          <a:prstGeom prst="rect">
            <a:avLst/>
          </a:prstGeom>
        </p:spPr>
        <p:txBody>
          <a:bodyPr wrap="none" lIns="186521" tIns="93260">
            <a:spAutoFit/>
          </a:bodyPr>
          <a:lstStyle/>
          <a:p>
            <a:pPr marL="0" lvl="1" defTabSz="932289">
              <a:lnSpc>
                <a:spcPct val="90000"/>
              </a:lnSpc>
              <a:spcAft>
                <a:spcPts val="340"/>
              </a:spcAft>
              <a:defRPr/>
            </a:pPr>
            <a:r>
              <a:rPr lang="en-US" b="1" dirty="0" smtClean="0">
                <a:gradFill>
                  <a:gsLst>
                    <a:gs pos="14679">
                      <a:srgbClr val="FFFFFF"/>
                    </a:gs>
                    <a:gs pos="38000">
                      <a:srgbClr val="FFFFFF"/>
                    </a:gs>
                  </a:gsLst>
                  <a:lin ang="5400000" scaled="1"/>
                </a:gradFill>
                <a:cs typeface="Segoe UI" panose="020B0502040204020203" pitchFamily="34" charset="0"/>
              </a:rPr>
              <a:t>Cloud optimized</a:t>
            </a:r>
            <a:endParaRPr lang="en-US" b="1" dirty="0">
              <a:gradFill>
                <a:gsLst>
                  <a:gs pos="14679">
                    <a:srgbClr val="FFFFFF"/>
                  </a:gs>
                  <a:gs pos="38000">
                    <a:srgbClr val="FFFFFF"/>
                  </a:gs>
                </a:gsLst>
                <a:lin ang="5400000" scaled="1"/>
              </a:gradFill>
              <a:cs typeface="Segoe UI" panose="020B0502040204020203" pitchFamily="34" charset="0"/>
            </a:endParaRP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High throughput</a:t>
            </a: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Small footprint, side-by-side</a:t>
            </a: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Cross-platform enabled</a:t>
            </a:r>
          </a:p>
        </p:txBody>
      </p:sp>
      <p:sp>
        <p:nvSpPr>
          <p:cNvPr id="20" name="Rectangle 19"/>
          <p:cNvSpPr/>
          <p:nvPr/>
        </p:nvSpPr>
        <p:spPr bwMode="auto">
          <a:xfrm>
            <a:off x="467184" y="2583060"/>
            <a:ext cx="9894081" cy="867675"/>
          </a:xfrm>
          <a:prstGeom prst="rect">
            <a:avLst/>
          </a:prstGeom>
          <a:solidFill>
            <a:schemeClr val="bg1">
              <a:alpha val="60000"/>
            </a:schemeClr>
          </a:solidFill>
          <a:ln w="25400" cap="flat" cmpd="sng" algn="ctr">
            <a:noFill/>
            <a:prstDash val="solid"/>
            <a:headEnd type="none" w="med" len="med"/>
            <a:tailEnd type="none" w="med" len="med"/>
          </a:ln>
          <a:effectLst/>
        </p:spPr>
        <p:txBody>
          <a:bodyPr vert="horz" wrap="square" lIns="373041" tIns="91427" rIns="91423" bIns="91427" numCol="1" rtlCol="0" anchor="ctr" anchorCtr="0" compatLnSpc="1">
            <a:prstTxWarp prst="textNoShape">
              <a:avLst/>
            </a:prstTxWarp>
          </a:bodyPr>
          <a:lstStyle/>
          <a:p>
            <a:pPr defTabSz="932289"/>
            <a:endParaRPr lang="en-US" sz="2000" dirty="0">
              <a:gradFill>
                <a:gsLst>
                  <a:gs pos="14679">
                    <a:srgbClr val="FFFFFF"/>
                  </a:gs>
                  <a:gs pos="38000">
                    <a:srgbClr val="FFFFFF"/>
                  </a:gs>
                </a:gsLst>
                <a:lin ang="5400000" scaled="1"/>
              </a:gradFill>
            </a:endParaRPr>
          </a:p>
        </p:txBody>
      </p:sp>
      <p:sp>
        <p:nvSpPr>
          <p:cNvPr id="22" name="Rectangle 21"/>
          <p:cNvSpPr/>
          <p:nvPr/>
        </p:nvSpPr>
        <p:spPr>
          <a:xfrm>
            <a:off x="2815339" y="2705893"/>
            <a:ext cx="3723615" cy="622008"/>
          </a:xfrm>
          <a:prstGeom prst="rect">
            <a:avLst/>
          </a:prstGeom>
        </p:spPr>
        <p:txBody>
          <a:bodyPr wrap="square" lIns="186521" tIns="93260">
            <a:spAutoFit/>
          </a:bodyPr>
          <a:lstStyle/>
          <a:p>
            <a:pPr marL="0" lvl="1" defTabSz="932289">
              <a:lnSpc>
                <a:spcPct val="90000"/>
              </a:lnSpc>
              <a:spcAft>
                <a:spcPts val="340"/>
              </a:spcAft>
              <a:defRPr/>
            </a:pPr>
            <a:r>
              <a:rPr lang="en-US" sz="1600" dirty="0">
                <a:gradFill>
                  <a:gsLst>
                    <a:gs pos="14679">
                      <a:srgbClr val="FFFFFF"/>
                    </a:gs>
                    <a:gs pos="38000">
                      <a:srgbClr val="FFFFFF"/>
                    </a:gs>
                  </a:gsLst>
                  <a:lin ang="5400000" scaled="1"/>
                </a:gradFill>
                <a:cs typeface="Segoe UI" panose="020B0502040204020203" pitchFamily="34" charset="0"/>
              </a:rPr>
              <a:t>Windows Store, WPF, Windows Forms, </a:t>
            </a:r>
          </a:p>
          <a:p>
            <a:pPr marL="0" lvl="1" defTabSz="932289">
              <a:lnSpc>
                <a:spcPct val="90000"/>
              </a:lnSpc>
              <a:spcAft>
                <a:spcPts val="340"/>
              </a:spcAft>
              <a:defRPr/>
            </a:pPr>
            <a:r>
              <a:rPr lang="en-US" sz="1600" dirty="0">
                <a:gradFill>
                  <a:gsLst>
                    <a:gs pos="14679">
                      <a:srgbClr val="FFFFFF"/>
                    </a:gs>
                    <a:gs pos="38000">
                      <a:srgbClr val="FFFFFF"/>
                    </a:gs>
                  </a:gsLst>
                  <a:lin ang="5400000" scaled="1"/>
                </a:gradFill>
                <a:cs typeface="Segoe UI" panose="020B0502040204020203" pitchFamily="34" charset="0"/>
              </a:rPr>
              <a:t>Console apps and related libraries.</a:t>
            </a:r>
          </a:p>
        </p:txBody>
      </p:sp>
      <p:sp>
        <p:nvSpPr>
          <p:cNvPr id="27" name="Rectangle 26"/>
          <p:cNvSpPr/>
          <p:nvPr/>
        </p:nvSpPr>
        <p:spPr>
          <a:xfrm>
            <a:off x="6637051" y="2595094"/>
            <a:ext cx="3724214" cy="843607"/>
          </a:xfrm>
          <a:prstGeom prst="rect">
            <a:avLst/>
          </a:prstGeom>
        </p:spPr>
        <p:txBody>
          <a:bodyPr wrap="square" lIns="186521" tIns="93260">
            <a:spAutoFit/>
          </a:bodyPr>
          <a:lstStyle/>
          <a:p>
            <a:pPr marL="0" lvl="1" defTabSz="932289">
              <a:lnSpc>
                <a:spcPct val="90000"/>
              </a:lnSpc>
              <a:spcAft>
                <a:spcPts val="340"/>
              </a:spcAft>
              <a:defRPr/>
            </a:pPr>
            <a:r>
              <a:rPr lang="en-US" sz="1600" dirty="0" smtClean="0">
                <a:gradFill>
                  <a:gsLst>
                    <a:gs pos="14679">
                      <a:srgbClr val="FFFFFF"/>
                    </a:gs>
                    <a:gs pos="38000">
                      <a:srgbClr val="FFFFFF"/>
                    </a:gs>
                  </a:gsLst>
                  <a:lin ang="5400000" scaled="1"/>
                </a:gradFill>
                <a:cs typeface="Segoe UI" panose="020B0502040204020203" pitchFamily="34" charset="0"/>
              </a:rPr>
              <a:t>ASP.NET vNext: </a:t>
            </a:r>
            <a:r>
              <a:rPr lang="en-US" sz="1600" dirty="0">
                <a:gradFill>
                  <a:gsLst>
                    <a:gs pos="14679">
                      <a:srgbClr val="FFFFFF"/>
                    </a:gs>
                    <a:gs pos="38000">
                      <a:srgbClr val="FFFFFF"/>
                    </a:gs>
                  </a:gsLst>
                  <a:lin ang="5400000" scaled="1"/>
                </a:gradFill>
                <a:cs typeface="Segoe UI" panose="020B0502040204020203" pitchFamily="34" charset="0"/>
              </a:rPr>
              <a:t>Web Forms, MVC, </a:t>
            </a:r>
            <a:r>
              <a:rPr lang="en-US" sz="1600" dirty="0" smtClean="0">
                <a:gradFill>
                  <a:gsLst>
                    <a:gs pos="14679">
                      <a:srgbClr val="FFFFFF"/>
                    </a:gs>
                    <a:gs pos="38000">
                      <a:srgbClr val="FFFFFF"/>
                    </a:gs>
                  </a:gsLst>
                  <a:lin ang="5400000" scaled="1"/>
                </a:gradFill>
                <a:cs typeface="Segoe UI" panose="020B0502040204020203" pitchFamily="34" charset="0"/>
              </a:rPr>
              <a:t>Web </a:t>
            </a:r>
            <a:r>
              <a:rPr lang="en-US" sz="1600" dirty="0">
                <a:gradFill>
                  <a:gsLst>
                    <a:gs pos="14679">
                      <a:srgbClr val="FFFFFF"/>
                    </a:gs>
                    <a:gs pos="38000">
                      <a:srgbClr val="FFFFFF"/>
                    </a:gs>
                  </a:gsLst>
                  <a:lin ang="5400000" scaled="1"/>
                </a:gradFill>
                <a:cs typeface="Segoe UI" panose="020B0502040204020203" pitchFamily="34" charset="0"/>
              </a:rPr>
              <a:t>Pages, </a:t>
            </a:r>
            <a:r>
              <a:rPr lang="en-US" sz="1600" dirty="0" smtClean="0">
                <a:gradFill>
                  <a:gsLst>
                    <a:gs pos="14679">
                      <a:srgbClr val="FFFFFF"/>
                    </a:gs>
                    <a:gs pos="38000">
                      <a:srgbClr val="FFFFFF"/>
                    </a:gs>
                  </a:gsLst>
                  <a:lin ang="5400000" scaled="1"/>
                </a:gradFill>
                <a:cs typeface="Segoe UI" panose="020B0502040204020203" pitchFamily="34" charset="0"/>
              </a:rPr>
              <a:t>Web </a:t>
            </a:r>
            <a:r>
              <a:rPr lang="en-US" sz="1600" dirty="0">
                <a:gradFill>
                  <a:gsLst>
                    <a:gs pos="14679">
                      <a:srgbClr val="FFFFFF"/>
                    </a:gs>
                    <a:gs pos="38000">
                      <a:srgbClr val="FFFFFF"/>
                    </a:gs>
                  </a:gsLst>
                  <a:lin ang="5400000" scaled="1"/>
                </a:gradFill>
                <a:cs typeface="Segoe UI" panose="020B0502040204020203" pitchFamily="34" charset="0"/>
              </a:rPr>
              <a:t>API, SignalR</a:t>
            </a:r>
          </a:p>
          <a:p>
            <a:pPr marL="0" lvl="1" defTabSz="932289">
              <a:lnSpc>
                <a:spcPct val="90000"/>
              </a:lnSpc>
              <a:spcAft>
                <a:spcPts val="340"/>
              </a:spcAft>
              <a:defRPr/>
            </a:pPr>
            <a:r>
              <a:rPr lang="en-US" sz="1600" dirty="0">
                <a:gradFill>
                  <a:gsLst>
                    <a:gs pos="14679">
                      <a:srgbClr val="FFFFFF"/>
                    </a:gs>
                    <a:gs pos="38000">
                      <a:srgbClr val="FFFFFF"/>
                    </a:gs>
                  </a:gsLst>
                  <a:lin ang="5400000" scaled="1"/>
                </a:gradFill>
                <a:cs typeface="Segoe UI" panose="020B0502040204020203" pitchFamily="34" charset="0"/>
              </a:rPr>
              <a:t>WCF</a:t>
            </a:r>
          </a:p>
        </p:txBody>
      </p:sp>
      <p:grpSp>
        <p:nvGrpSpPr>
          <p:cNvPr id="49" name="Group 48"/>
          <p:cNvGrpSpPr/>
          <p:nvPr/>
        </p:nvGrpSpPr>
        <p:grpSpPr>
          <a:xfrm>
            <a:off x="3017422" y="1690125"/>
            <a:ext cx="2781148" cy="769064"/>
            <a:chOff x="3017422" y="1690125"/>
            <a:chExt cx="2781148" cy="769064"/>
          </a:xfrm>
        </p:grpSpPr>
        <p:grpSp>
          <p:nvGrpSpPr>
            <p:cNvPr id="48" name="Group 47"/>
            <p:cNvGrpSpPr/>
            <p:nvPr/>
          </p:nvGrpSpPr>
          <p:grpSpPr>
            <a:xfrm>
              <a:off x="3017422" y="1690125"/>
              <a:ext cx="749787" cy="769064"/>
              <a:chOff x="3017422" y="1690125"/>
              <a:chExt cx="749787" cy="769064"/>
            </a:xfrm>
          </p:grpSpPr>
          <p:grpSp>
            <p:nvGrpSpPr>
              <p:cNvPr id="50" name="Group 49"/>
              <p:cNvGrpSpPr>
                <a:grpSpLocks noChangeAspect="1"/>
              </p:cNvGrpSpPr>
              <p:nvPr/>
            </p:nvGrpSpPr>
            <p:grpSpPr>
              <a:xfrm>
                <a:off x="3189749" y="1829689"/>
                <a:ext cx="405135" cy="489938"/>
                <a:chOff x="5629324" y="1943735"/>
                <a:chExt cx="361650" cy="424795"/>
              </a:xfrm>
              <a:solidFill>
                <a:schemeClr val="tx1"/>
              </a:solidFill>
            </p:grpSpPr>
            <p:sp>
              <p:nvSpPr>
                <p:cNvPr id="11" name="Freeform 626"/>
                <p:cNvSpPr>
                  <a:spLocks noChangeAspect="1" noEditPoints="1"/>
                </p:cNvSpPr>
                <p:nvPr/>
              </p:nvSpPr>
              <p:spPr bwMode="auto">
                <a:xfrm>
                  <a:off x="5629324" y="2131516"/>
                  <a:ext cx="361650" cy="237014"/>
                </a:xfrm>
                <a:custGeom>
                  <a:avLst/>
                  <a:gdLst>
                    <a:gd name="T0" fmla="*/ 340 w 400"/>
                    <a:gd name="T1" fmla="*/ 0 h 214"/>
                    <a:gd name="T2" fmla="*/ 61 w 400"/>
                    <a:gd name="T3" fmla="*/ 0 h 214"/>
                    <a:gd name="T4" fmla="*/ 51 w 400"/>
                    <a:gd name="T5" fmla="*/ 10 h 214"/>
                    <a:gd name="T6" fmla="*/ 51 w 400"/>
                    <a:gd name="T7" fmla="*/ 181 h 214"/>
                    <a:gd name="T8" fmla="*/ 61 w 400"/>
                    <a:gd name="T9" fmla="*/ 191 h 214"/>
                    <a:gd name="T10" fmla="*/ 340 w 400"/>
                    <a:gd name="T11" fmla="*/ 191 h 214"/>
                    <a:gd name="T12" fmla="*/ 350 w 400"/>
                    <a:gd name="T13" fmla="*/ 181 h 214"/>
                    <a:gd name="T14" fmla="*/ 350 w 400"/>
                    <a:gd name="T15" fmla="*/ 10 h 214"/>
                    <a:gd name="T16" fmla="*/ 340 w 400"/>
                    <a:gd name="T17" fmla="*/ 0 h 214"/>
                    <a:gd name="T18" fmla="*/ 337 w 400"/>
                    <a:gd name="T19" fmla="*/ 179 h 214"/>
                    <a:gd name="T20" fmla="*/ 64 w 400"/>
                    <a:gd name="T21" fmla="*/ 179 h 214"/>
                    <a:gd name="T22" fmla="*/ 64 w 400"/>
                    <a:gd name="T23" fmla="*/ 11 h 214"/>
                    <a:gd name="T24" fmla="*/ 337 w 400"/>
                    <a:gd name="T25" fmla="*/ 11 h 214"/>
                    <a:gd name="T26" fmla="*/ 337 w 400"/>
                    <a:gd name="T27" fmla="*/ 179 h 214"/>
                    <a:gd name="T28" fmla="*/ 228 w 400"/>
                    <a:gd name="T29" fmla="*/ 198 h 214"/>
                    <a:gd name="T30" fmla="*/ 228 w 400"/>
                    <a:gd name="T31" fmla="*/ 200 h 214"/>
                    <a:gd name="T32" fmla="*/ 224 w 400"/>
                    <a:gd name="T33" fmla="*/ 203 h 214"/>
                    <a:gd name="T34" fmla="*/ 177 w 400"/>
                    <a:gd name="T35" fmla="*/ 203 h 214"/>
                    <a:gd name="T36" fmla="*/ 173 w 400"/>
                    <a:gd name="T37" fmla="*/ 200 h 214"/>
                    <a:gd name="T38" fmla="*/ 173 w 400"/>
                    <a:gd name="T39" fmla="*/ 198 h 214"/>
                    <a:gd name="T40" fmla="*/ 0 w 400"/>
                    <a:gd name="T41" fmla="*/ 198 h 214"/>
                    <a:gd name="T42" fmla="*/ 0 w 400"/>
                    <a:gd name="T43" fmla="*/ 208 h 214"/>
                    <a:gd name="T44" fmla="*/ 13 w 400"/>
                    <a:gd name="T45" fmla="*/ 214 h 214"/>
                    <a:gd name="T46" fmla="*/ 13 w 400"/>
                    <a:gd name="T47" fmla="*/ 214 h 214"/>
                    <a:gd name="T48" fmla="*/ 387 w 400"/>
                    <a:gd name="T49" fmla="*/ 214 h 214"/>
                    <a:gd name="T50" fmla="*/ 387 w 400"/>
                    <a:gd name="T51" fmla="*/ 214 h 214"/>
                    <a:gd name="T52" fmla="*/ 400 w 400"/>
                    <a:gd name="T53" fmla="*/ 208 h 214"/>
                    <a:gd name="T54" fmla="*/ 400 w 400"/>
                    <a:gd name="T55" fmla="*/ 198 h 214"/>
                    <a:gd name="T56" fmla="*/ 228 w 400"/>
                    <a:gd name="T57" fmla="*/ 19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0" h="214">
                      <a:moveTo>
                        <a:pt x="340" y="0"/>
                      </a:moveTo>
                      <a:cubicBezTo>
                        <a:pt x="61" y="0"/>
                        <a:pt x="61" y="0"/>
                        <a:pt x="61" y="0"/>
                      </a:cubicBezTo>
                      <a:cubicBezTo>
                        <a:pt x="56" y="0"/>
                        <a:pt x="51" y="4"/>
                        <a:pt x="51" y="10"/>
                      </a:cubicBezTo>
                      <a:cubicBezTo>
                        <a:pt x="51" y="181"/>
                        <a:pt x="51" y="181"/>
                        <a:pt x="51" y="181"/>
                      </a:cubicBezTo>
                      <a:cubicBezTo>
                        <a:pt x="51" y="187"/>
                        <a:pt x="56" y="191"/>
                        <a:pt x="61" y="191"/>
                      </a:cubicBezTo>
                      <a:cubicBezTo>
                        <a:pt x="340" y="191"/>
                        <a:pt x="340" y="191"/>
                        <a:pt x="340" y="191"/>
                      </a:cubicBezTo>
                      <a:cubicBezTo>
                        <a:pt x="346" y="191"/>
                        <a:pt x="350" y="187"/>
                        <a:pt x="350" y="181"/>
                      </a:cubicBezTo>
                      <a:cubicBezTo>
                        <a:pt x="350" y="10"/>
                        <a:pt x="350" y="10"/>
                        <a:pt x="350" y="10"/>
                      </a:cubicBezTo>
                      <a:cubicBezTo>
                        <a:pt x="350" y="4"/>
                        <a:pt x="346" y="0"/>
                        <a:pt x="340" y="0"/>
                      </a:cubicBezTo>
                      <a:close/>
                      <a:moveTo>
                        <a:pt x="337" y="179"/>
                      </a:moveTo>
                      <a:cubicBezTo>
                        <a:pt x="64" y="179"/>
                        <a:pt x="64" y="179"/>
                        <a:pt x="64" y="179"/>
                      </a:cubicBezTo>
                      <a:cubicBezTo>
                        <a:pt x="64" y="11"/>
                        <a:pt x="64" y="11"/>
                        <a:pt x="64" y="11"/>
                      </a:cubicBezTo>
                      <a:cubicBezTo>
                        <a:pt x="337" y="11"/>
                        <a:pt x="337" y="11"/>
                        <a:pt x="337" y="11"/>
                      </a:cubicBezTo>
                      <a:cubicBezTo>
                        <a:pt x="337" y="179"/>
                        <a:pt x="337" y="179"/>
                        <a:pt x="337" y="179"/>
                      </a:cubicBezTo>
                      <a:close/>
                      <a:moveTo>
                        <a:pt x="228" y="198"/>
                      </a:moveTo>
                      <a:cubicBezTo>
                        <a:pt x="228" y="200"/>
                        <a:pt x="228" y="200"/>
                        <a:pt x="228" y="200"/>
                      </a:cubicBezTo>
                      <a:cubicBezTo>
                        <a:pt x="228" y="202"/>
                        <a:pt x="226" y="203"/>
                        <a:pt x="224" y="203"/>
                      </a:cubicBezTo>
                      <a:cubicBezTo>
                        <a:pt x="177" y="203"/>
                        <a:pt x="177" y="203"/>
                        <a:pt x="177" y="203"/>
                      </a:cubicBezTo>
                      <a:cubicBezTo>
                        <a:pt x="175" y="203"/>
                        <a:pt x="173" y="202"/>
                        <a:pt x="173" y="200"/>
                      </a:cubicBezTo>
                      <a:cubicBezTo>
                        <a:pt x="173" y="198"/>
                        <a:pt x="173" y="198"/>
                        <a:pt x="173" y="198"/>
                      </a:cubicBezTo>
                      <a:cubicBezTo>
                        <a:pt x="0" y="198"/>
                        <a:pt x="0" y="198"/>
                        <a:pt x="0" y="198"/>
                      </a:cubicBezTo>
                      <a:cubicBezTo>
                        <a:pt x="0" y="208"/>
                        <a:pt x="0" y="208"/>
                        <a:pt x="0" y="208"/>
                      </a:cubicBezTo>
                      <a:cubicBezTo>
                        <a:pt x="0" y="208"/>
                        <a:pt x="9" y="214"/>
                        <a:pt x="13" y="214"/>
                      </a:cubicBezTo>
                      <a:cubicBezTo>
                        <a:pt x="13" y="214"/>
                        <a:pt x="13" y="214"/>
                        <a:pt x="13" y="214"/>
                      </a:cubicBezTo>
                      <a:cubicBezTo>
                        <a:pt x="387" y="214"/>
                        <a:pt x="387" y="214"/>
                        <a:pt x="387" y="214"/>
                      </a:cubicBezTo>
                      <a:cubicBezTo>
                        <a:pt x="387" y="214"/>
                        <a:pt x="387" y="214"/>
                        <a:pt x="387" y="214"/>
                      </a:cubicBezTo>
                      <a:cubicBezTo>
                        <a:pt x="391" y="214"/>
                        <a:pt x="400" y="208"/>
                        <a:pt x="400" y="208"/>
                      </a:cubicBezTo>
                      <a:cubicBezTo>
                        <a:pt x="400" y="198"/>
                        <a:pt x="400" y="198"/>
                        <a:pt x="400" y="198"/>
                      </a:cubicBezTo>
                      <a:lnTo>
                        <a:pt x="228" y="198"/>
                      </a:lnTo>
                      <a:close/>
                    </a:path>
                  </a:pathLst>
                </a:custGeom>
                <a:grpFill/>
                <a:ln>
                  <a:noFill/>
                </a:ln>
                <a:extLst/>
              </p:spPr>
              <p:txBody>
                <a:bodyPr vert="horz" wrap="square" lIns="93260" tIns="46630" rIns="93260" bIns="46630" numCol="1" anchor="t" anchorCtr="0" compatLnSpc="1">
                  <a:prstTxWarp prst="textNoShape">
                    <a:avLst/>
                  </a:prstTxWarp>
                </a:bodyPr>
                <a:lstStyle/>
                <a:p>
                  <a:pPr defTabSz="932559">
                    <a:defRPr/>
                  </a:pPr>
                  <a:endParaRPr lang="en-US" sz="1122" kern="0">
                    <a:gradFill>
                      <a:gsLst>
                        <a:gs pos="14679">
                          <a:srgbClr val="FFFFFF"/>
                        </a:gs>
                        <a:gs pos="38000">
                          <a:srgbClr val="FFFFFF"/>
                        </a:gs>
                      </a:gsLst>
                      <a:lin ang="5400000" scaled="1"/>
                    </a:gradFill>
                  </a:endParaRPr>
                </a:p>
              </p:txBody>
            </p:sp>
            <p:sp>
              <p:nvSpPr>
                <p:cNvPr id="12" name="Rounded Rectangle 6"/>
                <p:cNvSpPr>
                  <a:spLocks noChangeAspect="1"/>
                </p:cNvSpPr>
                <p:nvPr/>
              </p:nvSpPr>
              <p:spPr bwMode="black">
                <a:xfrm rot="16200000">
                  <a:off x="5800120" y="1903594"/>
                  <a:ext cx="143147" cy="227679"/>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grp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1970" rIns="83940" bIns="41970" numCol="1" rtlCol="0" anchor="ctr" anchorCtr="0" compatLnSpc="1">
                  <a:prstTxWarp prst="textNoShape">
                    <a:avLst/>
                  </a:prstTxWarp>
                </a:bodyPr>
                <a:lstStyle/>
                <a:p>
                  <a:pPr algn="ctr" defTabSz="755481"/>
                  <a:endParaRPr lang="en-US" sz="1836" spc="-124" dirty="0">
                    <a:gradFill>
                      <a:gsLst>
                        <a:gs pos="14679">
                          <a:srgbClr val="FFFFFF"/>
                        </a:gs>
                        <a:gs pos="38000">
                          <a:srgbClr val="FFFFFF"/>
                        </a:gs>
                      </a:gsLst>
                      <a:lin ang="5400000" scaled="1"/>
                    </a:gradFill>
                  </a:endParaRPr>
                </a:p>
              </p:txBody>
            </p:sp>
            <p:sp>
              <p:nvSpPr>
                <p:cNvPr id="13" name="Freeform 138"/>
                <p:cNvSpPr>
                  <a:spLocks noChangeAspect="1" noEditPoints="1"/>
                </p:cNvSpPr>
                <p:nvPr/>
              </p:nvSpPr>
              <p:spPr bwMode="auto">
                <a:xfrm>
                  <a:off x="5654435" y="1943735"/>
                  <a:ext cx="74991" cy="145272"/>
                </a:xfrm>
                <a:custGeom>
                  <a:avLst/>
                  <a:gdLst>
                    <a:gd name="T0" fmla="*/ 427 w 463"/>
                    <a:gd name="T1" fmla="*/ 0 h 773"/>
                    <a:gd name="T2" fmla="*/ 42 w 463"/>
                    <a:gd name="T3" fmla="*/ 0 h 773"/>
                    <a:gd name="T4" fmla="*/ 0 w 463"/>
                    <a:gd name="T5" fmla="*/ 35 h 773"/>
                    <a:gd name="T6" fmla="*/ 0 w 463"/>
                    <a:gd name="T7" fmla="*/ 733 h 773"/>
                    <a:gd name="T8" fmla="*/ 42 w 463"/>
                    <a:gd name="T9" fmla="*/ 773 h 773"/>
                    <a:gd name="T10" fmla="*/ 427 w 463"/>
                    <a:gd name="T11" fmla="*/ 773 h 773"/>
                    <a:gd name="T12" fmla="*/ 463 w 463"/>
                    <a:gd name="T13" fmla="*/ 733 h 773"/>
                    <a:gd name="T14" fmla="*/ 463 w 463"/>
                    <a:gd name="T15" fmla="*/ 35 h 773"/>
                    <a:gd name="T16" fmla="*/ 427 w 463"/>
                    <a:gd name="T17" fmla="*/ 0 h 773"/>
                    <a:gd name="T18" fmla="*/ 152 w 463"/>
                    <a:gd name="T19" fmla="*/ 730 h 773"/>
                    <a:gd name="T20" fmla="*/ 139 w 463"/>
                    <a:gd name="T21" fmla="*/ 743 h 773"/>
                    <a:gd name="T22" fmla="*/ 112 w 463"/>
                    <a:gd name="T23" fmla="*/ 743 h 773"/>
                    <a:gd name="T24" fmla="*/ 99 w 463"/>
                    <a:gd name="T25" fmla="*/ 730 h 773"/>
                    <a:gd name="T26" fmla="*/ 99 w 463"/>
                    <a:gd name="T27" fmla="*/ 722 h 773"/>
                    <a:gd name="T28" fmla="*/ 112 w 463"/>
                    <a:gd name="T29" fmla="*/ 709 h 773"/>
                    <a:gd name="T30" fmla="*/ 139 w 463"/>
                    <a:gd name="T31" fmla="*/ 709 h 773"/>
                    <a:gd name="T32" fmla="*/ 152 w 463"/>
                    <a:gd name="T33" fmla="*/ 722 h 773"/>
                    <a:gd name="T34" fmla="*/ 152 w 463"/>
                    <a:gd name="T35" fmla="*/ 730 h 773"/>
                    <a:gd name="T36" fmla="*/ 263 w 463"/>
                    <a:gd name="T37" fmla="*/ 724 h 773"/>
                    <a:gd name="T38" fmla="*/ 247 w 463"/>
                    <a:gd name="T39" fmla="*/ 743 h 773"/>
                    <a:gd name="T40" fmla="*/ 219 w 463"/>
                    <a:gd name="T41" fmla="*/ 743 h 773"/>
                    <a:gd name="T42" fmla="*/ 202 w 463"/>
                    <a:gd name="T43" fmla="*/ 724 h 773"/>
                    <a:gd name="T44" fmla="*/ 202 w 463"/>
                    <a:gd name="T45" fmla="*/ 716 h 773"/>
                    <a:gd name="T46" fmla="*/ 219 w 463"/>
                    <a:gd name="T47" fmla="*/ 699 h 773"/>
                    <a:gd name="T48" fmla="*/ 247 w 463"/>
                    <a:gd name="T49" fmla="*/ 699 h 773"/>
                    <a:gd name="T50" fmla="*/ 263 w 463"/>
                    <a:gd name="T51" fmla="*/ 716 h 773"/>
                    <a:gd name="T52" fmla="*/ 263 w 463"/>
                    <a:gd name="T53" fmla="*/ 724 h 773"/>
                    <a:gd name="T54" fmla="*/ 366 w 463"/>
                    <a:gd name="T55" fmla="*/ 730 h 773"/>
                    <a:gd name="T56" fmla="*/ 354 w 463"/>
                    <a:gd name="T57" fmla="*/ 743 h 773"/>
                    <a:gd name="T58" fmla="*/ 326 w 463"/>
                    <a:gd name="T59" fmla="*/ 743 h 773"/>
                    <a:gd name="T60" fmla="*/ 314 w 463"/>
                    <a:gd name="T61" fmla="*/ 730 h 773"/>
                    <a:gd name="T62" fmla="*/ 314 w 463"/>
                    <a:gd name="T63" fmla="*/ 722 h 773"/>
                    <a:gd name="T64" fmla="*/ 326 w 463"/>
                    <a:gd name="T65" fmla="*/ 709 h 773"/>
                    <a:gd name="T66" fmla="*/ 354 w 463"/>
                    <a:gd name="T67" fmla="*/ 709 h 773"/>
                    <a:gd name="T68" fmla="*/ 366 w 463"/>
                    <a:gd name="T69" fmla="*/ 722 h 773"/>
                    <a:gd name="T70" fmla="*/ 366 w 463"/>
                    <a:gd name="T71" fmla="*/ 730 h 773"/>
                    <a:gd name="T72" fmla="*/ 417 w 463"/>
                    <a:gd name="T73" fmla="*/ 644 h 773"/>
                    <a:gd name="T74" fmla="*/ 394 w 463"/>
                    <a:gd name="T75" fmla="*/ 671 h 773"/>
                    <a:gd name="T76" fmla="*/ 74 w 463"/>
                    <a:gd name="T77" fmla="*/ 671 h 773"/>
                    <a:gd name="T78" fmla="*/ 49 w 463"/>
                    <a:gd name="T79" fmla="*/ 644 h 773"/>
                    <a:gd name="T80" fmla="*/ 49 w 463"/>
                    <a:gd name="T81" fmla="*/ 67 h 773"/>
                    <a:gd name="T82" fmla="*/ 74 w 463"/>
                    <a:gd name="T83" fmla="*/ 46 h 773"/>
                    <a:gd name="T84" fmla="*/ 394 w 463"/>
                    <a:gd name="T85" fmla="*/ 46 h 773"/>
                    <a:gd name="T86" fmla="*/ 417 w 463"/>
                    <a:gd name="T87" fmla="*/ 67 h 773"/>
                    <a:gd name="T88" fmla="*/ 417 w 463"/>
                    <a:gd name="T89" fmla="*/ 64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773">
                      <a:moveTo>
                        <a:pt x="427" y="0"/>
                      </a:moveTo>
                      <a:cubicBezTo>
                        <a:pt x="42" y="0"/>
                        <a:pt x="42" y="0"/>
                        <a:pt x="42" y="0"/>
                      </a:cubicBezTo>
                      <a:cubicBezTo>
                        <a:pt x="19" y="0"/>
                        <a:pt x="0" y="17"/>
                        <a:pt x="0" y="35"/>
                      </a:cubicBezTo>
                      <a:cubicBezTo>
                        <a:pt x="0" y="733"/>
                        <a:pt x="0" y="733"/>
                        <a:pt x="0" y="733"/>
                      </a:cubicBezTo>
                      <a:cubicBezTo>
                        <a:pt x="0" y="756"/>
                        <a:pt x="17" y="773"/>
                        <a:pt x="42" y="773"/>
                      </a:cubicBezTo>
                      <a:cubicBezTo>
                        <a:pt x="427" y="773"/>
                        <a:pt x="427" y="773"/>
                        <a:pt x="427" y="773"/>
                      </a:cubicBezTo>
                      <a:cubicBezTo>
                        <a:pt x="448" y="773"/>
                        <a:pt x="463" y="756"/>
                        <a:pt x="463" y="733"/>
                      </a:cubicBezTo>
                      <a:cubicBezTo>
                        <a:pt x="463" y="35"/>
                        <a:pt x="463" y="35"/>
                        <a:pt x="463" y="35"/>
                      </a:cubicBezTo>
                      <a:cubicBezTo>
                        <a:pt x="463" y="19"/>
                        <a:pt x="451" y="0"/>
                        <a:pt x="427" y="0"/>
                      </a:cubicBezTo>
                      <a:close/>
                      <a:moveTo>
                        <a:pt x="152" y="730"/>
                      </a:moveTo>
                      <a:cubicBezTo>
                        <a:pt x="152" y="737"/>
                        <a:pt x="146" y="743"/>
                        <a:pt x="139" y="743"/>
                      </a:cubicBezTo>
                      <a:cubicBezTo>
                        <a:pt x="112" y="743"/>
                        <a:pt x="112" y="743"/>
                        <a:pt x="112" y="743"/>
                      </a:cubicBezTo>
                      <a:cubicBezTo>
                        <a:pt x="106" y="743"/>
                        <a:pt x="99" y="737"/>
                        <a:pt x="99" y="730"/>
                      </a:cubicBezTo>
                      <a:cubicBezTo>
                        <a:pt x="99" y="722"/>
                        <a:pt x="99" y="722"/>
                        <a:pt x="99" y="722"/>
                      </a:cubicBezTo>
                      <a:cubicBezTo>
                        <a:pt x="99" y="714"/>
                        <a:pt x="106" y="709"/>
                        <a:pt x="112" y="709"/>
                      </a:cubicBezTo>
                      <a:cubicBezTo>
                        <a:pt x="139" y="709"/>
                        <a:pt x="139" y="709"/>
                        <a:pt x="139" y="709"/>
                      </a:cubicBezTo>
                      <a:cubicBezTo>
                        <a:pt x="146" y="709"/>
                        <a:pt x="152" y="714"/>
                        <a:pt x="152" y="722"/>
                      </a:cubicBezTo>
                      <a:cubicBezTo>
                        <a:pt x="152" y="730"/>
                        <a:pt x="152" y="730"/>
                        <a:pt x="152" y="730"/>
                      </a:cubicBezTo>
                      <a:close/>
                      <a:moveTo>
                        <a:pt x="263" y="724"/>
                      </a:moveTo>
                      <a:cubicBezTo>
                        <a:pt x="263" y="735"/>
                        <a:pt x="255" y="743"/>
                        <a:pt x="247" y="743"/>
                      </a:cubicBezTo>
                      <a:cubicBezTo>
                        <a:pt x="219" y="743"/>
                        <a:pt x="219" y="743"/>
                        <a:pt x="219" y="743"/>
                      </a:cubicBezTo>
                      <a:cubicBezTo>
                        <a:pt x="211" y="743"/>
                        <a:pt x="202" y="735"/>
                        <a:pt x="202" y="724"/>
                      </a:cubicBezTo>
                      <a:cubicBezTo>
                        <a:pt x="202" y="716"/>
                        <a:pt x="202" y="716"/>
                        <a:pt x="202" y="716"/>
                      </a:cubicBezTo>
                      <a:cubicBezTo>
                        <a:pt x="202" y="705"/>
                        <a:pt x="209" y="699"/>
                        <a:pt x="219" y="699"/>
                      </a:cubicBezTo>
                      <a:cubicBezTo>
                        <a:pt x="247" y="699"/>
                        <a:pt x="247" y="699"/>
                        <a:pt x="247" y="699"/>
                      </a:cubicBezTo>
                      <a:cubicBezTo>
                        <a:pt x="255" y="699"/>
                        <a:pt x="263" y="705"/>
                        <a:pt x="263" y="716"/>
                      </a:cubicBezTo>
                      <a:cubicBezTo>
                        <a:pt x="263" y="724"/>
                        <a:pt x="263" y="724"/>
                        <a:pt x="263" y="724"/>
                      </a:cubicBezTo>
                      <a:close/>
                      <a:moveTo>
                        <a:pt x="366" y="730"/>
                      </a:moveTo>
                      <a:cubicBezTo>
                        <a:pt x="366" y="737"/>
                        <a:pt x="360" y="743"/>
                        <a:pt x="354" y="743"/>
                      </a:cubicBezTo>
                      <a:cubicBezTo>
                        <a:pt x="326" y="743"/>
                        <a:pt x="326" y="743"/>
                        <a:pt x="326" y="743"/>
                      </a:cubicBezTo>
                      <a:cubicBezTo>
                        <a:pt x="320" y="743"/>
                        <a:pt x="314" y="737"/>
                        <a:pt x="314" y="730"/>
                      </a:cubicBezTo>
                      <a:cubicBezTo>
                        <a:pt x="314" y="722"/>
                        <a:pt x="314" y="722"/>
                        <a:pt x="314" y="722"/>
                      </a:cubicBezTo>
                      <a:cubicBezTo>
                        <a:pt x="314" y="714"/>
                        <a:pt x="320" y="709"/>
                        <a:pt x="326" y="709"/>
                      </a:cubicBezTo>
                      <a:cubicBezTo>
                        <a:pt x="354" y="709"/>
                        <a:pt x="354" y="709"/>
                        <a:pt x="354" y="709"/>
                      </a:cubicBezTo>
                      <a:cubicBezTo>
                        <a:pt x="360" y="709"/>
                        <a:pt x="366" y="714"/>
                        <a:pt x="366" y="722"/>
                      </a:cubicBezTo>
                      <a:cubicBezTo>
                        <a:pt x="366" y="730"/>
                        <a:pt x="366" y="730"/>
                        <a:pt x="366" y="730"/>
                      </a:cubicBezTo>
                      <a:close/>
                      <a:moveTo>
                        <a:pt x="417" y="644"/>
                      </a:moveTo>
                      <a:cubicBezTo>
                        <a:pt x="417" y="657"/>
                        <a:pt x="409" y="671"/>
                        <a:pt x="394" y="671"/>
                      </a:cubicBezTo>
                      <a:cubicBezTo>
                        <a:pt x="74" y="671"/>
                        <a:pt x="74" y="671"/>
                        <a:pt x="74" y="671"/>
                      </a:cubicBezTo>
                      <a:cubicBezTo>
                        <a:pt x="59" y="671"/>
                        <a:pt x="49" y="659"/>
                        <a:pt x="49" y="644"/>
                      </a:cubicBezTo>
                      <a:cubicBezTo>
                        <a:pt x="49" y="67"/>
                        <a:pt x="49" y="67"/>
                        <a:pt x="49" y="67"/>
                      </a:cubicBezTo>
                      <a:cubicBezTo>
                        <a:pt x="49" y="50"/>
                        <a:pt x="61" y="46"/>
                        <a:pt x="74" y="46"/>
                      </a:cubicBezTo>
                      <a:cubicBezTo>
                        <a:pt x="394" y="46"/>
                        <a:pt x="394" y="46"/>
                        <a:pt x="394" y="46"/>
                      </a:cubicBezTo>
                      <a:cubicBezTo>
                        <a:pt x="404" y="46"/>
                        <a:pt x="417" y="48"/>
                        <a:pt x="417" y="67"/>
                      </a:cubicBezTo>
                      <a:cubicBezTo>
                        <a:pt x="417" y="644"/>
                        <a:pt x="417" y="644"/>
                        <a:pt x="417" y="644"/>
                      </a:cubicBezTo>
                      <a:close/>
                    </a:path>
                  </a:pathLst>
                </a:custGeom>
                <a:grpFill/>
                <a:ln>
                  <a:noFill/>
                </a:ln>
              </p:spPr>
              <p:txBody>
                <a:bodyPr vert="horz" wrap="square" lIns="93260" tIns="46630" rIns="93260" bIns="46630" numCol="1" anchor="t" anchorCtr="0" compatLnSpc="1">
                  <a:prstTxWarp prst="textNoShape">
                    <a:avLst/>
                  </a:prstTxWarp>
                </a:bodyPr>
                <a:lstStyle/>
                <a:p>
                  <a:pPr defTabSz="932559"/>
                  <a:endParaRPr lang="en-US" sz="1836">
                    <a:gradFill>
                      <a:gsLst>
                        <a:gs pos="14679">
                          <a:srgbClr val="FFFFFF"/>
                        </a:gs>
                        <a:gs pos="38000">
                          <a:srgbClr val="FFFFFF"/>
                        </a:gs>
                      </a:gsLst>
                      <a:lin ang="5400000" scaled="1"/>
                    </a:gradFill>
                  </a:endParaRPr>
                </a:p>
              </p:txBody>
            </p:sp>
          </p:grpSp>
          <p:sp>
            <p:nvSpPr>
              <p:cNvPr id="45" name="Oval 44"/>
              <p:cNvSpPr/>
              <p:nvPr/>
            </p:nvSpPr>
            <p:spPr bwMode="auto">
              <a:xfrm>
                <a:off x="3017422" y="1690125"/>
                <a:ext cx="749787" cy="769064"/>
              </a:xfrm>
              <a:prstGeom prst="ellipse">
                <a:avLst/>
              </a:prstGeom>
              <a:no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40" spc="-51" dirty="0">
                  <a:gradFill>
                    <a:gsLst>
                      <a:gs pos="14679">
                        <a:srgbClr val="FFFFFF"/>
                      </a:gs>
                      <a:gs pos="38000">
                        <a:srgbClr val="FFFFFF"/>
                      </a:gs>
                    </a:gsLst>
                    <a:lin ang="5400000" scaled="1"/>
                  </a:gradFill>
                </a:endParaRPr>
              </a:p>
            </p:txBody>
          </p:sp>
        </p:grpSp>
        <p:sp>
          <p:nvSpPr>
            <p:cNvPr id="7" name="Rectangle 6"/>
            <p:cNvSpPr/>
            <p:nvPr/>
          </p:nvSpPr>
          <p:spPr>
            <a:xfrm>
              <a:off x="3946781" y="1754842"/>
              <a:ext cx="1851789" cy="523220"/>
            </a:xfrm>
            <a:prstGeom prst="rect">
              <a:avLst/>
            </a:prstGeom>
          </p:spPr>
          <p:txBody>
            <a:bodyPr wrap="none">
              <a:spAutoFit/>
            </a:bodyPr>
            <a:lstStyle/>
            <a:p>
              <a:pPr defTabSz="932289"/>
              <a:r>
                <a:rPr lang="en-US" sz="2700" dirty="0">
                  <a:gradFill>
                    <a:gsLst>
                      <a:gs pos="14679">
                        <a:srgbClr val="FFFFFF"/>
                      </a:gs>
                      <a:gs pos="38000">
                        <a:srgbClr val="FFFFFF"/>
                      </a:gs>
                    </a:gsLst>
                    <a:lin ang="5400000" scaled="1"/>
                  </a:gradFill>
                  <a:latin typeface="Segoe UI Light"/>
                </a:rPr>
                <a:t>Client apps</a:t>
              </a:r>
            </a:p>
          </p:txBody>
        </p:sp>
      </p:grpSp>
      <p:sp>
        <p:nvSpPr>
          <p:cNvPr id="28" name="Rectangle 27"/>
          <p:cNvSpPr/>
          <p:nvPr/>
        </p:nvSpPr>
        <p:spPr bwMode="auto">
          <a:xfrm>
            <a:off x="2815339" y="5200678"/>
            <a:ext cx="7545926" cy="1268384"/>
          </a:xfrm>
          <a:prstGeom prst="rect">
            <a:avLst/>
          </a:prstGeom>
          <a:solidFill>
            <a:srgbClr val="68217A"/>
          </a:solidFill>
          <a:ln w="25400" cap="flat" cmpd="sng" algn="ctr">
            <a:noFill/>
            <a:prstDash val="solid"/>
            <a:headEnd type="none" w="med" len="med"/>
            <a:tailEnd type="none" w="med" len="med"/>
          </a:ln>
          <a:effectLst/>
        </p:spPr>
        <p:txBody>
          <a:bodyPr vert="horz" wrap="square" lIns="746083" tIns="45690" rIns="91374" bIns="73099" numCol="1" rtlCol="0" anchor="t" anchorCtr="0" compatLnSpc="1">
            <a:prstTxWarp prst="textNoShape">
              <a:avLst/>
            </a:prstTxWarp>
          </a:bodyPr>
          <a:lstStyle/>
          <a:p>
            <a:pPr defTabSz="932289"/>
            <a:endParaRPr lang="en-US" sz="2448" dirty="0">
              <a:gradFill>
                <a:gsLst>
                  <a:gs pos="14679">
                    <a:srgbClr val="FFFFFF"/>
                  </a:gs>
                  <a:gs pos="38000">
                    <a:srgbClr val="FFFFFF"/>
                  </a:gs>
                </a:gsLst>
                <a:lin ang="5400000" scaled="1"/>
              </a:gradFill>
              <a:latin typeface="Segoe UI Light"/>
            </a:endParaRPr>
          </a:p>
        </p:txBody>
      </p:sp>
      <p:grpSp>
        <p:nvGrpSpPr>
          <p:cNvPr id="54" name="Group 53"/>
          <p:cNvGrpSpPr/>
          <p:nvPr/>
        </p:nvGrpSpPr>
        <p:grpSpPr>
          <a:xfrm>
            <a:off x="3631207" y="5667863"/>
            <a:ext cx="1944568" cy="724999"/>
            <a:chOff x="3631207" y="5667863"/>
            <a:chExt cx="1944568" cy="724999"/>
          </a:xfrm>
        </p:grpSpPr>
        <p:sp>
          <p:nvSpPr>
            <p:cNvPr id="37" name="Rectangle 36"/>
            <p:cNvSpPr/>
            <p:nvPr/>
          </p:nvSpPr>
          <p:spPr>
            <a:xfrm>
              <a:off x="3631207" y="5913636"/>
              <a:ext cx="1944568" cy="479226"/>
            </a:xfrm>
            <a:prstGeom prst="rect">
              <a:avLst/>
            </a:prstGeom>
          </p:spPr>
          <p:txBody>
            <a:bodyPr wrap="none">
              <a:spAutoFit/>
            </a:bodyPr>
            <a:lstStyle/>
            <a:p>
              <a:pPr marL="0" lvl="1" defTabSz="932289">
                <a:lnSpc>
                  <a:spcPct val="90000"/>
                </a:lnSpc>
                <a:spcAft>
                  <a:spcPts val="340"/>
                </a:spcAft>
                <a:defRPr/>
              </a:pPr>
              <a:r>
                <a:rPr lang="en-US" sz="1224" dirty="0">
                  <a:solidFill>
                    <a:srgbClr val="FFFFFF"/>
                  </a:solidFill>
                  <a:latin typeface="Segoe UI Light"/>
                </a:rPr>
                <a:t>Next gen JIT </a:t>
              </a:r>
              <a:r>
                <a:rPr lang="en-US" sz="1071" dirty="0">
                  <a:solidFill>
                    <a:srgbClr val="FFFFFF"/>
                  </a:solidFill>
                  <a:latin typeface="Segoe UI Light"/>
                </a:rPr>
                <a:t>(“RyuJIT”)</a:t>
              </a:r>
            </a:p>
            <a:p>
              <a:pPr marL="0" lvl="1" defTabSz="932289">
                <a:lnSpc>
                  <a:spcPct val="90000"/>
                </a:lnSpc>
                <a:spcAft>
                  <a:spcPts val="340"/>
                </a:spcAft>
                <a:defRPr/>
              </a:pPr>
              <a:r>
                <a:rPr lang="en-US" sz="1224" dirty="0">
                  <a:solidFill>
                    <a:srgbClr val="FFFFFF"/>
                  </a:solidFill>
                  <a:latin typeface="Segoe UI Light"/>
                </a:rPr>
                <a:t>SIMD (Data Parallelization)</a:t>
              </a:r>
            </a:p>
          </p:txBody>
        </p:sp>
        <p:sp>
          <p:nvSpPr>
            <p:cNvPr id="38" name="Rectangle 37"/>
            <p:cNvSpPr/>
            <p:nvPr/>
          </p:nvSpPr>
          <p:spPr>
            <a:xfrm>
              <a:off x="3631207" y="5667863"/>
              <a:ext cx="1033054" cy="324695"/>
            </a:xfrm>
            <a:prstGeom prst="rect">
              <a:avLst/>
            </a:prstGeom>
          </p:spPr>
          <p:txBody>
            <a:bodyPr wrap="square">
              <a:spAutoFit/>
            </a:bodyPr>
            <a:lstStyle/>
            <a:p>
              <a:pPr marL="0" lvl="1" defTabSz="932289">
                <a:lnSpc>
                  <a:spcPct val="90000"/>
                </a:lnSpc>
                <a:spcAft>
                  <a:spcPts val="340"/>
                </a:spcAft>
                <a:defRPr/>
              </a:pPr>
              <a:r>
                <a:rPr lang="en-US" sz="1632" b="1" dirty="0">
                  <a:solidFill>
                    <a:srgbClr val="FFFFFF"/>
                  </a:solidFill>
                </a:rPr>
                <a:t>Runtime</a:t>
              </a:r>
            </a:p>
          </p:txBody>
        </p:sp>
      </p:grpSp>
      <p:grpSp>
        <p:nvGrpSpPr>
          <p:cNvPr id="53" name="Group 52"/>
          <p:cNvGrpSpPr/>
          <p:nvPr/>
        </p:nvGrpSpPr>
        <p:grpSpPr>
          <a:xfrm>
            <a:off x="5954092" y="5667863"/>
            <a:ext cx="2354146" cy="724999"/>
            <a:chOff x="5954092" y="5667863"/>
            <a:chExt cx="2354146" cy="724999"/>
          </a:xfrm>
        </p:grpSpPr>
        <p:sp>
          <p:nvSpPr>
            <p:cNvPr id="39" name="Rectangle 38"/>
            <p:cNvSpPr/>
            <p:nvPr/>
          </p:nvSpPr>
          <p:spPr>
            <a:xfrm>
              <a:off x="5954092" y="5667863"/>
              <a:ext cx="1164581" cy="318357"/>
            </a:xfrm>
            <a:prstGeom prst="rect">
              <a:avLst/>
            </a:prstGeom>
          </p:spPr>
          <p:txBody>
            <a:bodyPr wrap="square">
              <a:spAutoFit/>
            </a:bodyPr>
            <a:lstStyle/>
            <a:p>
              <a:pPr marL="0" lvl="1" defTabSz="932289">
                <a:lnSpc>
                  <a:spcPct val="90000"/>
                </a:lnSpc>
                <a:spcAft>
                  <a:spcPts val="340"/>
                </a:spcAft>
                <a:defRPr/>
              </a:pPr>
              <a:r>
                <a:rPr lang="en-US" sz="1632" b="1" dirty="0">
                  <a:solidFill>
                    <a:srgbClr val="FFFFFF"/>
                  </a:solidFill>
                </a:rPr>
                <a:t>Compilers</a:t>
              </a:r>
            </a:p>
          </p:txBody>
        </p:sp>
        <p:sp>
          <p:nvSpPr>
            <p:cNvPr id="43" name="Rectangle 42"/>
            <p:cNvSpPr/>
            <p:nvPr/>
          </p:nvSpPr>
          <p:spPr>
            <a:xfrm>
              <a:off x="5954092" y="5913636"/>
              <a:ext cx="2354146" cy="479226"/>
            </a:xfrm>
            <a:prstGeom prst="rect">
              <a:avLst/>
            </a:prstGeom>
          </p:spPr>
          <p:txBody>
            <a:bodyPr wrap="none">
              <a:spAutoFit/>
            </a:bodyPr>
            <a:lstStyle/>
            <a:p>
              <a:pPr marL="0" lvl="1" defTabSz="932289">
                <a:lnSpc>
                  <a:spcPct val="90000"/>
                </a:lnSpc>
                <a:spcAft>
                  <a:spcPts val="340"/>
                </a:spcAft>
              </a:pPr>
              <a:r>
                <a:rPr lang="en-US" sz="1224" dirty="0">
                  <a:solidFill>
                    <a:srgbClr val="FFFFFF"/>
                  </a:solidFill>
                  <a:latin typeface="Segoe UI Light"/>
                </a:rPr>
                <a:t>.NET Compiler Platform </a:t>
              </a:r>
              <a:r>
                <a:rPr lang="en-US" sz="1071" dirty="0">
                  <a:solidFill>
                    <a:srgbClr val="FFFFFF"/>
                  </a:solidFill>
                  <a:latin typeface="Segoe UI Light"/>
                </a:rPr>
                <a:t>(“Roslyn”)</a:t>
              </a:r>
            </a:p>
            <a:p>
              <a:pPr marL="0" lvl="1" defTabSz="932289">
                <a:lnSpc>
                  <a:spcPct val="90000"/>
                </a:lnSpc>
                <a:spcAft>
                  <a:spcPts val="340"/>
                </a:spcAft>
              </a:pPr>
              <a:r>
                <a:rPr lang="en-US" sz="1224" dirty="0">
                  <a:solidFill>
                    <a:srgbClr val="FFFFFF"/>
                  </a:solidFill>
                  <a:latin typeface="Segoe UI Light"/>
                </a:rPr>
                <a:t>Languages innovation</a:t>
              </a:r>
            </a:p>
          </p:txBody>
        </p:sp>
      </p:grpSp>
      <p:grpSp>
        <p:nvGrpSpPr>
          <p:cNvPr id="52" name="Group 51"/>
          <p:cNvGrpSpPr/>
          <p:nvPr/>
        </p:nvGrpSpPr>
        <p:grpSpPr>
          <a:xfrm>
            <a:off x="8627482" y="5667863"/>
            <a:ext cx="1334417" cy="724999"/>
            <a:chOff x="8627482" y="5667863"/>
            <a:chExt cx="1334417" cy="724999"/>
          </a:xfrm>
        </p:grpSpPr>
        <p:sp>
          <p:nvSpPr>
            <p:cNvPr id="44" name="Rectangle 43"/>
            <p:cNvSpPr/>
            <p:nvPr/>
          </p:nvSpPr>
          <p:spPr>
            <a:xfrm>
              <a:off x="8627482" y="5913636"/>
              <a:ext cx="1334417" cy="479226"/>
            </a:xfrm>
            <a:prstGeom prst="rect">
              <a:avLst/>
            </a:prstGeom>
          </p:spPr>
          <p:txBody>
            <a:bodyPr wrap="none">
              <a:spAutoFit/>
            </a:bodyPr>
            <a:lstStyle/>
            <a:p>
              <a:pPr marL="0" lvl="1" defTabSz="932289">
                <a:lnSpc>
                  <a:spcPct val="90000"/>
                </a:lnSpc>
                <a:spcAft>
                  <a:spcPts val="340"/>
                </a:spcAft>
                <a:defRPr/>
              </a:pPr>
              <a:r>
                <a:rPr lang="en-US" sz="1224" dirty="0">
                  <a:solidFill>
                    <a:srgbClr val="FFFFFF"/>
                  </a:solidFill>
                  <a:latin typeface="Segoe UI Light"/>
                </a:rPr>
                <a:t>BCL and PCL</a:t>
              </a:r>
            </a:p>
            <a:p>
              <a:pPr marL="0" lvl="1" defTabSz="932289">
                <a:lnSpc>
                  <a:spcPct val="90000"/>
                </a:lnSpc>
                <a:spcAft>
                  <a:spcPts val="340"/>
                </a:spcAft>
                <a:defRPr/>
              </a:pPr>
              <a:r>
                <a:rPr lang="en-US" sz="1224" dirty="0">
                  <a:solidFill>
                    <a:srgbClr val="FFFFFF"/>
                  </a:solidFill>
                  <a:latin typeface="Segoe UI Light"/>
                </a:rPr>
                <a:t>Entity Framework</a:t>
              </a:r>
            </a:p>
          </p:txBody>
        </p:sp>
        <p:sp>
          <p:nvSpPr>
            <p:cNvPr id="46" name="Rectangle 45"/>
            <p:cNvSpPr/>
            <p:nvPr/>
          </p:nvSpPr>
          <p:spPr>
            <a:xfrm>
              <a:off x="8627482" y="5667863"/>
              <a:ext cx="1033054" cy="318357"/>
            </a:xfrm>
            <a:prstGeom prst="rect">
              <a:avLst/>
            </a:prstGeom>
          </p:spPr>
          <p:txBody>
            <a:bodyPr wrap="square">
              <a:spAutoFit/>
            </a:bodyPr>
            <a:lstStyle/>
            <a:p>
              <a:pPr marL="0" lvl="1" defTabSz="932289">
                <a:lnSpc>
                  <a:spcPct val="90000"/>
                </a:lnSpc>
                <a:spcAft>
                  <a:spcPts val="340"/>
                </a:spcAft>
                <a:defRPr/>
              </a:pPr>
              <a:r>
                <a:rPr lang="en-US" sz="1632" b="1" dirty="0">
                  <a:solidFill>
                    <a:srgbClr val="FFFFFF"/>
                  </a:solidFill>
                </a:rPr>
                <a:t>Libraries</a:t>
              </a:r>
            </a:p>
          </p:txBody>
        </p:sp>
      </p:grpSp>
      <p:grpSp>
        <p:nvGrpSpPr>
          <p:cNvPr id="55" name="Group 54"/>
          <p:cNvGrpSpPr/>
          <p:nvPr/>
        </p:nvGrpSpPr>
        <p:grpSpPr>
          <a:xfrm>
            <a:off x="2941637" y="5214201"/>
            <a:ext cx="2052004" cy="523220"/>
            <a:chOff x="2941637" y="5214201"/>
            <a:chExt cx="2052004" cy="523220"/>
          </a:xfrm>
        </p:grpSpPr>
        <p:grpSp>
          <p:nvGrpSpPr>
            <p:cNvPr id="33" name="Group 32"/>
            <p:cNvGrpSpPr/>
            <p:nvPr/>
          </p:nvGrpSpPr>
          <p:grpSpPr>
            <a:xfrm>
              <a:off x="2941637" y="5301944"/>
              <a:ext cx="402453" cy="328918"/>
              <a:chOff x="9061629" y="5706715"/>
              <a:chExt cx="380421" cy="310912"/>
            </a:xfrm>
          </p:grpSpPr>
          <p:sp>
            <p:nvSpPr>
              <p:cNvPr id="34" name="Freeform 86"/>
              <p:cNvSpPr>
                <a:spLocks noEditPoints="1"/>
              </p:cNvSpPr>
              <p:nvPr/>
            </p:nvSpPr>
            <p:spPr bwMode="black">
              <a:xfrm>
                <a:off x="9061629" y="5737038"/>
                <a:ext cx="277768" cy="280589"/>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024"/>
                <a:endParaRPr lang="en-US" sz="1632">
                  <a:gradFill>
                    <a:gsLst>
                      <a:gs pos="14679">
                        <a:srgbClr val="FFFFFF"/>
                      </a:gs>
                      <a:gs pos="38000">
                        <a:srgbClr val="FFFFFF"/>
                      </a:gs>
                    </a:gsLst>
                    <a:lin ang="5400000" scaled="1"/>
                  </a:gradFill>
                  <a:latin typeface="Segoe UI Light"/>
                </a:endParaRPr>
              </a:p>
            </p:txBody>
          </p:sp>
          <p:sp>
            <p:nvSpPr>
              <p:cNvPr id="35" name="Oval 87"/>
              <p:cNvSpPr>
                <a:spLocks noChangeArrowheads="1"/>
              </p:cNvSpPr>
              <p:nvPr/>
            </p:nvSpPr>
            <p:spPr bwMode="black">
              <a:xfrm>
                <a:off x="9172736" y="5854128"/>
                <a:ext cx="51528" cy="5175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024"/>
                <a:endParaRPr lang="en-US" sz="1632">
                  <a:gradFill>
                    <a:gsLst>
                      <a:gs pos="14679">
                        <a:srgbClr val="FFFFFF"/>
                      </a:gs>
                      <a:gs pos="38000">
                        <a:srgbClr val="FFFFFF"/>
                      </a:gs>
                    </a:gsLst>
                    <a:lin ang="5400000" scaled="1"/>
                  </a:gradFill>
                  <a:latin typeface="Segoe UI Light"/>
                </a:endParaRPr>
              </a:p>
            </p:txBody>
          </p:sp>
          <p:sp>
            <p:nvSpPr>
              <p:cNvPr id="36" name="Freeform 88"/>
              <p:cNvSpPr>
                <a:spLocks noEditPoints="1"/>
              </p:cNvSpPr>
              <p:nvPr/>
            </p:nvSpPr>
            <p:spPr bwMode="black">
              <a:xfrm>
                <a:off x="9301153" y="5706715"/>
                <a:ext cx="140897" cy="152424"/>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024"/>
                <a:endParaRPr lang="en-US" sz="1632">
                  <a:gradFill>
                    <a:gsLst>
                      <a:gs pos="14679">
                        <a:srgbClr val="FFFFFF"/>
                      </a:gs>
                      <a:gs pos="38000">
                        <a:srgbClr val="FFFFFF"/>
                      </a:gs>
                    </a:gsLst>
                    <a:lin ang="5400000" scaled="1"/>
                  </a:gradFill>
                  <a:latin typeface="Segoe UI Light"/>
                </a:endParaRPr>
              </a:p>
            </p:txBody>
          </p:sp>
        </p:grpSp>
        <p:sp>
          <p:nvSpPr>
            <p:cNvPr id="9" name="Rectangle 8"/>
            <p:cNvSpPr/>
            <p:nvPr/>
          </p:nvSpPr>
          <p:spPr>
            <a:xfrm>
              <a:off x="3399935" y="5214201"/>
              <a:ext cx="1593706" cy="523220"/>
            </a:xfrm>
            <a:prstGeom prst="rect">
              <a:avLst/>
            </a:prstGeom>
          </p:spPr>
          <p:txBody>
            <a:bodyPr wrap="none">
              <a:spAutoFit/>
            </a:bodyPr>
            <a:lstStyle/>
            <a:p>
              <a:pPr defTabSz="932289"/>
              <a:r>
                <a:rPr lang="en-US" sz="2800" dirty="0">
                  <a:gradFill>
                    <a:gsLst>
                      <a:gs pos="14679">
                        <a:srgbClr val="FFFFFF"/>
                      </a:gs>
                      <a:gs pos="38000">
                        <a:srgbClr val="FFFFFF"/>
                      </a:gs>
                    </a:gsLst>
                    <a:lin ang="5400000" scaled="1"/>
                  </a:gradFill>
                  <a:latin typeface="Segoe UI Light"/>
                </a:rPr>
                <a:t>Common</a:t>
              </a:r>
            </a:p>
          </p:txBody>
        </p:sp>
      </p:grpSp>
      <p:sp>
        <p:nvSpPr>
          <p:cNvPr id="40" name="Rectangle 39"/>
          <p:cNvSpPr/>
          <p:nvPr/>
        </p:nvSpPr>
        <p:spPr bwMode="auto">
          <a:xfrm>
            <a:off x="10643286" y="1529591"/>
            <a:ext cx="1516155" cy="4925942"/>
          </a:xfrm>
          <a:prstGeom prst="rect">
            <a:avLst/>
          </a:prstGeom>
          <a:solidFill>
            <a:schemeClr val="tx1"/>
          </a:solidFill>
          <a:ln w="25400" cap="flat" cmpd="sng" algn="ctr">
            <a:noFill/>
            <a:prstDash val="solid"/>
            <a:headEnd type="none" w="med" len="med"/>
            <a:tailEnd type="none" w="med" len="med"/>
          </a:ln>
          <a:effectLst/>
        </p:spPr>
        <p:txBody>
          <a:bodyPr vert="horz" wrap="square" lIns="91386" tIns="45696" rIns="91386" bIns="73109" numCol="1" rtlCol="0" anchor="ctr" anchorCtr="0" compatLnSpc="1">
            <a:prstTxWarp prst="textNoShape">
              <a:avLst/>
            </a:prstTxWarp>
          </a:bodyPr>
          <a:lstStyle/>
          <a:p>
            <a:pPr defTabSz="932468"/>
            <a:endParaRPr lang="en-US" dirty="0" err="1">
              <a:solidFill>
                <a:srgbClr val="000000"/>
              </a:solidFill>
              <a:latin typeface="Segoe UI Light"/>
            </a:endParaRPr>
          </a:p>
        </p:txBody>
      </p:sp>
      <p:sp>
        <p:nvSpPr>
          <p:cNvPr id="41" name="Rectangle 40"/>
          <p:cNvSpPr/>
          <p:nvPr/>
        </p:nvSpPr>
        <p:spPr>
          <a:xfrm>
            <a:off x="10662022" y="1621753"/>
            <a:ext cx="1528390" cy="478869"/>
          </a:xfrm>
          <a:prstGeom prst="rect">
            <a:avLst/>
          </a:prstGeom>
        </p:spPr>
        <p:txBody>
          <a:bodyPr wrap="none">
            <a:spAutoFit/>
          </a:bodyPr>
          <a:lstStyle/>
          <a:p>
            <a:pPr defTabSz="932468"/>
            <a:r>
              <a:rPr lang="en-US" sz="2400" dirty="0" smtClean="0">
                <a:gradFill>
                  <a:gsLst>
                    <a:gs pos="2752">
                      <a:srgbClr val="002050"/>
                    </a:gs>
                    <a:gs pos="25000">
                      <a:srgbClr val="002050"/>
                    </a:gs>
                  </a:gsLst>
                  <a:lin ang="5400000" scaled="1"/>
                </a:gradFill>
                <a:latin typeface="Segoe UI Light"/>
              </a:rPr>
              <a:t>Openness</a:t>
            </a:r>
            <a:endParaRPr lang="en-US" sz="2400" dirty="0">
              <a:gradFill>
                <a:gsLst>
                  <a:gs pos="2752">
                    <a:srgbClr val="002050"/>
                  </a:gs>
                  <a:gs pos="25000">
                    <a:srgbClr val="002050"/>
                  </a:gs>
                </a:gsLst>
                <a:lin ang="5400000" scaled="1"/>
              </a:gradFill>
              <a:latin typeface="Segoe UI Light"/>
            </a:endParaRPr>
          </a:p>
        </p:txBody>
      </p:sp>
      <p:pic>
        <p:nvPicPr>
          <p:cNvPr id="42" name="Picture 4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39242" y="2182947"/>
            <a:ext cx="1260907" cy="1260907"/>
          </a:xfrm>
          <a:prstGeom prst="rect">
            <a:avLst/>
          </a:prstGeom>
        </p:spPr>
      </p:pic>
      <p:sp>
        <p:nvSpPr>
          <p:cNvPr id="57" name="Rectangle 56"/>
          <p:cNvSpPr/>
          <p:nvPr/>
        </p:nvSpPr>
        <p:spPr>
          <a:xfrm>
            <a:off x="742785" y="2816842"/>
            <a:ext cx="1806905" cy="400110"/>
          </a:xfrm>
          <a:prstGeom prst="rect">
            <a:avLst/>
          </a:prstGeom>
        </p:spPr>
        <p:txBody>
          <a:bodyPr wrap="none">
            <a:spAutoFit/>
          </a:bodyPr>
          <a:lstStyle/>
          <a:p>
            <a:pPr defTabSz="932289"/>
            <a:r>
              <a:rPr lang="en-US" sz="2000" dirty="0">
                <a:gradFill>
                  <a:gsLst>
                    <a:gs pos="14679">
                      <a:srgbClr val="FFFFFF"/>
                    </a:gs>
                    <a:gs pos="38000">
                      <a:srgbClr val="FFFFFF"/>
                    </a:gs>
                  </a:gsLst>
                  <a:lin ang="5400000" scaled="1"/>
                </a:gradFill>
              </a:rPr>
              <a:t>Multi-purpose</a:t>
            </a:r>
          </a:p>
        </p:txBody>
      </p:sp>
      <p:sp>
        <p:nvSpPr>
          <p:cNvPr id="58" name="Rectangle 57"/>
          <p:cNvSpPr/>
          <p:nvPr/>
        </p:nvSpPr>
        <p:spPr>
          <a:xfrm>
            <a:off x="742785" y="4052692"/>
            <a:ext cx="1443024" cy="400110"/>
          </a:xfrm>
          <a:prstGeom prst="rect">
            <a:avLst/>
          </a:prstGeom>
        </p:spPr>
        <p:txBody>
          <a:bodyPr wrap="none">
            <a:spAutoFit/>
          </a:bodyPr>
          <a:lstStyle/>
          <a:p>
            <a:pPr defTabSz="932289"/>
            <a:r>
              <a:rPr lang="en-US" sz="2000" dirty="0">
                <a:gradFill>
                  <a:gsLst>
                    <a:gs pos="14679">
                      <a:srgbClr val="FFFFFF"/>
                    </a:gs>
                    <a:gs pos="38000">
                      <a:srgbClr val="FFFFFF"/>
                    </a:gs>
                  </a:gsLst>
                  <a:lin ang="5400000" scaled="1"/>
                </a:gradFill>
              </a:rPr>
              <a:t>Specialized</a:t>
            </a:r>
          </a:p>
        </p:txBody>
      </p:sp>
      <p:sp>
        <p:nvSpPr>
          <p:cNvPr id="60" name="Trapezoid 59"/>
          <p:cNvSpPr/>
          <p:nvPr/>
        </p:nvSpPr>
        <p:spPr bwMode="auto">
          <a:xfrm rot="16200000" flipH="1" flipV="1">
            <a:off x="7937843" y="3911259"/>
            <a:ext cx="5257800" cy="162609"/>
          </a:xfrm>
          <a:prstGeom prst="trapezoid">
            <a:avLst>
              <a:gd name="adj" fmla="val 101149"/>
            </a:avLst>
          </a:prstGeom>
          <a:solidFill>
            <a:schemeClr val="tx1">
              <a:lumMod val="85000"/>
            </a:schemeClr>
          </a:solidFill>
          <a:ln w="25400" cap="flat" cmpd="sng" algn="ctr">
            <a:noFill/>
            <a:prstDash val="solid"/>
            <a:headEnd type="none" w="med" len="med"/>
            <a:tailEnd type="none" w="med" len="med"/>
          </a:ln>
          <a:effectLst/>
        </p:spPr>
        <p:txBody>
          <a:bodyPr vert="horz" wrap="square" lIns="731520" tIns="274320" rIns="89639" bIns="89642" numCol="1" rtlCol="0" anchor="t" anchorCtr="0" compatLnSpc="1">
            <a:prstTxWarp prst="textNoShape">
              <a:avLst/>
            </a:prstTxWarp>
          </a:bodyPr>
          <a:lstStyle/>
          <a:p>
            <a:pPr defTabSz="914098"/>
            <a:endParaRPr lang="en-US" sz="2800" dirty="0" err="1">
              <a:gradFill>
                <a:gsLst>
                  <a:gs pos="14679">
                    <a:srgbClr val="FFFFFF"/>
                  </a:gs>
                  <a:gs pos="38000">
                    <a:srgbClr val="FFFFFF"/>
                  </a:gs>
                </a:gsLst>
                <a:lin ang="5400000" scaled="1"/>
              </a:gradFill>
              <a:latin typeface="Segoe UI Light"/>
            </a:endParaRPr>
          </a:p>
        </p:txBody>
      </p:sp>
    </p:spTree>
    <p:extLst>
      <p:ext uri="{BB962C8B-B14F-4D97-AF65-F5344CB8AC3E}">
        <p14:creationId xmlns:p14="http://schemas.microsoft.com/office/powerpoint/2010/main" val="4694656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par>
                                <p:cTn id="7" presetID="6" presetClass="emph" presetSubtype="0" accel="100000" autoRev="1" fill="hold" grpId="1" nodeType="withEffect">
                                  <p:stCondLst>
                                    <p:cond delay="0"/>
                                  </p:stCondLst>
                                  <p:childTnLst>
                                    <p:animScale>
                                      <p:cBhvr>
                                        <p:cTn id="8" dur="500" fill="hold"/>
                                        <p:tgtEl>
                                          <p:spTgt spid="4"/>
                                        </p:tgtEl>
                                      </p:cBhvr>
                                      <p:by x="100000" y="0"/>
                                    </p:animScale>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tgtEl>
                                        <p:attrNameLst>
                                          <p:attrName>style.visibility</p:attrName>
                                        </p:attrNameLst>
                                      </p:cBhvr>
                                      <p:to>
                                        <p:strVal val="visible"/>
                                      </p:to>
                                    </p:set>
                                  </p:childTnLst>
                                </p:cTn>
                              </p:par>
                              <p:par>
                                <p:cTn id="13" presetID="6" presetClass="emph" presetSubtype="0" accel="100000" autoRev="1" fill="hold" grpId="1" nodeType="withEffect">
                                  <p:stCondLst>
                                    <p:cond delay="0"/>
                                  </p:stCondLst>
                                  <p:childTnLst>
                                    <p:animScale>
                                      <p:cBhvr>
                                        <p:cTn id="14" dur="500" fill="hold"/>
                                        <p:tgtEl>
                                          <p:spTgt spid="5"/>
                                        </p:tgtEl>
                                      </p:cBhvr>
                                      <p:by x="100000" y="0"/>
                                    </p:animScale>
                                  </p:childTnLst>
                                </p:cTn>
                              </p:par>
                              <p:par>
                                <p:cTn id="15" presetID="42" presetClass="path" presetSubtype="0" decel="100000" fill="hold" grpId="2" nodeType="withEffect">
                                  <p:stCondLst>
                                    <p:cond delay="500"/>
                                  </p:stCondLst>
                                  <p:childTnLst>
                                    <p:animMotion origin="layout" path="M 3.952E-6 -0.25488 L 3.952E-6 -2.26509E-6 " pathEditMode="relative" rAng="0" ptsTypes="AA">
                                      <p:cBhvr>
                                        <p:cTn id="16" dur="500" fill="hold"/>
                                        <p:tgtEl>
                                          <p:spTgt spid="5"/>
                                        </p:tgtEl>
                                        <p:attrNameLst>
                                          <p:attrName>ppt_x</p:attrName>
                                          <p:attrName>ppt_y</p:attrName>
                                        </p:attrNameLst>
                                      </p:cBhvr>
                                      <p:rCtr x="0" y="12733"/>
                                    </p:animMotion>
                                  </p:childTnLst>
                                </p:cTn>
                              </p:par>
                              <p:par>
                                <p:cTn id="17" presetID="10" presetClass="entr" presetSubtype="0" fill="hold" nodeType="withEffect">
                                  <p:stCondLst>
                                    <p:cond delay="5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63" presetClass="path" presetSubtype="0" decel="100000" fill="hold" nodeType="withEffect">
                                  <p:stCondLst>
                                    <p:cond delay="250"/>
                                  </p:stCondLst>
                                  <p:childTnLst>
                                    <p:animMotion origin="layout" path="M -0.05361 -9.44167E-7 L -4.69747E-7 -9.44167E-7 " pathEditMode="relative" rAng="0" ptsTypes="AA">
                                      <p:cBhvr>
                                        <p:cTn id="21" dur="750" fill="hold"/>
                                        <p:tgtEl>
                                          <p:spTgt spid="49"/>
                                        </p:tgtEl>
                                        <p:attrNameLst>
                                          <p:attrName>ppt_x</p:attrName>
                                          <p:attrName>ppt_y</p:attrName>
                                        </p:attrNameLst>
                                      </p:cBhvr>
                                      <p:rCtr x="2681" y="0"/>
                                    </p:animMotion>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6"/>
                                        </p:tgtEl>
                                        <p:attrNameLst>
                                          <p:attrName>style.visibility</p:attrName>
                                        </p:attrNameLst>
                                      </p:cBhvr>
                                      <p:to>
                                        <p:strVal val="visible"/>
                                      </p:to>
                                    </p:set>
                                  </p:childTnLst>
                                </p:cTn>
                              </p:par>
                              <p:par>
                                <p:cTn id="26" presetID="6" presetClass="emph" presetSubtype="0" accel="100000" autoRev="1" fill="hold" grpId="1" nodeType="withEffect">
                                  <p:stCondLst>
                                    <p:cond delay="0"/>
                                  </p:stCondLst>
                                  <p:childTnLst>
                                    <p:animScale>
                                      <p:cBhvr>
                                        <p:cTn id="27" dur="500" fill="hold"/>
                                        <p:tgtEl>
                                          <p:spTgt spid="6"/>
                                        </p:tgtEl>
                                      </p:cBhvr>
                                      <p:by x="100000" y="0"/>
                                    </p:animScale>
                                  </p:childTnLst>
                                </p:cTn>
                              </p:par>
                              <p:par>
                                <p:cTn id="28" presetID="42" presetClass="path" presetSubtype="0" decel="100000" fill="hold" grpId="2" nodeType="withEffect">
                                  <p:stCondLst>
                                    <p:cond delay="500"/>
                                  </p:stCondLst>
                                  <p:childTnLst>
                                    <p:animMotion origin="layout" path="M 3.952E-6 -0.25488 L 3.952E-6 -2.26509E-6 " pathEditMode="relative" rAng="0" ptsTypes="AA">
                                      <p:cBhvr>
                                        <p:cTn id="29" dur="500" fill="hold"/>
                                        <p:tgtEl>
                                          <p:spTgt spid="6"/>
                                        </p:tgtEl>
                                        <p:attrNameLst>
                                          <p:attrName>ppt_x</p:attrName>
                                          <p:attrName>ppt_y</p:attrName>
                                        </p:attrNameLst>
                                      </p:cBhvr>
                                      <p:rCtr x="0" y="12733"/>
                                    </p:animMotion>
                                  </p:childTnLst>
                                </p:cTn>
                              </p:par>
                              <p:par>
                                <p:cTn id="30" presetID="10" presetClass="entr" presetSubtype="0" fill="hold" nodeType="withEffect">
                                  <p:stCondLst>
                                    <p:cond delay="50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par>
                                <p:cTn id="33" presetID="63" presetClass="path" presetSubtype="0" decel="100000" fill="hold" nodeType="withEffect">
                                  <p:stCondLst>
                                    <p:cond delay="250"/>
                                  </p:stCondLst>
                                  <p:childTnLst>
                                    <p:animMotion origin="layout" path="M -0.05361 -9.44167E-7 L -4.69747E-7 -9.44167E-7 " pathEditMode="relative" rAng="0" ptsTypes="AA">
                                      <p:cBhvr>
                                        <p:cTn id="34" dur="750" fill="hold"/>
                                        <p:tgtEl>
                                          <p:spTgt spid="51"/>
                                        </p:tgtEl>
                                        <p:attrNameLst>
                                          <p:attrName>ppt_x</p:attrName>
                                          <p:attrName>ppt_y</p:attrName>
                                        </p:attrNameLst>
                                      </p:cBhvr>
                                      <p:rCtr x="2681" y="0"/>
                                    </p:animMotion>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499"/>
                                          </p:stCondLst>
                                        </p:cTn>
                                        <p:tgtEl>
                                          <p:spTgt spid="20"/>
                                        </p:tgtEl>
                                        <p:attrNameLst>
                                          <p:attrName>style.visibility</p:attrName>
                                        </p:attrNameLst>
                                      </p:cBhvr>
                                      <p:to>
                                        <p:strVal val="visible"/>
                                      </p:to>
                                    </p:set>
                                  </p:childTnLst>
                                </p:cTn>
                              </p:par>
                              <p:par>
                                <p:cTn id="41" presetID="6" presetClass="emph" presetSubtype="0" accel="100000" autoRev="1" fill="hold" grpId="1" nodeType="withEffect">
                                  <p:stCondLst>
                                    <p:cond delay="0"/>
                                  </p:stCondLst>
                                  <p:childTnLst>
                                    <p:animScale>
                                      <p:cBhvr>
                                        <p:cTn id="42" dur="500" fill="hold"/>
                                        <p:tgtEl>
                                          <p:spTgt spid="20"/>
                                        </p:tgtEl>
                                      </p:cBhvr>
                                      <p:by x="100000" y="0"/>
                                    </p:animScale>
                                  </p:childTnLst>
                                </p:cTn>
                              </p:par>
                              <p:par>
                                <p:cTn id="43" presetID="10" presetClass="entr" presetSubtype="0" fill="hold" grpId="0" nodeType="withEffect">
                                  <p:stCondLst>
                                    <p:cond delay="75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63" presetClass="path" presetSubtype="0" decel="100000" fill="hold" grpId="1" nodeType="withEffect">
                                  <p:stCondLst>
                                    <p:cond delay="500"/>
                                  </p:stCondLst>
                                  <p:childTnLst>
                                    <p:animMotion origin="layout" path="M -0.05361 -9.44167E-7 L -4.69747E-7 -9.44167E-7 " pathEditMode="relative" rAng="0" ptsTypes="AA">
                                      <p:cBhvr>
                                        <p:cTn id="47" dur="750" fill="hold"/>
                                        <p:tgtEl>
                                          <p:spTgt spid="22"/>
                                        </p:tgtEl>
                                        <p:attrNameLst>
                                          <p:attrName>ppt_x</p:attrName>
                                          <p:attrName>ppt_y</p:attrName>
                                        </p:attrNameLst>
                                      </p:cBhvr>
                                      <p:rCtr x="2681" y="0"/>
                                    </p:animMotion>
                                  </p:childTnLst>
                                </p:cTn>
                              </p:par>
                              <p:par>
                                <p:cTn id="48" presetID="10" presetClass="entr" presetSubtype="0" fill="hold" grpId="0" nodeType="withEffect">
                                  <p:stCondLst>
                                    <p:cond delay="100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par>
                                <p:cTn id="51" presetID="63" presetClass="path" presetSubtype="0" decel="100000" fill="hold" grpId="1" nodeType="withEffect">
                                  <p:stCondLst>
                                    <p:cond delay="750"/>
                                  </p:stCondLst>
                                  <p:childTnLst>
                                    <p:animMotion origin="layout" path="M -0.05361 -9.44167E-7 L -4.69747E-7 -9.44167E-7 " pathEditMode="relative" rAng="0" ptsTypes="AA">
                                      <p:cBhvr>
                                        <p:cTn id="52" dur="750" fill="hold"/>
                                        <p:tgtEl>
                                          <p:spTgt spid="27"/>
                                        </p:tgtEl>
                                        <p:attrNameLst>
                                          <p:attrName>ppt_x</p:attrName>
                                          <p:attrName>ppt_y</p:attrName>
                                        </p:attrNameLst>
                                      </p:cBhvr>
                                      <p:rCtr x="2681" y="0"/>
                                    </p:animMotion>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499"/>
                                          </p:stCondLst>
                                        </p:cTn>
                                        <p:tgtEl>
                                          <p:spTgt spid="23"/>
                                        </p:tgtEl>
                                        <p:attrNameLst>
                                          <p:attrName>style.visibility</p:attrName>
                                        </p:attrNameLst>
                                      </p:cBhvr>
                                      <p:to>
                                        <p:strVal val="visible"/>
                                      </p:to>
                                    </p:set>
                                  </p:childTnLst>
                                </p:cTn>
                              </p:par>
                              <p:par>
                                <p:cTn id="59" presetID="6" presetClass="emph" presetSubtype="0" accel="100000" autoRev="1" fill="hold" grpId="1" nodeType="withEffect">
                                  <p:stCondLst>
                                    <p:cond delay="0"/>
                                  </p:stCondLst>
                                  <p:childTnLst>
                                    <p:animScale>
                                      <p:cBhvr>
                                        <p:cTn id="60" dur="500" fill="hold"/>
                                        <p:tgtEl>
                                          <p:spTgt spid="23"/>
                                        </p:tgtEl>
                                      </p:cBhvr>
                                      <p:by x="100000" y="0"/>
                                    </p:animScale>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25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63" presetClass="path" presetSubtype="0" decel="100000" fill="hold" grpId="1" nodeType="withEffect">
                                  <p:stCondLst>
                                    <p:cond delay="0"/>
                                  </p:stCondLst>
                                  <p:childTnLst>
                                    <p:animMotion origin="layout" path="M -0.05361 -9.44167E-7 L -4.69747E-7 -9.44167E-7 " pathEditMode="relative" rAng="0" ptsTypes="AA">
                                      <p:cBhvr>
                                        <p:cTn id="67" dur="750" fill="hold"/>
                                        <p:tgtEl>
                                          <p:spTgt spid="25"/>
                                        </p:tgtEl>
                                        <p:attrNameLst>
                                          <p:attrName>ppt_x</p:attrName>
                                          <p:attrName>ppt_y</p:attrName>
                                        </p:attrNameLst>
                                      </p:cBhvr>
                                      <p:rCtr x="2681" y="0"/>
                                    </p:animMotion>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25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500"/>
                                        <p:tgtEl>
                                          <p:spTgt spid="26"/>
                                        </p:tgtEl>
                                      </p:cBhvr>
                                    </p:animEffect>
                                  </p:childTnLst>
                                </p:cTn>
                              </p:par>
                              <p:par>
                                <p:cTn id="73" presetID="63" presetClass="path" presetSubtype="0" decel="100000" fill="hold" grpId="1" nodeType="withEffect">
                                  <p:stCondLst>
                                    <p:cond delay="0"/>
                                  </p:stCondLst>
                                  <p:childTnLst>
                                    <p:animMotion origin="layout" path="M -0.05361 -9.44167E-7 L -4.69747E-7 -9.44167E-7 " pathEditMode="relative" rAng="0" ptsTypes="AA">
                                      <p:cBhvr>
                                        <p:cTn id="74" dur="750" fill="hold"/>
                                        <p:tgtEl>
                                          <p:spTgt spid="26"/>
                                        </p:tgtEl>
                                        <p:attrNameLst>
                                          <p:attrName>ppt_x</p:attrName>
                                          <p:attrName>ppt_y</p:attrName>
                                        </p:attrNameLst>
                                      </p:cBhvr>
                                      <p:rCtr x="2681" y="0"/>
                                    </p:animMotion>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499"/>
                                          </p:stCondLst>
                                        </p:cTn>
                                        <p:tgtEl>
                                          <p:spTgt spid="28"/>
                                        </p:tgtEl>
                                        <p:attrNameLst>
                                          <p:attrName>style.visibility</p:attrName>
                                        </p:attrNameLst>
                                      </p:cBhvr>
                                      <p:to>
                                        <p:strVal val="visible"/>
                                      </p:to>
                                    </p:set>
                                  </p:childTnLst>
                                </p:cTn>
                              </p:par>
                              <p:par>
                                <p:cTn id="79" presetID="6" presetClass="emph" presetSubtype="0" accel="100000" autoRev="1" fill="hold" grpId="1" nodeType="withEffect">
                                  <p:stCondLst>
                                    <p:cond delay="0"/>
                                  </p:stCondLst>
                                  <p:childTnLst>
                                    <p:animScale>
                                      <p:cBhvr>
                                        <p:cTn id="80" dur="500" fill="hold"/>
                                        <p:tgtEl>
                                          <p:spTgt spid="28"/>
                                        </p:tgtEl>
                                      </p:cBhvr>
                                      <p:by x="100000" y="0"/>
                                    </p:animScale>
                                  </p:childTnLst>
                                </p:cTn>
                              </p:par>
                              <p:par>
                                <p:cTn id="81" presetID="42" presetClass="path" presetSubtype="0" decel="100000" fill="hold" grpId="2" nodeType="withEffect">
                                  <p:stCondLst>
                                    <p:cond delay="500"/>
                                  </p:stCondLst>
                                  <p:childTnLst>
                                    <p:animMotion origin="layout" path="M -2.1496E-6 -0.09056 L -2.1496E-6 1.2256E-7 " pathEditMode="relative" rAng="0" ptsTypes="AA">
                                      <p:cBhvr>
                                        <p:cTn id="82" dur="500" fill="hold"/>
                                        <p:tgtEl>
                                          <p:spTgt spid="28"/>
                                        </p:tgtEl>
                                        <p:attrNameLst>
                                          <p:attrName>ppt_x</p:attrName>
                                          <p:attrName>ppt_y</p:attrName>
                                        </p:attrNameLst>
                                      </p:cBhvr>
                                      <p:rCtr x="0" y="4517"/>
                                    </p:animMotion>
                                  </p:childTnLst>
                                </p:cTn>
                              </p:par>
                              <p:par>
                                <p:cTn id="83" presetID="10" presetClass="entr" presetSubtype="0" fill="hold" nodeType="withEffect">
                                  <p:stCondLst>
                                    <p:cond delay="500"/>
                                  </p:stCondLst>
                                  <p:childTnLst>
                                    <p:set>
                                      <p:cBhvr>
                                        <p:cTn id="84" dur="1" fill="hold">
                                          <p:stCondLst>
                                            <p:cond delay="0"/>
                                          </p:stCondLst>
                                        </p:cTn>
                                        <p:tgtEl>
                                          <p:spTgt spid="55"/>
                                        </p:tgtEl>
                                        <p:attrNameLst>
                                          <p:attrName>style.visibility</p:attrName>
                                        </p:attrNameLst>
                                      </p:cBhvr>
                                      <p:to>
                                        <p:strVal val="visible"/>
                                      </p:to>
                                    </p:set>
                                    <p:animEffect transition="in" filter="fade">
                                      <p:cBhvr>
                                        <p:cTn id="85" dur="500"/>
                                        <p:tgtEl>
                                          <p:spTgt spid="55"/>
                                        </p:tgtEl>
                                      </p:cBhvr>
                                    </p:animEffect>
                                  </p:childTnLst>
                                </p:cTn>
                              </p:par>
                              <p:par>
                                <p:cTn id="86" presetID="63" presetClass="path" presetSubtype="0" decel="100000" fill="hold" nodeType="withEffect">
                                  <p:stCondLst>
                                    <p:cond delay="250"/>
                                  </p:stCondLst>
                                  <p:childTnLst>
                                    <p:animMotion origin="layout" path="M -0.05361 -9.44167E-7 L -4.69747E-7 -9.44167E-7 " pathEditMode="relative" rAng="0" ptsTypes="AA">
                                      <p:cBhvr>
                                        <p:cTn id="87" dur="750" fill="hold"/>
                                        <p:tgtEl>
                                          <p:spTgt spid="55"/>
                                        </p:tgtEl>
                                        <p:attrNameLst>
                                          <p:attrName>ppt_x</p:attrName>
                                          <p:attrName>ppt_y</p:attrName>
                                        </p:attrNameLst>
                                      </p:cBhvr>
                                      <p:rCtr x="2681" y="0"/>
                                    </p:animMotion>
                                  </p:childTnLst>
                                </p:cTn>
                              </p:par>
                              <p:par>
                                <p:cTn id="88" presetID="10" presetClass="entr" presetSubtype="0" fill="hold" nodeType="withEffect">
                                  <p:stCondLst>
                                    <p:cond delay="750"/>
                                  </p:stCondLst>
                                  <p:childTnLst>
                                    <p:set>
                                      <p:cBhvr>
                                        <p:cTn id="89" dur="1" fill="hold">
                                          <p:stCondLst>
                                            <p:cond delay="0"/>
                                          </p:stCondLst>
                                        </p:cTn>
                                        <p:tgtEl>
                                          <p:spTgt spid="54"/>
                                        </p:tgtEl>
                                        <p:attrNameLst>
                                          <p:attrName>style.visibility</p:attrName>
                                        </p:attrNameLst>
                                      </p:cBhvr>
                                      <p:to>
                                        <p:strVal val="visible"/>
                                      </p:to>
                                    </p:set>
                                    <p:animEffect transition="in" filter="fade">
                                      <p:cBhvr>
                                        <p:cTn id="90" dur="500"/>
                                        <p:tgtEl>
                                          <p:spTgt spid="54"/>
                                        </p:tgtEl>
                                      </p:cBhvr>
                                    </p:animEffect>
                                  </p:childTnLst>
                                </p:cTn>
                              </p:par>
                              <p:par>
                                <p:cTn id="91" presetID="63" presetClass="path" presetSubtype="0" decel="100000" fill="hold" nodeType="withEffect">
                                  <p:stCondLst>
                                    <p:cond delay="500"/>
                                  </p:stCondLst>
                                  <p:childTnLst>
                                    <p:animMotion origin="layout" path="M -0.05361 -9.44167E-7 L -4.69747E-7 -9.44167E-7 " pathEditMode="relative" rAng="0" ptsTypes="AA">
                                      <p:cBhvr>
                                        <p:cTn id="92" dur="750" fill="hold"/>
                                        <p:tgtEl>
                                          <p:spTgt spid="54"/>
                                        </p:tgtEl>
                                        <p:attrNameLst>
                                          <p:attrName>ppt_x</p:attrName>
                                          <p:attrName>ppt_y</p:attrName>
                                        </p:attrNameLst>
                                      </p:cBhvr>
                                      <p:rCtr x="2681" y="0"/>
                                    </p:animMotion>
                                  </p:childTnLst>
                                </p:cTn>
                              </p:par>
                              <p:par>
                                <p:cTn id="93" presetID="10" presetClass="entr" presetSubtype="0" fill="hold" nodeType="withEffect">
                                  <p:stCondLst>
                                    <p:cond delay="1000"/>
                                  </p:stCondLst>
                                  <p:childTnLst>
                                    <p:set>
                                      <p:cBhvr>
                                        <p:cTn id="94" dur="1" fill="hold">
                                          <p:stCondLst>
                                            <p:cond delay="0"/>
                                          </p:stCondLst>
                                        </p:cTn>
                                        <p:tgtEl>
                                          <p:spTgt spid="53"/>
                                        </p:tgtEl>
                                        <p:attrNameLst>
                                          <p:attrName>style.visibility</p:attrName>
                                        </p:attrNameLst>
                                      </p:cBhvr>
                                      <p:to>
                                        <p:strVal val="visible"/>
                                      </p:to>
                                    </p:set>
                                    <p:animEffect transition="in" filter="fade">
                                      <p:cBhvr>
                                        <p:cTn id="95" dur="500"/>
                                        <p:tgtEl>
                                          <p:spTgt spid="53"/>
                                        </p:tgtEl>
                                      </p:cBhvr>
                                    </p:animEffect>
                                  </p:childTnLst>
                                </p:cTn>
                              </p:par>
                              <p:par>
                                <p:cTn id="96" presetID="63" presetClass="path" presetSubtype="0" decel="100000" fill="hold" nodeType="withEffect">
                                  <p:stCondLst>
                                    <p:cond delay="750"/>
                                  </p:stCondLst>
                                  <p:childTnLst>
                                    <p:animMotion origin="layout" path="M -0.05361 -9.44167E-7 L -4.69747E-7 -9.44167E-7 " pathEditMode="relative" rAng="0" ptsTypes="AA">
                                      <p:cBhvr>
                                        <p:cTn id="97" dur="750" fill="hold"/>
                                        <p:tgtEl>
                                          <p:spTgt spid="53"/>
                                        </p:tgtEl>
                                        <p:attrNameLst>
                                          <p:attrName>ppt_x</p:attrName>
                                          <p:attrName>ppt_y</p:attrName>
                                        </p:attrNameLst>
                                      </p:cBhvr>
                                      <p:rCtr x="2681" y="0"/>
                                    </p:animMotion>
                                  </p:childTnLst>
                                </p:cTn>
                              </p:par>
                              <p:par>
                                <p:cTn id="98" presetID="10" presetClass="entr" presetSubtype="0" fill="hold" nodeType="withEffect">
                                  <p:stCondLst>
                                    <p:cond delay="1250"/>
                                  </p:stCondLst>
                                  <p:childTnLst>
                                    <p:set>
                                      <p:cBhvr>
                                        <p:cTn id="99" dur="1" fill="hold">
                                          <p:stCondLst>
                                            <p:cond delay="0"/>
                                          </p:stCondLst>
                                        </p:cTn>
                                        <p:tgtEl>
                                          <p:spTgt spid="52"/>
                                        </p:tgtEl>
                                        <p:attrNameLst>
                                          <p:attrName>style.visibility</p:attrName>
                                        </p:attrNameLst>
                                      </p:cBhvr>
                                      <p:to>
                                        <p:strVal val="visible"/>
                                      </p:to>
                                    </p:set>
                                    <p:animEffect transition="in" filter="fade">
                                      <p:cBhvr>
                                        <p:cTn id="100" dur="500"/>
                                        <p:tgtEl>
                                          <p:spTgt spid="52"/>
                                        </p:tgtEl>
                                      </p:cBhvr>
                                    </p:animEffect>
                                  </p:childTnLst>
                                </p:cTn>
                              </p:par>
                              <p:par>
                                <p:cTn id="101" presetID="63" presetClass="path" presetSubtype="0" decel="100000" fill="hold" nodeType="withEffect">
                                  <p:stCondLst>
                                    <p:cond delay="1000"/>
                                  </p:stCondLst>
                                  <p:childTnLst>
                                    <p:animMotion origin="layout" path="M -0.05361 -9.44167E-7 L -4.69747E-7 -9.44167E-7 " pathEditMode="relative" rAng="0" ptsTypes="AA">
                                      <p:cBhvr>
                                        <p:cTn id="102" dur="750" fill="hold"/>
                                        <p:tgtEl>
                                          <p:spTgt spid="52"/>
                                        </p:tgtEl>
                                        <p:attrNameLst>
                                          <p:attrName>ppt_x</p:attrName>
                                          <p:attrName>ppt_y</p:attrName>
                                        </p:attrNameLst>
                                      </p:cBhvr>
                                      <p:rCtr x="2681" y="0"/>
                                    </p:animMotion>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499"/>
                                          </p:stCondLst>
                                        </p:cTn>
                                        <p:tgtEl>
                                          <p:spTgt spid="60"/>
                                        </p:tgtEl>
                                        <p:attrNameLst>
                                          <p:attrName>style.visibility</p:attrName>
                                        </p:attrNameLst>
                                      </p:cBhvr>
                                      <p:to>
                                        <p:strVal val="visible"/>
                                      </p:to>
                                    </p:set>
                                  </p:childTnLst>
                                </p:cTn>
                              </p:par>
                              <p:par>
                                <p:cTn id="107" presetID="6" presetClass="emph" presetSubtype="0" accel="100000" autoRev="1" fill="hold" grpId="1" nodeType="withEffect">
                                  <p:stCondLst>
                                    <p:cond delay="0"/>
                                  </p:stCondLst>
                                  <p:childTnLst>
                                    <p:animScale>
                                      <p:cBhvr>
                                        <p:cTn id="108" dur="500" fill="hold"/>
                                        <p:tgtEl>
                                          <p:spTgt spid="60"/>
                                        </p:tgtEl>
                                      </p:cBhvr>
                                      <p:by x="0" y="100000"/>
                                    </p:animScale>
                                  </p:childTnLst>
                                </p:cTn>
                              </p:par>
                              <p:par>
                                <p:cTn id="109" presetID="42" presetClass="path" presetSubtype="0" decel="100000" fill="hold" grpId="2" nodeType="withEffect">
                                  <p:stCondLst>
                                    <p:cond delay="500"/>
                                  </p:stCondLst>
                                  <p:childTnLst>
                                    <p:animMotion origin="layout" path="M -0.00702 -2.52837E-6 L 1.81261E-7 -2.52837E-6 " pathEditMode="relative" rAng="0" ptsTypes="AA">
                                      <p:cBhvr>
                                        <p:cTn id="110" dur="500" fill="hold"/>
                                        <p:tgtEl>
                                          <p:spTgt spid="60"/>
                                        </p:tgtEl>
                                        <p:attrNameLst>
                                          <p:attrName>ppt_x</p:attrName>
                                          <p:attrName>ppt_y</p:attrName>
                                        </p:attrNameLst>
                                      </p:cBhvr>
                                      <p:rCtr x="345" y="0"/>
                                    </p:animMotion>
                                  </p:childTnLst>
                                </p:cTn>
                              </p:par>
                              <p:par>
                                <p:cTn id="111" presetID="1" presetClass="entr" presetSubtype="0" fill="hold" grpId="0" nodeType="withEffect">
                                  <p:stCondLst>
                                    <p:cond delay="0"/>
                                  </p:stCondLst>
                                  <p:childTnLst>
                                    <p:set>
                                      <p:cBhvr>
                                        <p:cTn id="112" dur="1" fill="hold">
                                          <p:stCondLst>
                                            <p:cond delay="499"/>
                                          </p:stCondLst>
                                        </p:cTn>
                                        <p:tgtEl>
                                          <p:spTgt spid="40"/>
                                        </p:tgtEl>
                                        <p:attrNameLst>
                                          <p:attrName>style.visibility</p:attrName>
                                        </p:attrNameLst>
                                      </p:cBhvr>
                                      <p:to>
                                        <p:strVal val="visible"/>
                                      </p:to>
                                    </p:set>
                                  </p:childTnLst>
                                </p:cTn>
                              </p:par>
                              <p:par>
                                <p:cTn id="113" presetID="6" presetClass="emph" presetSubtype="0" accel="100000" autoRev="1" fill="hold" grpId="1" nodeType="withEffect">
                                  <p:stCondLst>
                                    <p:cond delay="0"/>
                                  </p:stCondLst>
                                  <p:childTnLst>
                                    <p:animScale>
                                      <p:cBhvr>
                                        <p:cTn id="114" dur="500" fill="hold"/>
                                        <p:tgtEl>
                                          <p:spTgt spid="40"/>
                                        </p:tgtEl>
                                      </p:cBhvr>
                                      <p:by x="0" y="100000"/>
                                    </p:animScale>
                                  </p:childTnLst>
                                </p:cTn>
                              </p:par>
                              <p:par>
                                <p:cTn id="115" presetID="42" presetClass="path" presetSubtype="0" decel="100000" fill="hold" grpId="2" nodeType="withEffect">
                                  <p:stCondLst>
                                    <p:cond delay="500"/>
                                  </p:stCondLst>
                                  <p:childTnLst>
                                    <p:animMotion origin="layout" path="M -0.07391 -2.52837E-6 L 4.60812E-6 -2.52837E-6 " pathEditMode="relative" rAng="0" ptsTypes="AA">
                                      <p:cBhvr>
                                        <p:cTn id="116" dur="500" fill="hold"/>
                                        <p:tgtEl>
                                          <p:spTgt spid="40"/>
                                        </p:tgtEl>
                                        <p:attrNameLst>
                                          <p:attrName>ppt_x</p:attrName>
                                          <p:attrName>ppt_y</p:attrName>
                                        </p:attrNameLst>
                                      </p:cBhvr>
                                      <p:rCtr x="3689" y="0"/>
                                    </p:animMotion>
                                  </p:childTnLst>
                                </p:cTn>
                              </p:par>
                              <p:par>
                                <p:cTn id="117" presetID="10" presetClass="entr" presetSubtype="0" fill="hold" grpId="0" nodeType="withEffect">
                                  <p:stCondLst>
                                    <p:cond delay="750"/>
                                  </p:stCondLst>
                                  <p:childTnLst>
                                    <p:set>
                                      <p:cBhvr>
                                        <p:cTn id="118" dur="1" fill="hold">
                                          <p:stCondLst>
                                            <p:cond delay="0"/>
                                          </p:stCondLst>
                                        </p:cTn>
                                        <p:tgtEl>
                                          <p:spTgt spid="41"/>
                                        </p:tgtEl>
                                        <p:attrNameLst>
                                          <p:attrName>style.visibility</p:attrName>
                                        </p:attrNameLst>
                                      </p:cBhvr>
                                      <p:to>
                                        <p:strVal val="visible"/>
                                      </p:to>
                                    </p:set>
                                    <p:animEffect transition="in" filter="fade">
                                      <p:cBhvr>
                                        <p:cTn id="119" dur="500"/>
                                        <p:tgtEl>
                                          <p:spTgt spid="41"/>
                                        </p:tgtEl>
                                      </p:cBhvr>
                                    </p:animEffect>
                                  </p:childTnLst>
                                </p:cTn>
                              </p:par>
                              <p:par>
                                <p:cTn id="120" presetID="63" presetClass="path" presetSubtype="0" decel="100000" fill="hold" grpId="1" nodeType="withEffect">
                                  <p:stCondLst>
                                    <p:cond delay="500"/>
                                  </p:stCondLst>
                                  <p:childTnLst>
                                    <p:animMotion origin="layout" path="M -0.05361 -9.07853E-7 L 2.22875E-6 -9.07853E-7 " pathEditMode="relative" rAng="0" ptsTypes="AA">
                                      <p:cBhvr>
                                        <p:cTn id="121" dur="750" fill="hold"/>
                                        <p:tgtEl>
                                          <p:spTgt spid="41"/>
                                        </p:tgtEl>
                                        <p:attrNameLst>
                                          <p:attrName>ppt_x</p:attrName>
                                          <p:attrName>ppt_y</p:attrName>
                                        </p:attrNameLst>
                                      </p:cBhvr>
                                      <p:rCtr x="2681" y="0"/>
                                    </p:animMotion>
                                  </p:childTnLst>
                                </p:cTn>
                              </p:par>
                              <p:par>
                                <p:cTn id="122" presetID="10" presetClass="entr" presetSubtype="0" fill="hold" nodeType="withEffect">
                                  <p:stCondLst>
                                    <p:cond delay="1000"/>
                                  </p:stCondLst>
                                  <p:childTnLst>
                                    <p:set>
                                      <p:cBhvr>
                                        <p:cTn id="123" dur="1" fill="hold">
                                          <p:stCondLst>
                                            <p:cond delay="0"/>
                                          </p:stCondLst>
                                        </p:cTn>
                                        <p:tgtEl>
                                          <p:spTgt spid="42"/>
                                        </p:tgtEl>
                                        <p:attrNameLst>
                                          <p:attrName>style.visibility</p:attrName>
                                        </p:attrNameLst>
                                      </p:cBhvr>
                                      <p:to>
                                        <p:strVal val="visible"/>
                                      </p:to>
                                    </p:set>
                                    <p:animEffect transition="in" filter="fade">
                                      <p:cBhvr>
                                        <p:cTn id="124" dur="500"/>
                                        <p:tgtEl>
                                          <p:spTgt spid="42"/>
                                        </p:tgtEl>
                                      </p:cBhvr>
                                    </p:animEffect>
                                  </p:childTnLst>
                                </p:cTn>
                              </p:par>
                              <p:par>
                                <p:cTn id="125" presetID="63" presetClass="path" presetSubtype="0" decel="100000" fill="hold" nodeType="withEffect">
                                  <p:stCondLst>
                                    <p:cond delay="750"/>
                                  </p:stCondLst>
                                  <p:childTnLst>
                                    <p:animMotion origin="layout" path="M -0.05361 1.15297E-6 L -6.63773E-8 1.15297E-6 " pathEditMode="relative" rAng="0" ptsTypes="AA">
                                      <p:cBhvr>
                                        <p:cTn id="126" dur="750" fill="hold"/>
                                        <p:tgtEl>
                                          <p:spTgt spid="42"/>
                                        </p:tgtEl>
                                        <p:attrNameLst>
                                          <p:attrName>ppt_x</p:attrName>
                                          <p:attrName>ppt_y</p:attrName>
                                        </p:attrNameLst>
                                      </p:cBhvr>
                                      <p:rCtr x="26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animBg="1"/>
      <p:bldP spid="6" grpId="1" animBg="1"/>
      <p:bldP spid="6" grpId="2" animBg="1"/>
      <p:bldP spid="5" grpId="0" animBg="1"/>
      <p:bldP spid="5" grpId="1" animBg="1"/>
      <p:bldP spid="5" grpId="2" animBg="1"/>
      <p:bldP spid="23" grpId="0" animBg="1"/>
      <p:bldP spid="23" grpId="1" animBg="1"/>
      <p:bldP spid="25" grpId="0"/>
      <p:bldP spid="25" grpId="1"/>
      <p:bldP spid="26" grpId="0"/>
      <p:bldP spid="26" grpId="1"/>
      <p:bldP spid="20" grpId="0" animBg="1"/>
      <p:bldP spid="20" grpId="1" animBg="1"/>
      <p:bldP spid="22" grpId="0"/>
      <p:bldP spid="22" grpId="1"/>
      <p:bldP spid="27" grpId="0"/>
      <p:bldP spid="27" grpId="1"/>
      <p:bldP spid="28" grpId="0" animBg="1"/>
      <p:bldP spid="28" grpId="1" animBg="1"/>
      <p:bldP spid="28" grpId="2" animBg="1"/>
      <p:bldP spid="40" grpId="0" animBg="1"/>
      <p:bldP spid="40" grpId="1" animBg="1"/>
      <p:bldP spid="40" grpId="2" animBg="1"/>
      <p:bldP spid="41" grpId="0"/>
      <p:bldP spid="41" grpId="1"/>
      <p:bldP spid="57" grpId="0"/>
      <p:bldP spid="58" grpId="0"/>
      <p:bldP spid="60" grpId="0" animBg="1"/>
      <p:bldP spid="60" grpId="1" animBg="1"/>
      <p:bldP spid="60" grpId="2"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Title 1"/>
          <p:cNvSpPr>
            <a:spLocks noGrp="1"/>
          </p:cNvSpPr>
          <p:nvPr>
            <p:ph type="title"/>
          </p:nvPr>
        </p:nvSpPr>
        <p:spPr/>
        <p:txBody>
          <a:bodyPr/>
          <a:lstStyle/>
          <a:p>
            <a:r>
              <a:rPr lang="en-US" sz="4800" dirty="0" smtClean="0"/>
              <a:t>Summary</a:t>
            </a:r>
            <a:endParaRPr lang="en-US" sz="4800" dirty="0"/>
          </a:p>
        </p:txBody>
      </p:sp>
      <p:grpSp>
        <p:nvGrpSpPr>
          <p:cNvPr id="35" name="Group 34"/>
          <p:cNvGrpSpPr/>
          <p:nvPr/>
        </p:nvGrpSpPr>
        <p:grpSpPr>
          <a:xfrm>
            <a:off x="795695" y="3600027"/>
            <a:ext cx="3474682" cy="1344382"/>
            <a:chOff x="795695" y="3981660"/>
            <a:chExt cx="3474682" cy="1344382"/>
          </a:xfrm>
        </p:grpSpPr>
        <p:sp>
          <p:nvSpPr>
            <p:cNvPr id="36" name="Rectangle 35"/>
            <p:cNvSpPr/>
            <p:nvPr/>
          </p:nvSpPr>
          <p:spPr bwMode="auto">
            <a:xfrm>
              <a:off x="795695" y="3981661"/>
              <a:ext cx="3474682" cy="1344381"/>
            </a:xfrm>
            <a:prstGeom prst="rect">
              <a:avLst/>
            </a:prstGeom>
            <a:solidFill>
              <a:srgbClr val="0069B8"/>
            </a:solidFill>
            <a:ln w="9525" cap="flat" cmpd="sng" algn="ctr">
              <a:noFill/>
              <a:prstDash val="solid"/>
              <a:headEnd type="none" w="med" len="med"/>
              <a:tailEnd type="none" w="med" len="med"/>
            </a:ln>
            <a:effectLst/>
            <a:extLst/>
          </p:spPr>
          <p:txBody>
            <a:bodyPr vert="horz" wrap="square" lIns="182880" tIns="0" rIns="91436" bIns="0" numCol="1" rtlCol="0" anchor="ctr" anchorCtr="0" compatLnSpc="1">
              <a:prstTxWarp prst="textNoShape">
                <a:avLst/>
              </a:prstTxWarp>
            </a:bodyPr>
            <a:lstStyle/>
            <a:p>
              <a:pPr defTabSz="914099" fontAlgn="base">
                <a:lnSpc>
                  <a:spcPct val="90000"/>
                </a:lnSpc>
                <a:spcBef>
                  <a:spcPct val="0"/>
                </a:spcBef>
                <a:spcAft>
                  <a:spcPct val="0"/>
                </a:spcAft>
              </a:pPr>
              <a:endParaRPr lang="en-US" sz="2400" kern="0" spc="-50" dirty="0" err="1">
                <a:gradFill>
                  <a:gsLst>
                    <a:gs pos="0">
                      <a:srgbClr val="FFFFFF"/>
                    </a:gs>
                    <a:gs pos="100000">
                      <a:srgbClr val="FFFFFF"/>
                    </a:gs>
                  </a:gsLst>
                  <a:lin ang="16200000" scaled="0"/>
                </a:gradFill>
                <a:latin typeface="Segoe UI Light"/>
              </a:endParaRPr>
            </a:p>
          </p:txBody>
        </p:sp>
        <p:sp>
          <p:nvSpPr>
            <p:cNvPr id="37" name="Rectangle 36"/>
            <p:cNvSpPr/>
            <p:nvPr/>
          </p:nvSpPr>
          <p:spPr>
            <a:xfrm>
              <a:off x="1070012" y="4389153"/>
              <a:ext cx="1269899" cy="461665"/>
            </a:xfrm>
            <a:prstGeom prst="rect">
              <a:avLst/>
            </a:prstGeom>
          </p:spPr>
          <p:txBody>
            <a:bodyPr wrap="none">
              <a:spAutoFit/>
            </a:bodyPr>
            <a:lstStyle/>
            <a:p>
              <a:r>
                <a:rPr lang="en-US" sz="2400" kern="0" dirty="0" smtClean="0">
                  <a:solidFill>
                    <a:srgbClr val="FFFFFF"/>
                  </a:solidFill>
                  <a:latin typeface="Segoe UI Light"/>
                  <a:ea typeface="Segoe UI" pitchFamily="34" charset="0"/>
                  <a:cs typeface="Segoe UI" pitchFamily="34" charset="0"/>
                </a:rPr>
                <a:t>Platform</a:t>
              </a:r>
              <a:endParaRPr lang="en-US" sz="2400" kern="0" dirty="0">
                <a:solidFill>
                  <a:srgbClr val="FFFFFF"/>
                </a:solidFill>
                <a:latin typeface="Segoe UI Light"/>
                <a:ea typeface="Segoe UI" pitchFamily="34" charset="0"/>
                <a:cs typeface="Segoe UI" pitchFamily="34" charset="0"/>
              </a:endParaRPr>
            </a:p>
          </p:txBody>
        </p:sp>
        <p:pic>
          <p:nvPicPr>
            <p:cNvPr id="38" name="Picture 6" descr="C:\temp\WinAzure_rgb_Wht_S.pn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r="80019"/>
            <a:stretch/>
          </p:blipFill>
          <p:spPr bwMode="auto">
            <a:xfrm>
              <a:off x="3447426" y="3981660"/>
              <a:ext cx="627059" cy="752383"/>
            </a:xfrm>
            <a:prstGeom prst="rect">
              <a:avLst/>
            </a:prstGeom>
            <a:solidFill>
              <a:srgbClr val="0069B8"/>
            </a:solidFill>
            <a:ln w="9525" cap="flat" cmpd="sng" algn="ctr">
              <a:noFill/>
              <a:prstDash val="solid"/>
              <a:headEnd type="none" w="med" len="med"/>
              <a:tailEnd type="none" w="med" len="med"/>
            </a:ln>
            <a:effectLst/>
            <a:extLst/>
          </p:spPr>
        </p:pic>
      </p:grpSp>
      <p:grpSp>
        <p:nvGrpSpPr>
          <p:cNvPr id="39" name="Group 38"/>
          <p:cNvGrpSpPr/>
          <p:nvPr/>
        </p:nvGrpSpPr>
        <p:grpSpPr>
          <a:xfrm>
            <a:off x="4498974" y="3600028"/>
            <a:ext cx="3474682" cy="1344381"/>
            <a:chOff x="4498974" y="3981661"/>
            <a:chExt cx="3474682" cy="1344381"/>
          </a:xfrm>
        </p:grpSpPr>
        <p:sp>
          <p:nvSpPr>
            <p:cNvPr id="40" name="Rectangle 39"/>
            <p:cNvSpPr/>
            <p:nvPr/>
          </p:nvSpPr>
          <p:spPr bwMode="auto">
            <a:xfrm>
              <a:off x="4498974" y="3981661"/>
              <a:ext cx="3474682" cy="1344381"/>
            </a:xfrm>
            <a:prstGeom prst="rect">
              <a:avLst/>
            </a:prstGeom>
            <a:solidFill>
              <a:srgbClr val="7FBA00"/>
            </a:solidFill>
            <a:ln w="25400" cap="flat" cmpd="sng" algn="ctr">
              <a:noFill/>
              <a:prstDash val="solid"/>
              <a:headEnd type="none" w="med" len="med"/>
              <a:tailEnd type="none" w="med" len="med"/>
            </a:ln>
            <a:effectLst/>
          </p:spPr>
          <p:txBody>
            <a:bodyPr vert="horz" wrap="square" lIns="182880" tIns="0" rIns="91436" bIns="0" numCol="1" rtlCol="0" anchor="ctr" anchorCtr="0" compatLnSpc="1">
              <a:prstTxWarp prst="textNoShape">
                <a:avLst/>
              </a:prstTxWarp>
            </a:bodyPr>
            <a:lstStyle/>
            <a:p>
              <a:pPr defTabSz="914099" fontAlgn="base">
                <a:lnSpc>
                  <a:spcPct val="90000"/>
                </a:lnSpc>
                <a:spcBef>
                  <a:spcPct val="0"/>
                </a:spcBef>
                <a:spcAft>
                  <a:spcPct val="0"/>
                </a:spcAft>
              </a:pPr>
              <a:endParaRPr lang="en-US" sz="2400" kern="0" spc="-50" dirty="0" err="1">
                <a:gradFill>
                  <a:gsLst>
                    <a:gs pos="0">
                      <a:srgbClr val="FFFFFF"/>
                    </a:gs>
                    <a:gs pos="100000">
                      <a:srgbClr val="FFFFFF"/>
                    </a:gs>
                  </a:gsLst>
                  <a:lin ang="16200000" scaled="0"/>
                </a:gradFill>
                <a:latin typeface="Segoe UI Light"/>
              </a:endParaRPr>
            </a:p>
          </p:txBody>
        </p:sp>
        <p:sp>
          <p:nvSpPr>
            <p:cNvPr id="41" name="Rectangle 40"/>
            <p:cNvSpPr/>
            <p:nvPr/>
          </p:nvSpPr>
          <p:spPr>
            <a:xfrm>
              <a:off x="4773291" y="4389153"/>
              <a:ext cx="1608133" cy="461665"/>
            </a:xfrm>
            <a:prstGeom prst="rect">
              <a:avLst/>
            </a:prstGeom>
          </p:spPr>
          <p:txBody>
            <a:bodyPr wrap="none">
              <a:spAutoFit/>
            </a:bodyPr>
            <a:lstStyle/>
            <a:p>
              <a:r>
                <a:rPr lang="en-US" sz="2400" kern="0" dirty="0" smtClean="0">
                  <a:solidFill>
                    <a:srgbClr val="FFFFFF"/>
                  </a:solidFill>
                  <a:latin typeface="Segoe UI Light"/>
                  <a:ea typeface="Segoe UI" pitchFamily="34" charset="0"/>
                  <a:cs typeface="Segoe UI" pitchFamily="34" charset="0"/>
                </a:rPr>
                <a:t>Framework</a:t>
              </a:r>
              <a:endParaRPr lang="en-US" sz="2400" kern="0" dirty="0">
                <a:solidFill>
                  <a:srgbClr val="FFFFFF"/>
                </a:solidFill>
                <a:latin typeface="Segoe UI Light"/>
                <a:ea typeface="Segoe UI" pitchFamily="34" charset="0"/>
                <a:cs typeface="Segoe UI" pitchFamily="34" charset="0"/>
              </a:endParaRPr>
            </a:p>
          </p:txBody>
        </p:sp>
        <p:pic>
          <p:nvPicPr>
            <p:cNvPr id="42" name="Picture 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80230" y="3986643"/>
              <a:ext cx="707237" cy="690264"/>
            </a:xfrm>
            <a:prstGeom prst="rect">
              <a:avLst/>
            </a:prstGeom>
          </p:spPr>
        </p:pic>
      </p:grpSp>
      <p:grpSp>
        <p:nvGrpSpPr>
          <p:cNvPr id="43" name="Group 42"/>
          <p:cNvGrpSpPr/>
          <p:nvPr/>
        </p:nvGrpSpPr>
        <p:grpSpPr>
          <a:xfrm>
            <a:off x="8204713" y="3600028"/>
            <a:ext cx="3474682" cy="1344381"/>
            <a:chOff x="8204713" y="3981661"/>
            <a:chExt cx="3474682" cy="1344381"/>
          </a:xfrm>
        </p:grpSpPr>
        <p:sp>
          <p:nvSpPr>
            <p:cNvPr id="44" name="Rectangle 43"/>
            <p:cNvSpPr/>
            <p:nvPr/>
          </p:nvSpPr>
          <p:spPr bwMode="auto">
            <a:xfrm>
              <a:off x="8204713" y="3981661"/>
              <a:ext cx="3474682" cy="1344381"/>
            </a:xfrm>
            <a:prstGeom prst="rect">
              <a:avLst/>
            </a:prstGeom>
            <a:solidFill>
              <a:srgbClr val="68217A"/>
            </a:solidFill>
            <a:ln w="25400" cap="flat" cmpd="sng" algn="ctr">
              <a:noFill/>
              <a:prstDash val="solid"/>
              <a:headEnd type="none" w="med" len="med"/>
              <a:tailEnd type="none" w="med" len="med"/>
            </a:ln>
            <a:effectLst/>
          </p:spPr>
          <p:txBody>
            <a:bodyPr vert="horz" wrap="square" lIns="182880" tIns="0" rIns="91436" bIns="0" numCol="1" rtlCol="0" anchor="ctr" anchorCtr="0" compatLnSpc="1">
              <a:prstTxWarp prst="textNoShape">
                <a:avLst/>
              </a:prstTxWarp>
            </a:bodyPr>
            <a:lstStyle/>
            <a:p>
              <a:pPr defTabSz="914099" fontAlgn="base">
                <a:lnSpc>
                  <a:spcPct val="90000"/>
                </a:lnSpc>
                <a:spcBef>
                  <a:spcPct val="0"/>
                </a:spcBef>
                <a:spcAft>
                  <a:spcPct val="0"/>
                </a:spcAft>
              </a:pPr>
              <a:endParaRPr lang="en-US" sz="2400" kern="0" spc="-50" dirty="0" err="1">
                <a:gradFill>
                  <a:gsLst>
                    <a:gs pos="0">
                      <a:srgbClr val="FFFFFF"/>
                    </a:gs>
                    <a:gs pos="100000">
                      <a:srgbClr val="FFFFFF"/>
                    </a:gs>
                  </a:gsLst>
                  <a:lin ang="16200000" scaled="0"/>
                </a:gradFill>
                <a:latin typeface="Segoe UI Light"/>
              </a:endParaRPr>
            </a:p>
          </p:txBody>
        </p:sp>
        <p:sp>
          <p:nvSpPr>
            <p:cNvPr id="45" name="Rectangle 44"/>
            <p:cNvSpPr/>
            <p:nvPr/>
          </p:nvSpPr>
          <p:spPr>
            <a:xfrm>
              <a:off x="8479030" y="4389153"/>
              <a:ext cx="870751" cy="461665"/>
            </a:xfrm>
            <a:prstGeom prst="rect">
              <a:avLst/>
            </a:prstGeom>
          </p:spPr>
          <p:txBody>
            <a:bodyPr wrap="none">
              <a:spAutoFit/>
            </a:bodyPr>
            <a:lstStyle/>
            <a:p>
              <a:r>
                <a:rPr lang="en-US" sz="2400" kern="0" dirty="0" smtClean="0">
                  <a:solidFill>
                    <a:srgbClr val="FFFFFF"/>
                  </a:solidFill>
                  <a:latin typeface="Segoe UI Light"/>
                  <a:ea typeface="Segoe UI" pitchFamily="34" charset="0"/>
                  <a:cs typeface="Segoe UI" pitchFamily="34" charset="0"/>
                </a:rPr>
                <a:t>Tools</a:t>
              </a:r>
              <a:endParaRPr lang="en-US" sz="2400" kern="0" dirty="0">
                <a:solidFill>
                  <a:srgbClr val="FFFFFF"/>
                </a:solidFill>
                <a:latin typeface="Segoe UI Light"/>
                <a:ea typeface="Segoe UI" pitchFamily="34" charset="0"/>
                <a:cs typeface="Segoe UI" pitchFamily="34" charset="0"/>
              </a:endParaRPr>
            </a:p>
          </p:txBody>
        </p:sp>
        <p:pic>
          <p:nvPicPr>
            <p:cNvPr id="46" name="Picture 45"/>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r="82926" b="-8585"/>
            <a:stretch/>
          </p:blipFill>
          <p:spPr bwMode="auto">
            <a:xfrm>
              <a:off x="10945424" y="4127870"/>
              <a:ext cx="489502" cy="444189"/>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47" name="Group 46"/>
          <p:cNvGrpSpPr/>
          <p:nvPr/>
        </p:nvGrpSpPr>
        <p:grpSpPr>
          <a:xfrm>
            <a:off x="795695" y="2491433"/>
            <a:ext cx="11368511" cy="807074"/>
            <a:chOff x="795695" y="4289268"/>
            <a:chExt cx="11368511" cy="807074"/>
          </a:xfrm>
        </p:grpSpPr>
        <p:sp>
          <p:nvSpPr>
            <p:cNvPr id="48" name="Right Arrow 47"/>
            <p:cNvSpPr/>
            <p:nvPr/>
          </p:nvSpPr>
          <p:spPr bwMode="auto">
            <a:xfrm>
              <a:off x="795696" y="4289268"/>
              <a:ext cx="11368510" cy="807074"/>
            </a:xfrm>
            <a:prstGeom prst="rightArrow">
              <a:avLst>
                <a:gd name="adj1" fmla="val 100000"/>
                <a:gd name="adj2" fmla="val 33317"/>
              </a:avLst>
            </a:prstGeom>
            <a:solidFill>
              <a:srgbClr val="FFFFFF">
                <a:lumMod val="85000"/>
                <a:alpha val="69804"/>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24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9" name="Rectangle 48"/>
            <p:cNvSpPr/>
            <p:nvPr/>
          </p:nvSpPr>
          <p:spPr>
            <a:xfrm>
              <a:off x="795695" y="4364830"/>
              <a:ext cx="10391705" cy="646331"/>
            </a:xfrm>
            <a:prstGeom prst="rect">
              <a:avLst/>
            </a:prstGeom>
          </p:spPr>
          <p:txBody>
            <a:bodyPr wrap="square">
              <a:spAutoFit/>
            </a:bodyPr>
            <a:lstStyle/>
            <a:p>
              <a:pPr algn="ctr" defTabSz="914400">
                <a:defRPr/>
              </a:pPr>
              <a:r>
                <a:rPr lang="en-US" sz="3600" kern="0" spc="-150" dirty="0" smtClean="0">
                  <a:gradFill>
                    <a:gsLst>
                      <a:gs pos="0">
                        <a:srgbClr val="3F3F3F"/>
                      </a:gs>
                      <a:gs pos="100000">
                        <a:srgbClr val="3F3F3F"/>
                      </a:gs>
                    </a:gsLst>
                    <a:lin ang="16200000" scaled="0"/>
                  </a:gradFill>
                  <a:latin typeface="Segoe UI Light"/>
                </a:rPr>
                <a:t>Providing the best end-to-end development experience…</a:t>
              </a:r>
              <a:endParaRPr lang="en-US" sz="1400" kern="0" dirty="0" smtClean="0">
                <a:solidFill>
                  <a:srgbClr val="404040"/>
                </a:solidFill>
              </a:endParaRPr>
            </a:p>
          </p:txBody>
        </p:sp>
      </p:grpSp>
      <p:grpSp>
        <p:nvGrpSpPr>
          <p:cNvPr id="50" name="Group 49"/>
          <p:cNvGrpSpPr/>
          <p:nvPr/>
        </p:nvGrpSpPr>
        <p:grpSpPr>
          <a:xfrm>
            <a:off x="812586" y="2493454"/>
            <a:ext cx="11368511" cy="807074"/>
            <a:chOff x="795695" y="4289268"/>
            <a:chExt cx="11368511" cy="807074"/>
          </a:xfrm>
        </p:grpSpPr>
        <p:sp>
          <p:nvSpPr>
            <p:cNvPr id="51" name="Right Arrow 50"/>
            <p:cNvSpPr/>
            <p:nvPr/>
          </p:nvSpPr>
          <p:spPr bwMode="auto">
            <a:xfrm>
              <a:off x="795696" y="4289268"/>
              <a:ext cx="11368510" cy="807074"/>
            </a:xfrm>
            <a:prstGeom prst="rightArrow">
              <a:avLst>
                <a:gd name="adj1" fmla="val 100000"/>
                <a:gd name="adj2" fmla="val 33317"/>
              </a:avLst>
            </a:prstGeom>
            <a:solidFill>
              <a:srgbClr val="FFFFFF">
                <a:lumMod val="85000"/>
                <a:alpha val="69804"/>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24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a:xfrm>
              <a:off x="795695" y="4364830"/>
              <a:ext cx="10391705" cy="646331"/>
            </a:xfrm>
            <a:prstGeom prst="rect">
              <a:avLst/>
            </a:prstGeom>
          </p:spPr>
          <p:txBody>
            <a:bodyPr wrap="square">
              <a:spAutoFit/>
            </a:bodyPr>
            <a:lstStyle/>
            <a:p>
              <a:pPr algn="ctr" defTabSz="914400">
                <a:defRPr/>
              </a:pPr>
              <a:r>
                <a:rPr lang="en-US" sz="3600" kern="0" spc="-150" dirty="0" smtClean="0">
                  <a:gradFill>
                    <a:gsLst>
                      <a:gs pos="0">
                        <a:srgbClr val="3F3F3F"/>
                      </a:gs>
                      <a:gs pos="100000">
                        <a:srgbClr val="3F3F3F"/>
                      </a:gs>
                    </a:gsLst>
                    <a:lin ang="16200000" scaled="0"/>
                  </a:gradFill>
                  <a:latin typeface="Segoe UI Light"/>
                </a:rPr>
                <a:t>…on your terms</a:t>
              </a:r>
              <a:endParaRPr lang="en-US" sz="1400" kern="0" dirty="0" smtClean="0">
                <a:solidFill>
                  <a:srgbClr val="404040"/>
                </a:solidFill>
              </a:endParaRPr>
            </a:p>
          </p:txBody>
        </p:sp>
      </p:grpSp>
      <p:grpSp>
        <p:nvGrpSpPr>
          <p:cNvPr id="53" name="Group 52"/>
          <p:cNvGrpSpPr/>
          <p:nvPr/>
        </p:nvGrpSpPr>
        <p:grpSpPr>
          <a:xfrm>
            <a:off x="795695" y="3993932"/>
            <a:ext cx="10883700" cy="1332110"/>
            <a:chOff x="795695" y="3993932"/>
            <a:chExt cx="10883700" cy="1332110"/>
          </a:xfrm>
        </p:grpSpPr>
        <p:grpSp>
          <p:nvGrpSpPr>
            <p:cNvPr id="54" name="Group 53"/>
            <p:cNvGrpSpPr/>
            <p:nvPr/>
          </p:nvGrpSpPr>
          <p:grpSpPr>
            <a:xfrm>
              <a:off x="795695" y="3993932"/>
              <a:ext cx="3474682" cy="1332110"/>
              <a:chOff x="795695" y="3993932"/>
              <a:chExt cx="3474682" cy="1332110"/>
            </a:xfrm>
          </p:grpSpPr>
          <p:sp>
            <p:nvSpPr>
              <p:cNvPr id="77" name="Rectangle 76"/>
              <p:cNvSpPr/>
              <p:nvPr/>
            </p:nvSpPr>
            <p:spPr bwMode="auto">
              <a:xfrm>
                <a:off x="795695" y="3993932"/>
                <a:ext cx="3474682" cy="1332110"/>
              </a:xfrm>
              <a:prstGeom prst="rect">
                <a:avLst/>
              </a:prstGeom>
              <a:solidFill>
                <a:srgbClr val="FFFFFF">
                  <a:lumMod val="95000"/>
                </a:srgbClr>
              </a:solidFill>
              <a:ln w="9525" cap="flat" cmpd="sng" algn="ctr">
                <a:solidFill>
                  <a:srgbClr val="404040">
                    <a:lumMod val="50000"/>
                    <a:lumOff val="50000"/>
                  </a:srgbClr>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defRPr/>
                </a:pPr>
                <a:endParaRPr lang="en-US" sz="9600" kern="0" dirty="0" err="1"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78" name="Rectangle 77"/>
              <p:cNvSpPr/>
              <p:nvPr/>
            </p:nvSpPr>
            <p:spPr>
              <a:xfrm>
                <a:off x="1063998" y="4395703"/>
                <a:ext cx="2712602" cy="461665"/>
              </a:xfrm>
              <a:prstGeom prst="rect">
                <a:avLst/>
              </a:prstGeom>
            </p:spPr>
            <p:txBody>
              <a:bodyPr wrap="none">
                <a:spAutoFit/>
              </a:bodyPr>
              <a:lstStyle/>
              <a:p>
                <a:pPr defTabSz="914400">
                  <a:defRPr/>
                </a:pPr>
                <a:r>
                  <a:rPr lang="en-US" sz="2400" kern="0" dirty="0" smtClean="0">
                    <a:solidFill>
                      <a:srgbClr val="FFFFFF">
                        <a:lumMod val="50000"/>
                      </a:srgbClr>
                    </a:solidFill>
                    <a:latin typeface="Segoe UI Light"/>
                    <a:ea typeface="Segoe UI" pitchFamily="34" charset="0"/>
                    <a:cs typeface="Segoe UI" pitchFamily="34" charset="0"/>
                  </a:rPr>
                  <a:t>…or bring your own</a:t>
                </a:r>
              </a:p>
            </p:txBody>
          </p:sp>
        </p:grpSp>
        <p:grpSp>
          <p:nvGrpSpPr>
            <p:cNvPr id="71" name="Group 70"/>
            <p:cNvGrpSpPr/>
            <p:nvPr/>
          </p:nvGrpSpPr>
          <p:grpSpPr>
            <a:xfrm>
              <a:off x="4498974" y="3993932"/>
              <a:ext cx="3474682" cy="1332110"/>
              <a:chOff x="4498974" y="3993932"/>
              <a:chExt cx="3474682" cy="1332110"/>
            </a:xfrm>
          </p:grpSpPr>
          <p:sp>
            <p:nvSpPr>
              <p:cNvPr id="75" name="Rectangle 74"/>
              <p:cNvSpPr/>
              <p:nvPr/>
            </p:nvSpPr>
            <p:spPr bwMode="auto">
              <a:xfrm>
                <a:off x="4498974" y="3993932"/>
                <a:ext cx="3474682" cy="1332110"/>
              </a:xfrm>
              <a:prstGeom prst="rect">
                <a:avLst/>
              </a:prstGeom>
              <a:solidFill>
                <a:srgbClr val="FFFFFF">
                  <a:lumMod val="95000"/>
                </a:srgbClr>
              </a:solidFill>
              <a:ln w="9525" cap="flat" cmpd="sng" algn="ctr">
                <a:solidFill>
                  <a:srgbClr val="404040">
                    <a:lumMod val="50000"/>
                    <a:lumOff val="50000"/>
                  </a:srgbClr>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defRPr/>
                </a:pPr>
                <a:endParaRPr lang="en-US" sz="9600" kern="0" dirty="0" err="1"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76" name="Rectangle 75"/>
              <p:cNvSpPr/>
              <p:nvPr/>
            </p:nvSpPr>
            <p:spPr>
              <a:xfrm>
                <a:off x="4767277" y="4395703"/>
                <a:ext cx="2719014" cy="461665"/>
              </a:xfrm>
              <a:prstGeom prst="rect">
                <a:avLst/>
              </a:prstGeom>
            </p:spPr>
            <p:txBody>
              <a:bodyPr wrap="none">
                <a:spAutoFit/>
              </a:bodyPr>
              <a:lstStyle/>
              <a:p>
                <a:pPr defTabSz="914400">
                  <a:defRPr/>
                </a:pPr>
                <a:r>
                  <a:rPr lang="en-US" sz="2400" kern="0" dirty="0">
                    <a:solidFill>
                      <a:srgbClr val="FFFFFF">
                        <a:lumMod val="50000"/>
                      </a:srgbClr>
                    </a:solidFill>
                    <a:latin typeface="Segoe UI Light"/>
                    <a:ea typeface="Segoe UI" pitchFamily="34" charset="0"/>
                    <a:cs typeface="Segoe UI" pitchFamily="34" charset="0"/>
                  </a:rPr>
                  <a:t>…or bring your own</a:t>
                </a:r>
              </a:p>
            </p:txBody>
          </p:sp>
        </p:grpSp>
        <p:grpSp>
          <p:nvGrpSpPr>
            <p:cNvPr id="72" name="Group 71"/>
            <p:cNvGrpSpPr/>
            <p:nvPr/>
          </p:nvGrpSpPr>
          <p:grpSpPr>
            <a:xfrm>
              <a:off x="8204713" y="3993932"/>
              <a:ext cx="3474682" cy="1332110"/>
              <a:chOff x="8204713" y="3993932"/>
              <a:chExt cx="3474682" cy="1332110"/>
            </a:xfrm>
          </p:grpSpPr>
          <p:sp>
            <p:nvSpPr>
              <p:cNvPr id="73" name="Rectangle 72"/>
              <p:cNvSpPr/>
              <p:nvPr/>
            </p:nvSpPr>
            <p:spPr bwMode="auto">
              <a:xfrm>
                <a:off x="8204713" y="3993932"/>
                <a:ext cx="3474682" cy="1332110"/>
              </a:xfrm>
              <a:prstGeom prst="rect">
                <a:avLst/>
              </a:prstGeom>
              <a:solidFill>
                <a:srgbClr val="FFFFFF">
                  <a:lumMod val="95000"/>
                </a:srgbClr>
              </a:solidFill>
              <a:ln w="9525" cap="flat" cmpd="sng" algn="ctr">
                <a:solidFill>
                  <a:srgbClr val="404040">
                    <a:lumMod val="50000"/>
                    <a:lumOff val="50000"/>
                  </a:srgbClr>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defRPr/>
                </a:pPr>
                <a:endParaRPr lang="en-US" sz="9600" kern="0" dirty="0" err="1"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74" name="Rectangle 73"/>
              <p:cNvSpPr/>
              <p:nvPr/>
            </p:nvSpPr>
            <p:spPr>
              <a:xfrm>
                <a:off x="8473016" y="4395703"/>
                <a:ext cx="2719014" cy="461665"/>
              </a:xfrm>
              <a:prstGeom prst="rect">
                <a:avLst/>
              </a:prstGeom>
            </p:spPr>
            <p:txBody>
              <a:bodyPr wrap="none">
                <a:spAutoFit/>
              </a:bodyPr>
              <a:lstStyle/>
              <a:p>
                <a:pPr defTabSz="914400">
                  <a:defRPr/>
                </a:pPr>
                <a:r>
                  <a:rPr lang="en-US" sz="2400" kern="0" dirty="0">
                    <a:solidFill>
                      <a:srgbClr val="FFFFFF">
                        <a:lumMod val="50000"/>
                      </a:srgbClr>
                    </a:solidFill>
                    <a:latin typeface="Segoe UI Light"/>
                    <a:ea typeface="Segoe UI" pitchFamily="34" charset="0"/>
                    <a:cs typeface="Segoe UI" pitchFamily="34" charset="0"/>
                  </a:rPr>
                  <a:t>…or bring your own</a:t>
                </a:r>
              </a:p>
            </p:txBody>
          </p:sp>
        </p:grpSp>
      </p:grpSp>
    </p:spTree>
    <p:extLst>
      <p:ext uri="{BB962C8B-B14F-4D97-AF65-F5344CB8AC3E}">
        <p14:creationId xmlns:p14="http://schemas.microsoft.com/office/powerpoint/2010/main" val="3304184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anim calcmode="lin" valueType="num">
                                      <p:cBhvr>
                                        <p:cTn id="12" dur="500" fill="hold"/>
                                        <p:tgtEl>
                                          <p:spTgt spid="35"/>
                                        </p:tgtEl>
                                        <p:attrNameLst>
                                          <p:attrName>ppt_x</p:attrName>
                                        </p:attrNameLst>
                                      </p:cBhvr>
                                      <p:tavLst>
                                        <p:tav tm="0">
                                          <p:val>
                                            <p:strVal val="#ppt_x"/>
                                          </p:val>
                                        </p:tav>
                                        <p:tav tm="100000">
                                          <p:val>
                                            <p:strVal val="#ppt_x"/>
                                          </p:val>
                                        </p:tav>
                                      </p:tavLst>
                                    </p:anim>
                                    <p:anim calcmode="lin" valueType="num">
                                      <p:cBhvr>
                                        <p:cTn id="13" dur="50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anim calcmode="lin" valueType="num">
                                      <p:cBhvr>
                                        <p:cTn id="18" dur="500" fill="hold"/>
                                        <p:tgtEl>
                                          <p:spTgt spid="39"/>
                                        </p:tgtEl>
                                        <p:attrNameLst>
                                          <p:attrName>ppt_x</p:attrName>
                                        </p:attrNameLst>
                                      </p:cBhvr>
                                      <p:tavLst>
                                        <p:tav tm="0">
                                          <p:val>
                                            <p:strVal val="#ppt_x"/>
                                          </p:val>
                                        </p:tav>
                                        <p:tav tm="100000">
                                          <p:val>
                                            <p:strVal val="#ppt_x"/>
                                          </p:val>
                                        </p:tav>
                                      </p:tavLst>
                                    </p:anim>
                                    <p:anim calcmode="lin" valueType="num">
                                      <p:cBhvr>
                                        <p:cTn id="19" dur="500" fill="hold"/>
                                        <p:tgtEl>
                                          <p:spTgt spid="3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anim calcmode="lin" valueType="num">
                                      <p:cBhvr>
                                        <p:cTn id="24" dur="500" fill="hold"/>
                                        <p:tgtEl>
                                          <p:spTgt spid="43"/>
                                        </p:tgtEl>
                                        <p:attrNameLst>
                                          <p:attrName>ppt_x</p:attrName>
                                        </p:attrNameLst>
                                      </p:cBhvr>
                                      <p:tavLst>
                                        <p:tav tm="0">
                                          <p:val>
                                            <p:strVal val="#ppt_x"/>
                                          </p:val>
                                        </p:tav>
                                        <p:tav tm="100000">
                                          <p:val>
                                            <p:strVal val="#ppt_x"/>
                                          </p:val>
                                        </p:tav>
                                      </p:tavLst>
                                    </p:anim>
                                    <p:anim calcmode="lin" valueType="num">
                                      <p:cBhvr>
                                        <p:cTn id="25" dur="5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47"/>
                                        </p:tgtEl>
                                      </p:cBhvr>
                                    </p:animEffect>
                                    <p:set>
                                      <p:cBhvr>
                                        <p:cTn id="30" dur="1" fill="hold">
                                          <p:stCondLst>
                                            <p:cond delay="499"/>
                                          </p:stCondLst>
                                        </p:cTn>
                                        <p:tgtEl>
                                          <p:spTgt spid="47"/>
                                        </p:tgtEl>
                                        <p:attrNameLst>
                                          <p:attrName>style.visibility</p:attrName>
                                        </p:attrNameLst>
                                      </p:cBhvr>
                                      <p:to>
                                        <p:strVal val="hidden"/>
                                      </p:to>
                                    </p:set>
                                  </p:childTnLst>
                                </p:cTn>
                              </p:par>
                              <p:par>
                                <p:cTn id="31" presetID="10" presetClass="entr" presetSubtype="0" fill="hold" nodeType="with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500"/>
                                        <p:tgtEl>
                                          <p:spTgt spid="50"/>
                                        </p:tgtEl>
                                      </p:cBhvr>
                                    </p:animEffect>
                                  </p:childTnLst>
                                </p:cTn>
                              </p:par>
                              <p:par>
                                <p:cTn id="34" presetID="42" presetClass="path" presetSubtype="0" accel="50000" decel="50000" fill="hold" nodeType="withEffect">
                                  <p:stCondLst>
                                    <p:cond delay="0"/>
                                  </p:stCondLst>
                                  <p:childTnLst>
                                    <p:animMotion origin="layout" path="M 1.47562E-6 2.10168E-6 L 0.00089 -0.14753 " pathEditMode="relative" rAng="0" ptsTypes="AA">
                                      <p:cBhvr>
                                        <p:cTn id="35" dur="1000" fill="hold"/>
                                        <p:tgtEl>
                                          <p:spTgt spid="50"/>
                                        </p:tgtEl>
                                        <p:attrNameLst>
                                          <p:attrName>ppt_x</p:attrName>
                                          <p:attrName>ppt_y</p:attrName>
                                        </p:attrNameLst>
                                      </p:cBhvr>
                                      <p:rCtr x="38" y="-7376"/>
                                    </p:animMotion>
                                  </p:childTnLst>
                                </p:cTn>
                              </p:par>
                              <p:par>
                                <p:cTn id="36" presetID="42" presetClass="path" presetSubtype="0" accel="50000" decel="50000" fill="hold" nodeType="withEffect">
                                  <p:stCondLst>
                                    <p:cond delay="250"/>
                                  </p:stCondLst>
                                  <p:childTnLst>
                                    <p:animMotion origin="layout" path="M 3.06357E-7 1.94281E-6 L -0.00013 -0.15865 " pathEditMode="relative" rAng="0" ptsTypes="AA">
                                      <p:cBhvr>
                                        <p:cTn id="37" dur="1000" fill="hold"/>
                                        <p:tgtEl>
                                          <p:spTgt spid="35"/>
                                        </p:tgtEl>
                                        <p:attrNameLst>
                                          <p:attrName>ppt_x</p:attrName>
                                          <p:attrName>ppt_y</p:attrName>
                                        </p:attrNameLst>
                                      </p:cBhvr>
                                      <p:rCtr x="-13" y="-7944"/>
                                    </p:animMotion>
                                  </p:childTnLst>
                                </p:cTn>
                              </p:par>
                              <p:par>
                                <p:cTn id="38" presetID="42" presetClass="path" presetSubtype="0" accel="50000" decel="50000" fill="hold" nodeType="withEffect">
                                  <p:stCondLst>
                                    <p:cond delay="250"/>
                                  </p:stCondLst>
                                  <p:childTnLst>
                                    <p:animMotion origin="layout" path="M -4.13582E-6 1.94281E-6 L -0.00038 -0.15865 " pathEditMode="relative" rAng="0" ptsTypes="AA">
                                      <p:cBhvr>
                                        <p:cTn id="39" dur="1000" fill="hold"/>
                                        <p:tgtEl>
                                          <p:spTgt spid="39"/>
                                        </p:tgtEl>
                                        <p:attrNameLst>
                                          <p:attrName>ppt_x</p:attrName>
                                          <p:attrName>ppt_y</p:attrName>
                                        </p:attrNameLst>
                                      </p:cBhvr>
                                      <p:rCtr x="-26" y="-7944"/>
                                    </p:animMotion>
                                  </p:childTnLst>
                                </p:cTn>
                              </p:par>
                              <p:par>
                                <p:cTn id="40" presetID="42" presetClass="path" presetSubtype="0" accel="50000" decel="50000" fill="hold" nodeType="withEffect">
                                  <p:stCondLst>
                                    <p:cond delay="250"/>
                                  </p:stCondLst>
                                  <p:childTnLst>
                                    <p:animMotion origin="layout" path="M 3.7733E-6 1.94281E-6 L 0.00012 -0.1591 " pathEditMode="relative" rAng="0" ptsTypes="AA">
                                      <p:cBhvr>
                                        <p:cTn id="41" dur="1000" fill="hold"/>
                                        <p:tgtEl>
                                          <p:spTgt spid="43"/>
                                        </p:tgtEl>
                                        <p:attrNameLst>
                                          <p:attrName>ppt_x</p:attrName>
                                          <p:attrName>ppt_y</p:attrName>
                                        </p:attrNameLst>
                                      </p:cBhvr>
                                      <p:rCtr x="0" y="-7966"/>
                                    </p:animMotion>
                                  </p:childTnLst>
                                </p:cTn>
                              </p:par>
                            </p:childTnLst>
                          </p:cTn>
                        </p:par>
                        <p:par>
                          <p:cTn id="42" fill="hold">
                            <p:stCondLst>
                              <p:cond delay="1250"/>
                            </p:stCondLst>
                            <p:childTnLst>
                              <p:par>
                                <p:cTn id="43" presetID="10" presetClass="entr" presetSubtype="0" fill="hold"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558445"/>
          </a:xfrm>
        </p:spPr>
        <p:txBody>
          <a:bodyPr/>
          <a:lstStyle/>
          <a:p>
            <a:r>
              <a:rPr lang="en-US" sz="3600" dirty="0" smtClean="0"/>
              <a:t>9:30 – 10: ASP.NET Web Forms</a:t>
            </a:r>
          </a:p>
          <a:p>
            <a:r>
              <a:rPr lang="en-US" sz="3600" dirty="0" smtClean="0"/>
              <a:t>10:00 – 11:00: ASP.NET MVC 6</a:t>
            </a:r>
          </a:p>
          <a:p>
            <a:r>
              <a:rPr lang="en-US" sz="3600" dirty="0" smtClean="0"/>
              <a:t>11:00 – 12:00: Entity Framework </a:t>
            </a:r>
          </a:p>
          <a:p>
            <a:r>
              <a:rPr lang="en-US" sz="3600" dirty="0" smtClean="0"/>
              <a:t>12:00 – 1:00: Azure Web Sites</a:t>
            </a:r>
          </a:p>
          <a:p>
            <a:r>
              <a:rPr lang="en-US" sz="3600" dirty="0" smtClean="0"/>
              <a:t>1:00 – 2:00: ASP.NET Publishing</a:t>
            </a:r>
          </a:p>
          <a:p>
            <a:r>
              <a:rPr lang="en-US" sz="3600" dirty="0" smtClean="0"/>
              <a:t>2:00 – 3:00: Identity</a:t>
            </a:r>
          </a:p>
          <a:p>
            <a:r>
              <a:rPr lang="en-US" sz="3600" dirty="0" smtClean="0"/>
              <a:t>3:00 – 4:00: Dependency Injection</a:t>
            </a:r>
          </a:p>
          <a:p>
            <a:r>
              <a:rPr lang="en-US" sz="3600" dirty="0" smtClean="0"/>
              <a:t>4:00 – 4:30: </a:t>
            </a:r>
            <a:r>
              <a:rPr lang="en-US" sz="3600" dirty="0" err="1" smtClean="0"/>
              <a:t>SignalR</a:t>
            </a:r>
            <a:endParaRPr lang="en-US" sz="3600" dirty="0" smtClean="0"/>
          </a:p>
          <a:p>
            <a:r>
              <a:rPr lang="en-US" sz="3600" dirty="0" smtClean="0"/>
              <a:t>4:30 – 5:00: ASP.NET </a:t>
            </a:r>
            <a:r>
              <a:rPr lang="en-US" sz="3600" dirty="0" err="1" smtClean="0"/>
              <a:t>vNext</a:t>
            </a:r>
            <a:endParaRPr lang="en-US" sz="3600" dirty="0"/>
          </a:p>
        </p:txBody>
      </p:sp>
      <p:sp>
        <p:nvSpPr>
          <p:cNvPr id="2" name="Title 1"/>
          <p:cNvSpPr>
            <a:spLocks noGrp="1"/>
          </p:cNvSpPr>
          <p:nvPr>
            <p:ph type="title"/>
          </p:nvPr>
        </p:nvSpPr>
        <p:spPr/>
        <p:txBody>
          <a:bodyPr/>
          <a:lstStyle/>
          <a:p>
            <a:r>
              <a:rPr lang="en-US" dirty="0" err="1" smtClean="0"/>
              <a:t>dotnetConf</a:t>
            </a:r>
            <a:r>
              <a:rPr lang="en-US" dirty="0" smtClean="0"/>
              <a:t> Day 2 - Web</a:t>
            </a:r>
            <a:endParaRPr lang="en-US" dirty="0"/>
          </a:p>
        </p:txBody>
      </p:sp>
    </p:spTree>
    <p:extLst>
      <p:ext uri="{BB962C8B-B14F-4D97-AF65-F5344CB8AC3E}">
        <p14:creationId xmlns:p14="http://schemas.microsoft.com/office/powerpoint/2010/main" val="3538216365"/>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err="1" smtClean="0"/>
              <a:t>dotnetConf</a:t>
            </a:r>
            <a:endParaRPr lang="en-US" dirty="0"/>
          </a:p>
        </p:txBody>
      </p:sp>
      <p:sp>
        <p:nvSpPr>
          <p:cNvPr id="9" name="Text Placeholder 8"/>
          <p:cNvSpPr>
            <a:spLocks noGrp="1"/>
          </p:cNvSpPr>
          <p:nvPr>
            <p:ph type="body" sz="quarter" idx="11"/>
          </p:nvPr>
        </p:nvSpPr>
        <p:spPr>
          <a:xfrm>
            <a:off x="274639" y="1212849"/>
            <a:ext cx="11889564" cy="6155531"/>
          </a:xfrm>
        </p:spPr>
        <p:txBody>
          <a:bodyPr/>
          <a:lstStyle/>
          <a:p>
            <a:r>
              <a:rPr lang="en-US" dirty="0" smtClean="0"/>
              <a:t>Virtual </a:t>
            </a:r>
            <a:r>
              <a:rPr lang="en-US" dirty="0" smtClean="0"/>
              <a:t>conference Microsoft/Community driven</a:t>
            </a:r>
          </a:p>
          <a:p>
            <a:endParaRPr lang="en-US" dirty="0" smtClean="0"/>
          </a:p>
          <a:p>
            <a:r>
              <a:rPr lang="en-US" dirty="0" smtClean="0"/>
              <a:t>July </a:t>
            </a:r>
            <a:r>
              <a:rPr lang="en-US" dirty="0" smtClean="0"/>
              <a:t>25-26: Microsoft </a:t>
            </a:r>
          </a:p>
          <a:p>
            <a:r>
              <a:rPr lang="en-US" dirty="0" smtClean="0"/>
              <a:t>TBD 2014:</a:t>
            </a:r>
          </a:p>
          <a:p>
            <a:pPr marL="571500" indent="-571500">
              <a:buFont typeface="Arial" panose="020B0604020202020204" pitchFamily="34" charset="0"/>
              <a:buChar char="•"/>
            </a:pPr>
            <a:r>
              <a:rPr lang="en-US" dirty="0" smtClean="0"/>
              <a:t>.NET Core (Compilers, Languages, Runtime)</a:t>
            </a:r>
          </a:p>
          <a:p>
            <a:pPr marL="571500" indent="-571500">
              <a:buFont typeface="Arial" panose="020B0604020202020204" pitchFamily="34" charset="0"/>
              <a:buChar char="•"/>
            </a:pPr>
            <a:r>
              <a:rPr lang="en-US" dirty="0" smtClean="0"/>
              <a:t>.NET Client / Device</a:t>
            </a:r>
          </a:p>
          <a:p>
            <a:pPr marL="571500" indent="-571500">
              <a:buFont typeface="Arial" panose="020B0604020202020204" pitchFamily="34" charset="0"/>
              <a:buChar char="•"/>
            </a:pPr>
            <a:r>
              <a:rPr lang="en-US" dirty="0" smtClean="0"/>
              <a:t>.NET Server / Cloud</a:t>
            </a:r>
            <a:endParaRPr lang="en-US" dirty="0"/>
          </a:p>
          <a:p>
            <a:pPr marL="571500" indent="-571500">
              <a:buFont typeface="Arial" panose="020B0604020202020204" pitchFamily="34" charset="0"/>
              <a:buChar char="•"/>
            </a:pPr>
            <a:r>
              <a:rPr lang="en-US" dirty="0" smtClean="0"/>
              <a:t>Community and Product Teams</a:t>
            </a:r>
            <a:endParaRPr lang="en-US" dirty="0" smtClean="0"/>
          </a:p>
          <a:p>
            <a:pPr marL="0" indent="0">
              <a:buNone/>
            </a:pPr>
            <a:endParaRPr lang="en-US" dirty="0" smtClean="0"/>
          </a:p>
        </p:txBody>
      </p:sp>
    </p:spTree>
    <p:extLst>
      <p:ext uri="{BB962C8B-B14F-4D97-AF65-F5344CB8AC3E}">
        <p14:creationId xmlns:p14="http://schemas.microsoft.com/office/powerpoint/2010/main" val="20120354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274638" y="1212850"/>
            <a:ext cx="11887200" cy="4124206"/>
          </a:xfrm>
        </p:spPr>
        <p:txBody>
          <a:bodyPr/>
          <a:lstStyle/>
          <a:p>
            <a:r>
              <a:rPr lang="en-US" dirty="0" smtClean="0"/>
              <a:t>1996 - Active Server Pages (ASP) </a:t>
            </a:r>
          </a:p>
          <a:p>
            <a:r>
              <a:rPr lang="en-US" dirty="0" smtClean="0"/>
              <a:t>2002 – ASP.NET</a:t>
            </a:r>
          </a:p>
          <a:p>
            <a:r>
              <a:rPr lang="en-US" dirty="0" smtClean="0"/>
              <a:t>2008 – ASP.NET MVC</a:t>
            </a:r>
          </a:p>
          <a:p>
            <a:r>
              <a:rPr lang="en-US" dirty="0" smtClean="0"/>
              <a:t>2010 – ASP.NET Web Pages</a:t>
            </a:r>
          </a:p>
          <a:p>
            <a:r>
              <a:rPr lang="en-US" dirty="0" smtClean="0"/>
              <a:t>2012 – ASP.NET Web API, </a:t>
            </a:r>
            <a:r>
              <a:rPr lang="en-US" dirty="0" err="1" smtClean="0"/>
              <a:t>SignalR</a:t>
            </a:r>
            <a:endParaRPr lang="en-US" dirty="0" smtClean="0"/>
          </a:p>
          <a:p>
            <a:r>
              <a:rPr lang="en-US" dirty="0" smtClean="0"/>
              <a:t>2014 – ASP.NET </a:t>
            </a:r>
            <a:r>
              <a:rPr lang="en-US" dirty="0" err="1" smtClean="0"/>
              <a:t>vNext</a:t>
            </a:r>
            <a:endParaRPr lang="en-US" dirty="0"/>
          </a:p>
        </p:txBody>
      </p:sp>
      <p:sp>
        <p:nvSpPr>
          <p:cNvPr id="6" name="Title 5"/>
          <p:cNvSpPr>
            <a:spLocks noGrp="1"/>
          </p:cNvSpPr>
          <p:nvPr>
            <p:ph type="title"/>
          </p:nvPr>
        </p:nvSpPr>
        <p:spPr/>
        <p:txBody>
          <a:bodyPr/>
          <a:lstStyle/>
          <a:p>
            <a:r>
              <a:rPr lang="en-US" dirty="0" smtClean="0"/>
              <a:t>History </a:t>
            </a:r>
            <a:r>
              <a:rPr lang="en-US" smtClean="0"/>
              <a:t>of ASP </a:t>
            </a:r>
            <a:r>
              <a:rPr lang="en-US" dirty="0" smtClean="0"/>
              <a:t>(18 years)</a:t>
            </a:r>
            <a:endParaRPr lang="en-US" dirty="0"/>
          </a:p>
        </p:txBody>
      </p:sp>
    </p:spTree>
    <p:extLst>
      <p:ext uri="{BB962C8B-B14F-4D97-AF65-F5344CB8AC3E}">
        <p14:creationId xmlns:p14="http://schemas.microsoft.com/office/powerpoint/2010/main" val="201693246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is Modern Web?</a:t>
            </a:r>
            <a:endParaRPr lang="en-US" dirty="0"/>
          </a:p>
        </p:txBody>
      </p:sp>
      <p:sp>
        <p:nvSpPr>
          <p:cNvPr id="2" name="Text Placeholder 1"/>
          <p:cNvSpPr>
            <a:spLocks noGrp="1"/>
          </p:cNvSpPr>
          <p:nvPr>
            <p:ph type="body" sz="quarter" idx="10"/>
          </p:nvPr>
        </p:nvSpPr>
        <p:spPr>
          <a:xfrm>
            <a:off x="274639" y="1212849"/>
            <a:ext cx="5486399" cy="5250668"/>
          </a:xfrm>
        </p:spPr>
        <p:txBody>
          <a:bodyPr/>
          <a:lstStyle/>
          <a:p>
            <a:endParaRPr lang="en-US" dirty="0" smtClean="0"/>
          </a:p>
          <a:p>
            <a:r>
              <a:rPr lang="en-US" dirty="0" smtClean="0"/>
              <a:t>Web Frameworks:</a:t>
            </a:r>
          </a:p>
          <a:p>
            <a:pPr marL="571500" indent="-571500">
              <a:buFontTx/>
              <a:buChar char="-"/>
            </a:pPr>
            <a:r>
              <a:rPr lang="en-US" dirty="0" smtClean="0"/>
              <a:t>Mobile / Tablet First</a:t>
            </a:r>
          </a:p>
          <a:p>
            <a:pPr marL="571500" indent="-571500">
              <a:buFontTx/>
              <a:buChar char="-"/>
            </a:pPr>
            <a:r>
              <a:rPr lang="en-US" dirty="0" smtClean="0"/>
              <a:t>Responsive Design</a:t>
            </a:r>
            <a:endParaRPr lang="en-US" dirty="0" smtClean="0"/>
          </a:p>
          <a:p>
            <a:pPr marL="571500" indent="-571500">
              <a:buFontTx/>
              <a:buChar char="-"/>
            </a:pPr>
            <a:r>
              <a:rPr lang="en-US" dirty="0" smtClean="0"/>
              <a:t>Client Frameworks</a:t>
            </a:r>
          </a:p>
          <a:p>
            <a:pPr marL="571500" indent="-571500">
              <a:buFontTx/>
              <a:buChar char="-"/>
            </a:pPr>
            <a:r>
              <a:rPr lang="en-US" dirty="0" smtClean="0"/>
              <a:t>Cloud Ready</a:t>
            </a:r>
          </a:p>
          <a:p>
            <a:pPr marL="571500" indent="-571500">
              <a:buFontTx/>
              <a:buChar char="-"/>
            </a:pPr>
            <a:r>
              <a:rPr lang="en-US" dirty="0" smtClean="0"/>
              <a:t>Cross Platform</a:t>
            </a:r>
          </a:p>
          <a:p>
            <a:pPr marL="571500" indent="-571500">
              <a:buFontTx/>
              <a:buChar char="-"/>
            </a:pPr>
            <a:endParaRPr lang="en-US" dirty="0" smtClean="0"/>
          </a:p>
        </p:txBody>
      </p:sp>
      <p:sp>
        <p:nvSpPr>
          <p:cNvPr id="4" name="Text Placeholder 3"/>
          <p:cNvSpPr>
            <a:spLocks noGrp="1"/>
          </p:cNvSpPr>
          <p:nvPr>
            <p:ph type="body" sz="quarter" idx="11"/>
          </p:nvPr>
        </p:nvSpPr>
        <p:spPr>
          <a:xfrm>
            <a:off x="6675439" y="1212849"/>
            <a:ext cx="5486399" cy="3945696"/>
          </a:xfrm>
        </p:spPr>
        <p:txBody>
          <a:bodyPr/>
          <a:lstStyle/>
          <a:p>
            <a:endParaRPr lang="en-US" dirty="0" smtClean="0"/>
          </a:p>
          <a:p>
            <a:r>
              <a:rPr lang="en-US" dirty="0" smtClean="0"/>
              <a:t>Web Tooling</a:t>
            </a:r>
          </a:p>
          <a:p>
            <a:pPr marL="571500" indent="-571500">
              <a:buFontTx/>
              <a:buChar char="-"/>
            </a:pPr>
            <a:r>
              <a:rPr lang="en-US" dirty="0" smtClean="0"/>
              <a:t>Standards Based</a:t>
            </a:r>
          </a:p>
          <a:p>
            <a:pPr marL="571500" indent="-571500">
              <a:buFontTx/>
              <a:buChar char="-"/>
            </a:pPr>
            <a:r>
              <a:rPr lang="en-US" dirty="0" smtClean="0"/>
              <a:t>Tooling in Browser</a:t>
            </a:r>
          </a:p>
          <a:p>
            <a:pPr marL="571500" indent="-571500">
              <a:buFontTx/>
              <a:buChar char="-"/>
            </a:pPr>
            <a:r>
              <a:rPr lang="en-US" dirty="0" smtClean="0"/>
              <a:t>Open Tooling</a:t>
            </a:r>
          </a:p>
          <a:p>
            <a:pPr marL="571500" indent="-571500">
              <a:buFontTx/>
              <a:buChar char="-"/>
            </a:pPr>
            <a:r>
              <a:rPr lang="en-US" dirty="0" smtClean="0"/>
              <a:t>Grunt / Bower</a:t>
            </a:r>
          </a:p>
        </p:txBody>
      </p:sp>
    </p:spTree>
    <p:extLst>
      <p:ext uri="{BB962C8B-B14F-4D97-AF65-F5344CB8AC3E}">
        <p14:creationId xmlns:p14="http://schemas.microsoft.com/office/powerpoint/2010/main" val="4169261763"/>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vNext and the Modern Web</a:t>
            </a:r>
            <a:endParaRPr lang="en-US" dirty="0"/>
          </a:p>
        </p:txBody>
      </p:sp>
      <p:sp>
        <p:nvSpPr>
          <p:cNvPr id="4" name="Rectangle 3"/>
          <p:cNvSpPr/>
          <p:nvPr/>
        </p:nvSpPr>
        <p:spPr>
          <a:xfrm>
            <a:off x="7816526" y="3202627"/>
            <a:ext cx="3462294" cy="954107"/>
          </a:xfrm>
          <a:prstGeom prst="rect">
            <a:avLst/>
          </a:prstGeom>
        </p:spPr>
        <p:txBody>
          <a:bodyPr wrap="none">
            <a:spAutoFit/>
          </a:bodyPr>
          <a:lstStyle/>
          <a:p>
            <a:r>
              <a:rPr lang="en-US" sz="2800" dirty="0" smtClean="0">
                <a:solidFill>
                  <a:srgbClr val="FFFFFF"/>
                </a:solidFill>
              </a:rPr>
              <a:t>Choose your Editors </a:t>
            </a:r>
          </a:p>
          <a:p>
            <a:r>
              <a:rPr lang="en-US" sz="2800" dirty="0" smtClean="0">
                <a:solidFill>
                  <a:srgbClr val="FFFFFF"/>
                </a:solidFill>
              </a:rPr>
              <a:t>and Tools</a:t>
            </a:r>
          </a:p>
        </p:txBody>
      </p:sp>
      <p:sp>
        <p:nvSpPr>
          <p:cNvPr id="9" name="Rectangle 8"/>
          <p:cNvSpPr/>
          <p:nvPr/>
        </p:nvSpPr>
        <p:spPr>
          <a:xfrm>
            <a:off x="1961121" y="4509344"/>
            <a:ext cx="3113353" cy="954107"/>
          </a:xfrm>
          <a:prstGeom prst="rect">
            <a:avLst/>
          </a:prstGeom>
        </p:spPr>
        <p:txBody>
          <a:bodyPr wrap="none">
            <a:spAutoFit/>
          </a:bodyPr>
          <a:lstStyle/>
          <a:p>
            <a:r>
              <a:rPr lang="en-US" sz="2800" dirty="0" smtClean="0">
                <a:solidFill>
                  <a:srgbClr val="FFFFFF"/>
                </a:solidFill>
              </a:rPr>
              <a:t>Open Source </a:t>
            </a:r>
            <a:br>
              <a:rPr lang="en-US" sz="2800" dirty="0" smtClean="0">
                <a:solidFill>
                  <a:srgbClr val="FFFFFF"/>
                </a:solidFill>
              </a:rPr>
            </a:br>
            <a:r>
              <a:rPr lang="en-US" sz="2800" dirty="0" smtClean="0">
                <a:solidFill>
                  <a:srgbClr val="FFFFFF"/>
                </a:solidFill>
              </a:rPr>
              <a:t>with Contributions</a:t>
            </a:r>
          </a:p>
        </p:txBody>
      </p:sp>
      <p:sp>
        <p:nvSpPr>
          <p:cNvPr id="13" name="Rectangle 12"/>
          <p:cNvSpPr/>
          <p:nvPr/>
        </p:nvSpPr>
        <p:spPr>
          <a:xfrm>
            <a:off x="7754278" y="4758813"/>
            <a:ext cx="2534027" cy="523220"/>
          </a:xfrm>
          <a:prstGeom prst="rect">
            <a:avLst/>
          </a:prstGeom>
        </p:spPr>
        <p:txBody>
          <a:bodyPr wrap="none">
            <a:spAutoFit/>
          </a:bodyPr>
          <a:lstStyle/>
          <a:p>
            <a:r>
              <a:rPr lang="en-US" sz="2800" dirty="0" smtClean="0">
                <a:solidFill>
                  <a:srgbClr val="FFFFFF"/>
                </a:solidFill>
              </a:rPr>
              <a:t>Cross-Platform</a:t>
            </a:r>
          </a:p>
        </p:txBody>
      </p:sp>
      <p:grpSp>
        <p:nvGrpSpPr>
          <p:cNvPr id="6" name="Group 5"/>
          <p:cNvGrpSpPr/>
          <p:nvPr/>
        </p:nvGrpSpPr>
        <p:grpSpPr>
          <a:xfrm>
            <a:off x="6785010" y="4569022"/>
            <a:ext cx="906342" cy="867556"/>
            <a:chOff x="2211181" y="1874910"/>
            <a:chExt cx="609600" cy="594360"/>
          </a:xfrm>
        </p:grpSpPr>
        <p:sp>
          <p:nvSpPr>
            <p:cNvPr id="15" name="Oval 14"/>
            <p:cNvSpPr/>
            <p:nvPr/>
          </p:nvSpPr>
          <p:spPr bwMode="auto">
            <a:xfrm>
              <a:off x="2211181" y="1874910"/>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3" name="Picture 6" descr="C:\temp\WinAzure_rgb_Wht_S.png"/>
            <p:cNvPicPr>
              <a:picLocks noChangeAspect="1" noChangeArrowheads="1"/>
            </p:cNvPicPr>
            <p:nvPr/>
          </p:nvPicPr>
          <p:blipFill rotWithShape="1">
            <a:blip r:embed="rId3">
              <a:extLst>
                <a:ext uri="{28A0092B-C50C-407E-A947-70E740481C1C}">
                  <a14:useLocalDpi xmlns:a14="http://schemas.microsoft.com/office/drawing/2010/main" val="0"/>
                </a:ext>
              </a:extLst>
            </a:blip>
            <a:srcRect l="3371" t="15460" r="80628" b="15496"/>
            <a:stretch/>
          </p:blipFill>
          <p:spPr bwMode="auto">
            <a:xfrm>
              <a:off x="2404459" y="1943117"/>
              <a:ext cx="210181" cy="21742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http://files.softicons.com/download/system-icons/windows-8-metro-icons-by-dakirby309/png/512x512/Folders%20&amp;%20OS/Linux.pn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520482" y="2147586"/>
              <a:ext cx="242063" cy="242063"/>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p:cNvGrpSpPr>
              <a:grpSpLocks noChangeAspect="1"/>
            </p:cNvGrpSpPr>
            <p:nvPr/>
          </p:nvGrpSpPr>
          <p:grpSpPr bwMode="auto">
            <a:xfrm>
              <a:off x="2314492" y="2130536"/>
              <a:ext cx="197134" cy="235237"/>
              <a:chOff x="3485" y="1766"/>
              <a:chExt cx="745" cy="889"/>
            </a:xfrm>
          </p:grpSpPr>
          <p:sp>
            <p:nvSpPr>
              <p:cNvPr id="27" name="Freeform 26"/>
              <p:cNvSpPr>
                <a:spLocks/>
              </p:cNvSpPr>
              <p:nvPr/>
            </p:nvSpPr>
            <p:spPr bwMode="auto">
              <a:xfrm>
                <a:off x="3485" y="2008"/>
                <a:ext cx="745" cy="647"/>
              </a:xfrm>
              <a:custGeom>
                <a:avLst/>
                <a:gdLst>
                  <a:gd name="T0" fmla="*/ 296 w 296"/>
                  <a:gd name="T1" fmla="*/ 167 h 256"/>
                  <a:gd name="T2" fmla="*/ 274 w 296"/>
                  <a:gd name="T3" fmla="*/ 207 h 256"/>
                  <a:gd name="T4" fmla="*/ 216 w 296"/>
                  <a:gd name="T5" fmla="*/ 256 h 256"/>
                  <a:gd name="T6" fmla="*/ 159 w 296"/>
                  <a:gd name="T7" fmla="*/ 242 h 256"/>
                  <a:gd name="T8" fmla="*/ 101 w 296"/>
                  <a:gd name="T9" fmla="*/ 256 h 256"/>
                  <a:gd name="T10" fmla="*/ 44 w 296"/>
                  <a:gd name="T11" fmla="*/ 210 h 256"/>
                  <a:gd name="T12" fmla="*/ 24 w 296"/>
                  <a:gd name="T13" fmla="*/ 42 h 256"/>
                  <a:gd name="T14" fmla="*/ 94 w 296"/>
                  <a:gd name="T15" fmla="*/ 0 h 256"/>
                  <a:gd name="T16" fmla="*/ 158 w 296"/>
                  <a:gd name="T17" fmla="*/ 15 h 256"/>
                  <a:gd name="T18" fmla="*/ 222 w 296"/>
                  <a:gd name="T19" fmla="*/ 0 h 256"/>
                  <a:gd name="T20" fmla="*/ 286 w 296"/>
                  <a:gd name="T21" fmla="*/ 34 h 256"/>
                  <a:gd name="T22" fmla="*/ 296 w 296"/>
                  <a:gd name="T23" fmla="*/ 16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256">
                    <a:moveTo>
                      <a:pt x="296" y="167"/>
                    </a:moveTo>
                    <a:cubicBezTo>
                      <a:pt x="288" y="184"/>
                      <a:pt x="284" y="192"/>
                      <a:pt x="274" y="207"/>
                    </a:cubicBezTo>
                    <a:cubicBezTo>
                      <a:pt x="260" y="229"/>
                      <a:pt x="240" y="255"/>
                      <a:pt x="216" y="256"/>
                    </a:cubicBezTo>
                    <a:cubicBezTo>
                      <a:pt x="194" y="256"/>
                      <a:pt x="188" y="241"/>
                      <a:pt x="159" y="242"/>
                    </a:cubicBezTo>
                    <a:cubicBezTo>
                      <a:pt x="129" y="242"/>
                      <a:pt x="123" y="256"/>
                      <a:pt x="101" y="256"/>
                    </a:cubicBezTo>
                    <a:cubicBezTo>
                      <a:pt x="76" y="255"/>
                      <a:pt x="58" y="231"/>
                      <a:pt x="44" y="210"/>
                    </a:cubicBezTo>
                    <a:cubicBezTo>
                      <a:pt x="4" y="150"/>
                      <a:pt x="0" y="80"/>
                      <a:pt x="24" y="42"/>
                    </a:cubicBezTo>
                    <a:cubicBezTo>
                      <a:pt x="42" y="16"/>
                      <a:pt x="69" y="0"/>
                      <a:pt x="94" y="0"/>
                    </a:cubicBezTo>
                    <a:cubicBezTo>
                      <a:pt x="120" y="0"/>
                      <a:pt x="137" y="15"/>
                      <a:pt x="158" y="15"/>
                    </a:cubicBezTo>
                    <a:cubicBezTo>
                      <a:pt x="179" y="15"/>
                      <a:pt x="192" y="0"/>
                      <a:pt x="222" y="0"/>
                    </a:cubicBezTo>
                    <a:cubicBezTo>
                      <a:pt x="245" y="0"/>
                      <a:pt x="269" y="13"/>
                      <a:pt x="286" y="34"/>
                    </a:cubicBezTo>
                    <a:cubicBezTo>
                      <a:pt x="230" y="65"/>
                      <a:pt x="239" y="145"/>
                      <a:pt x="296" y="167"/>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363">
                  <a:defRPr/>
                </a:pPr>
                <a:endParaRPr lang="en-US" sz="2000" kern="0" smtClean="0">
                  <a:solidFill>
                    <a:srgbClr val="000000"/>
                  </a:solidFill>
                </a:endParaRPr>
              </a:p>
            </p:txBody>
          </p:sp>
          <p:sp>
            <p:nvSpPr>
              <p:cNvPr id="28" name="Freeform 27"/>
              <p:cNvSpPr>
                <a:spLocks/>
              </p:cNvSpPr>
              <p:nvPr/>
            </p:nvSpPr>
            <p:spPr bwMode="auto">
              <a:xfrm>
                <a:off x="3825" y="1766"/>
                <a:ext cx="175" cy="191"/>
              </a:xfrm>
              <a:custGeom>
                <a:avLst/>
                <a:gdLst>
                  <a:gd name="T0" fmla="*/ 55 w 74"/>
                  <a:gd name="T1" fmla="*/ 54 h 81"/>
                  <a:gd name="T2" fmla="*/ 71 w 74"/>
                  <a:gd name="T3" fmla="*/ 0 h 81"/>
                  <a:gd name="T4" fmla="*/ 20 w 74"/>
                  <a:gd name="T5" fmla="*/ 28 h 81"/>
                  <a:gd name="T6" fmla="*/ 4 w 74"/>
                  <a:gd name="T7" fmla="*/ 81 h 81"/>
                  <a:gd name="T8" fmla="*/ 55 w 74"/>
                  <a:gd name="T9" fmla="*/ 54 h 81"/>
                </a:gdLst>
                <a:ahLst/>
                <a:cxnLst>
                  <a:cxn ang="0">
                    <a:pos x="T0" y="T1"/>
                  </a:cxn>
                  <a:cxn ang="0">
                    <a:pos x="T2" y="T3"/>
                  </a:cxn>
                  <a:cxn ang="0">
                    <a:pos x="T4" y="T5"/>
                  </a:cxn>
                  <a:cxn ang="0">
                    <a:pos x="T6" y="T7"/>
                  </a:cxn>
                  <a:cxn ang="0">
                    <a:pos x="T8" y="T9"/>
                  </a:cxn>
                </a:cxnLst>
                <a:rect l="0" t="0" r="r" b="b"/>
                <a:pathLst>
                  <a:path w="74" h="81">
                    <a:moveTo>
                      <a:pt x="55" y="54"/>
                    </a:moveTo>
                    <a:cubicBezTo>
                      <a:pt x="66" y="40"/>
                      <a:pt x="74" y="21"/>
                      <a:pt x="71" y="0"/>
                    </a:cubicBezTo>
                    <a:cubicBezTo>
                      <a:pt x="54" y="2"/>
                      <a:pt x="33" y="13"/>
                      <a:pt x="20" y="28"/>
                    </a:cubicBezTo>
                    <a:cubicBezTo>
                      <a:pt x="9" y="41"/>
                      <a:pt x="0" y="61"/>
                      <a:pt x="4" y="81"/>
                    </a:cubicBezTo>
                    <a:cubicBezTo>
                      <a:pt x="23" y="81"/>
                      <a:pt x="44" y="70"/>
                      <a:pt x="55" y="54"/>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363">
                  <a:defRPr/>
                </a:pPr>
                <a:endParaRPr lang="en-US" sz="2000" kern="0" smtClean="0">
                  <a:solidFill>
                    <a:srgbClr val="000000"/>
                  </a:solidFill>
                </a:endParaRPr>
              </a:p>
            </p:txBody>
          </p:sp>
        </p:grpSp>
      </p:grpSp>
      <p:grpSp>
        <p:nvGrpSpPr>
          <p:cNvPr id="7" name="Group 6"/>
          <p:cNvGrpSpPr/>
          <p:nvPr/>
        </p:nvGrpSpPr>
        <p:grpSpPr>
          <a:xfrm>
            <a:off x="6794824" y="3178099"/>
            <a:ext cx="906342" cy="867556"/>
            <a:chOff x="2199148" y="3390553"/>
            <a:chExt cx="609600" cy="594360"/>
          </a:xfrm>
        </p:grpSpPr>
        <p:sp>
          <p:nvSpPr>
            <p:cNvPr id="14" name="Oval 13"/>
            <p:cNvSpPr/>
            <p:nvPr/>
          </p:nvSpPr>
          <p:spPr bwMode="auto">
            <a:xfrm>
              <a:off x="2199148" y="3390553"/>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Freeform 110"/>
            <p:cNvSpPr>
              <a:spLocks noEditPoints="1"/>
            </p:cNvSpPr>
            <p:nvPr/>
          </p:nvSpPr>
          <p:spPr bwMode="black">
            <a:xfrm>
              <a:off x="2413059" y="3555351"/>
              <a:ext cx="255468" cy="257688"/>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sz="2000">
                <a:solidFill>
                  <a:srgbClr val="FFFFFF"/>
                </a:solidFill>
              </a:endParaRPr>
            </a:p>
          </p:txBody>
        </p:sp>
      </p:grpSp>
      <p:grpSp>
        <p:nvGrpSpPr>
          <p:cNvPr id="8" name="Group 7"/>
          <p:cNvGrpSpPr/>
          <p:nvPr/>
        </p:nvGrpSpPr>
        <p:grpSpPr>
          <a:xfrm>
            <a:off x="940880" y="4557479"/>
            <a:ext cx="906342" cy="867556"/>
            <a:chOff x="2203935" y="5009693"/>
            <a:chExt cx="609600" cy="594360"/>
          </a:xfrm>
        </p:grpSpPr>
        <p:sp>
          <p:nvSpPr>
            <p:cNvPr id="12" name="Oval 11"/>
            <p:cNvSpPr/>
            <p:nvPr/>
          </p:nvSpPr>
          <p:spPr bwMode="auto">
            <a:xfrm>
              <a:off x="2203935" y="5009693"/>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a:xfrm>
              <a:off x="2256866" y="5140354"/>
              <a:ext cx="500486" cy="316285"/>
            </a:xfrm>
            <a:prstGeom prst="rect">
              <a:avLst/>
            </a:prstGeom>
          </p:spPr>
          <p:txBody>
            <a:bodyPr wrap="none">
              <a:spAutoFit/>
            </a:bodyPr>
            <a:lstStyle/>
            <a:p>
              <a:r>
                <a:rPr lang="en-US" sz="2400" dirty="0" smtClean="0">
                  <a:solidFill>
                    <a:srgbClr val="FFFFFF"/>
                  </a:solidFill>
                </a:rPr>
                <a:t>OSS</a:t>
              </a:r>
              <a:endParaRPr lang="en-US" sz="2400" dirty="0">
                <a:solidFill>
                  <a:srgbClr val="FFFFFF"/>
                </a:solidFill>
              </a:endParaRPr>
            </a:p>
          </p:txBody>
        </p:sp>
      </p:grpSp>
      <p:sp>
        <p:nvSpPr>
          <p:cNvPr id="24" name="Rectangle 23"/>
          <p:cNvSpPr/>
          <p:nvPr/>
        </p:nvSpPr>
        <p:spPr>
          <a:xfrm>
            <a:off x="1880015" y="3202627"/>
            <a:ext cx="4401077" cy="954107"/>
          </a:xfrm>
          <a:prstGeom prst="rect">
            <a:avLst/>
          </a:prstGeom>
        </p:spPr>
        <p:txBody>
          <a:bodyPr wrap="none">
            <a:spAutoFit/>
          </a:bodyPr>
          <a:lstStyle/>
          <a:p>
            <a:r>
              <a:rPr lang="en-US" sz="2800" dirty="0" smtClean="0">
                <a:solidFill>
                  <a:srgbClr val="FFFFFF"/>
                </a:solidFill>
              </a:rPr>
              <a:t>Seamless transition </a:t>
            </a:r>
            <a:br>
              <a:rPr lang="en-US" sz="2800" dirty="0" smtClean="0">
                <a:solidFill>
                  <a:srgbClr val="FFFFFF"/>
                </a:solidFill>
              </a:rPr>
            </a:br>
            <a:r>
              <a:rPr lang="en-US" sz="2800" dirty="0" smtClean="0">
                <a:solidFill>
                  <a:srgbClr val="FFFFFF"/>
                </a:solidFill>
              </a:rPr>
              <a:t>from on-premises to cloud</a:t>
            </a:r>
          </a:p>
        </p:txBody>
      </p:sp>
      <p:sp>
        <p:nvSpPr>
          <p:cNvPr id="30" name="Freeform 13"/>
          <p:cNvSpPr>
            <a:spLocks noChangeAspect="1" noEditPoints="1"/>
          </p:cNvSpPr>
          <p:nvPr/>
        </p:nvSpPr>
        <p:spPr bwMode="auto">
          <a:xfrm>
            <a:off x="937268" y="3185995"/>
            <a:ext cx="917115" cy="920494"/>
          </a:xfrm>
          <a:custGeom>
            <a:avLst/>
            <a:gdLst>
              <a:gd name="T0" fmla="*/ 808 w 1605"/>
              <a:gd name="T1" fmla="*/ 1611 h 1611"/>
              <a:gd name="T2" fmla="*/ 1605 w 1605"/>
              <a:gd name="T3" fmla="*/ 798 h 1611"/>
              <a:gd name="T4" fmla="*/ 808 w 1605"/>
              <a:gd name="T5" fmla="*/ 0 h 1611"/>
              <a:gd name="T6" fmla="*/ 0 w 1605"/>
              <a:gd name="T7" fmla="*/ 798 h 1611"/>
              <a:gd name="T8" fmla="*/ 808 w 1605"/>
              <a:gd name="T9" fmla="*/ 1611 h 1611"/>
              <a:gd name="T10" fmla="*/ 808 w 1605"/>
              <a:gd name="T11" fmla="*/ 96 h 1611"/>
              <a:gd name="T12" fmla="*/ 1505 w 1605"/>
              <a:gd name="T13" fmla="*/ 798 h 1611"/>
              <a:gd name="T14" fmla="*/ 808 w 1605"/>
              <a:gd name="T15" fmla="*/ 1511 h 1611"/>
              <a:gd name="T16" fmla="*/ 96 w 1605"/>
              <a:gd name="T17" fmla="*/ 798 h 1611"/>
              <a:gd name="T18" fmla="*/ 808 w 1605"/>
              <a:gd name="T19" fmla="*/ 96 h 1611"/>
              <a:gd name="T20" fmla="*/ 1106 w 1605"/>
              <a:gd name="T21" fmla="*/ 1104 h 1611"/>
              <a:gd name="T22" fmla="*/ 382 w 1605"/>
              <a:gd name="T23" fmla="*/ 1104 h 1611"/>
              <a:gd name="T24" fmla="*/ 260 w 1605"/>
              <a:gd name="T25" fmla="*/ 982 h 1611"/>
              <a:gd name="T26" fmla="*/ 352 w 1605"/>
              <a:gd name="T27" fmla="*/ 863 h 1611"/>
              <a:gd name="T28" fmla="*/ 496 w 1605"/>
              <a:gd name="T29" fmla="*/ 754 h 1611"/>
              <a:gd name="T30" fmla="*/ 756 w 1605"/>
              <a:gd name="T31" fmla="*/ 507 h 1611"/>
              <a:gd name="T32" fmla="*/ 992 w 1605"/>
              <a:gd name="T33" fmla="*/ 657 h 1611"/>
              <a:gd name="T34" fmla="*/ 1106 w 1605"/>
              <a:gd name="T35" fmla="*/ 627 h 1611"/>
              <a:gd name="T36" fmla="*/ 1345 w 1605"/>
              <a:gd name="T37" fmla="*/ 865 h 1611"/>
              <a:gd name="T38" fmla="*/ 1106 w 1605"/>
              <a:gd name="T39" fmla="*/ 1104 h 1611"/>
              <a:gd name="T40" fmla="*/ 382 w 1605"/>
              <a:gd name="T41" fmla="*/ 944 h 1611"/>
              <a:gd name="T42" fmla="*/ 344 w 1605"/>
              <a:gd name="T43" fmla="*/ 982 h 1611"/>
              <a:gd name="T44" fmla="*/ 382 w 1605"/>
              <a:gd name="T45" fmla="*/ 1020 h 1611"/>
              <a:gd name="T46" fmla="*/ 1106 w 1605"/>
              <a:gd name="T47" fmla="*/ 1020 h 1611"/>
              <a:gd name="T48" fmla="*/ 1261 w 1605"/>
              <a:gd name="T49" fmla="*/ 865 h 1611"/>
              <a:gd name="T50" fmla="*/ 1106 w 1605"/>
              <a:gd name="T51" fmla="*/ 711 h 1611"/>
              <a:gd name="T52" fmla="*/ 998 w 1605"/>
              <a:gd name="T53" fmla="*/ 754 h 1611"/>
              <a:gd name="T54" fmla="*/ 944 w 1605"/>
              <a:gd name="T55" fmla="*/ 806 h 1611"/>
              <a:gd name="T56" fmla="*/ 927 w 1605"/>
              <a:gd name="T57" fmla="*/ 733 h 1611"/>
              <a:gd name="T58" fmla="*/ 756 w 1605"/>
              <a:gd name="T59" fmla="*/ 592 h 1611"/>
              <a:gd name="T60" fmla="*/ 580 w 1605"/>
              <a:gd name="T61" fmla="*/ 768 h 1611"/>
              <a:gd name="T62" fmla="*/ 580 w 1605"/>
              <a:gd name="T63" fmla="*/ 792 h 1611"/>
              <a:gd name="T64" fmla="*/ 588 w 1605"/>
              <a:gd name="T65" fmla="*/ 849 h 1611"/>
              <a:gd name="T66" fmla="*/ 531 w 1605"/>
              <a:gd name="T67" fmla="*/ 838 h 1611"/>
              <a:gd name="T68" fmla="*/ 515 w 1605"/>
              <a:gd name="T69" fmla="*/ 838 h 1611"/>
              <a:gd name="T70" fmla="*/ 425 w 1605"/>
              <a:gd name="T71" fmla="*/ 912 h 1611"/>
              <a:gd name="T72" fmla="*/ 420 w 1605"/>
              <a:gd name="T73" fmla="*/ 947 h 1611"/>
              <a:gd name="T74" fmla="*/ 384 w 1605"/>
              <a:gd name="T75" fmla="*/ 944 h 1611"/>
              <a:gd name="T76" fmla="*/ 382 w 1605"/>
              <a:gd name="T77" fmla="*/ 944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5" h="1611">
                <a:moveTo>
                  <a:pt x="808" y="1611"/>
                </a:moveTo>
                <a:cubicBezTo>
                  <a:pt x="1247" y="1611"/>
                  <a:pt x="1605" y="1253"/>
                  <a:pt x="1605" y="798"/>
                </a:cubicBezTo>
                <a:cubicBezTo>
                  <a:pt x="1605" y="355"/>
                  <a:pt x="1247" y="0"/>
                  <a:pt x="808" y="0"/>
                </a:cubicBezTo>
                <a:cubicBezTo>
                  <a:pt x="354" y="0"/>
                  <a:pt x="0" y="355"/>
                  <a:pt x="0" y="798"/>
                </a:cubicBezTo>
                <a:cubicBezTo>
                  <a:pt x="0" y="1253"/>
                  <a:pt x="354" y="1611"/>
                  <a:pt x="808" y="1611"/>
                </a:cubicBezTo>
                <a:close/>
                <a:moveTo>
                  <a:pt x="808" y="96"/>
                </a:moveTo>
                <a:cubicBezTo>
                  <a:pt x="1195" y="96"/>
                  <a:pt x="1505" y="410"/>
                  <a:pt x="1505" y="798"/>
                </a:cubicBezTo>
                <a:cubicBezTo>
                  <a:pt x="1505" y="1190"/>
                  <a:pt x="1195" y="1511"/>
                  <a:pt x="808" y="1511"/>
                </a:cubicBezTo>
                <a:cubicBezTo>
                  <a:pt x="420" y="1511"/>
                  <a:pt x="96" y="1190"/>
                  <a:pt x="96" y="798"/>
                </a:cubicBezTo>
                <a:cubicBezTo>
                  <a:pt x="96" y="410"/>
                  <a:pt x="420" y="96"/>
                  <a:pt x="808" y="96"/>
                </a:cubicBezTo>
                <a:close/>
                <a:moveTo>
                  <a:pt x="1106" y="1104"/>
                </a:moveTo>
                <a:cubicBezTo>
                  <a:pt x="382" y="1104"/>
                  <a:pt x="382" y="1104"/>
                  <a:pt x="382" y="1104"/>
                </a:cubicBezTo>
                <a:cubicBezTo>
                  <a:pt x="314" y="1104"/>
                  <a:pt x="260" y="1050"/>
                  <a:pt x="260" y="982"/>
                </a:cubicBezTo>
                <a:cubicBezTo>
                  <a:pt x="260" y="925"/>
                  <a:pt x="300" y="876"/>
                  <a:pt x="352" y="863"/>
                </a:cubicBezTo>
                <a:cubicBezTo>
                  <a:pt x="376" y="806"/>
                  <a:pt x="431" y="762"/>
                  <a:pt x="496" y="754"/>
                </a:cubicBezTo>
                <a:cubicBezTo>
                  <a:pt x="501" y="616"/>
                  <a:pt x="615" y="507"/>
                  <a:pt x="756" y="507"/>
                </a:cubicBezTo>
                <a:cubicBezTo>
                  <a:pt x="857" y="507"/>
                  <a:pt x="949" y="567"/>
                  <a:pt x="992" y="657"/>
                </a:cubicBezTo>
                <a:cubicBezTo>
                  <a:pt x="1025" y="638"/>
                  <a:pt x="1066" y="627"/>
                  <a:pt x="1106" y="627"/>
                </a:cubicBezTo>
                <a:cubicBezTo>
                  <a:pt x="1237" y="627"/>
                  <a:pt x="1345" y="735"/>
                  <a:pt x="1345" y="865"/>
                </a:cubicBezTo>
                <a:cubicBezTo>
                  <a:pt x="1345" y="998"/>
                  <a:pt x="1237" y="1104"/>
                  <a:pt x="1106" y="1104"/>
                </a:cubicBezTo>
                <a:close/>
                <a:moveTo>
                  <a:pt x="382" y="944"/>
                </a:moveTo>
                <a:cubicBezTo>
                  <a:pt x="360" y="944"/>
                  <a:pt x="344" y="963"/>
                  <a:pt x="344" y="982"/>
                </a:cubicBezTo>
                <a:cubicBezTo>
                  <a:pt x="344" y="1004"/>
                  <a:pt x="360" y="1020"/>
                  <a:pt x="382" y="1020"/>
                </a:cubicBezTo>
                <a:cubicBezTo>
                  <a:pt x="1106" y="1020"/>
                  <a:pt x="1106" y="1020"/>
                  <a:pt x="1106" y="1020"/>
                </a:cubicBezTo>
                <a:cubicBezTo>
                  <a:pt x="1191" y="1020"/>
                  <a:pt x="1261" y="952"/>
                  <a:pt x="1261" y="865"/>
                </a:cubicBezTo>
                <a:cubicBezTo>
                  <a:pt x="1261" y="781"/>
                  <a:pt x="1191" y="711"/>
                  <a:pt x="1106" y="711"/>
                </a:cubicBezTo>
                <a:cubicBezTo>
                  <a:pt x="1066" y="711"/>
                  <a:pt x="1028" y="727"/>
                  <a:pt x="998" y="754"/>
                </a:cubicBezTo>
                <a:cubicBezTo>
                  <a:pt x="944" y="806"/>
                  <a:pt x="944" y="806"/>
                  <a:pt x="944" y="806"/>
                </a:cubicBezTo>
                <a:cubicBezTo>
                  <a:pt x="927" y="733"/>
                  <a:pt x="927" y="733"/>
                  <a:pt x="927" y="733"/>
                </a:cubicBezTo>
                <a:cubicBezTo>
                  <a:pt x="911" y="651"/>
                  <a:pt x="840" y="592"/>
                  <a:pt x="756" y="592"/>
                </a:cubicBezTo>
                <a:cubicBezTo>
                  <a:pt x="659" y="592"/>
                  <a:pt x="580" y="670"/>
                  <a:pt x="580" y="768"/>
                </a:cubicBezTo>
                <a:cubicBezTo>
                  <a:pt x="580" y="776"/>
                  <a:pt x="580" y="784"/>
                  <a:pt x="580" y="792"/>
                </a:cubicBezTo>
                <a:cubicBezTo>
                  <a:pt x="588" y="849"/>
                  <a:pt x="588" y="849"/>
                  <a:pt x="588" y="849"/>
                </a:cubicBezTo>
                <a:cubicBezTo>
                  <a:pt x="531" y="838"/>
                  <a:pt x="531" y="838"/>
                  <a:pt x="531" y="838"/>
                </a:cubicBezTo>
                <a:cubicBezTo>
                  <a:pt x="526" y="838"/>
                  <a:pt x="520" y="838"/>
                  <a:pt x="515" y="838"/>
                </a:cubicBezTo>
                <a:cubicBezTo>
                  <a:pt x="471" y="838"/>
                  <a:pt x="436" y="868"/>
                  <a:pt x="425" y="912"/>
                </a:cubicBezTo>
                <a:cubicBezTo>
                  <a:pt x="420" y="947"/>
                  <a:pt x="420" y="947"/>
                  <a:pt x="420" y="947"/>
                </a:cubicBezTo>
                <a:cubicBezTo>
                  <a:pt x="384" y="944"/>
                  <a:pt x="384" y="944"/>
                  <a:pt x="384" y="944"/>
                </a:cubicBezTo>
                <a:cubicBezTo>
                  <a:pt x="382" y="944"/>
                  <a:pt x="382" y="944"/>
                  <a:pt x="382" y="94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2000">
              <a:solidFill>
                <a:srgbClr val="FFFFFF"/>
              </a:solidFill>
            </a:endParaRPr>
          </a:p>
        </p:txBody>
      </p:sp>
      <p:sp>
        <p:nvSpPr>
          <p:cNvPr id="35" name="Rectangle 34"/>
          <p:cNvSpPr/>
          <p:nvPr/>
        </p:nvSpPr>
        <p:spPr>
          <a:xfrm>
            <a:off x="7754278" y="2130071"/>
            <a:ext cx="4268348" cy="523220"/>
          </a:xfrm>
          <a:prstGeom prst="rect">
            <a:avLst/>
          </a:prstGeom>
        </p:spPr>
        <p:txBody>
          <a:bodyPr wrap="none">
            <a:spAutoFit/>
          </a:bodyPr>
          <a:lstStyle/>
          <a:p>
            <a:r>
              <a:rPr lang="en-US" sz="2800" dirty="0" smtClean="0">
                <a:solidFill>
                  <a:srgbClr val="FFFFFF"/>
                </a:solidFill>
              </a:rPr>
              <a:t>Faster Development Cycle</a:t>
            </a:r>
          </a:p>
        </p:txBody>
      </p:sp>
      <p:sp>
        <p:nvSpPr>
          <p:cNvPr id="36" name="Rectangle 35"/>
          <p:cNvSpPr/>
          <p:nvPr/>
        </p:nvSpPr>
        <p:spPr>
          <a:xfrm>
            <a:off x="1897478" y="2117205"/>
            <a:ext cx="2635530" cy="523220"/>
          </a:xfrm>
          <a:prstGeom prst="rect">
            <a:avLst/>
          </a:prstGeom>
        </p:spPr>
        <p:txBody>
          <a:bodyPr wrap="none">
            <a:spAutoFit/>
          </a:bodyPr>
          <a:lstStyle/>
          <a:p>
            <a:r>
              <a:rPr lang="en-US" sz="2800" dirty="0" smtClean="0">
                <a:solidFill>
                  <a:srgbClr val="FFFFFF"/>
                </a:solidFill>
              </a:rPr>
              <a:t>Totally Modular</a:t>
            </a:r>
          </a:p>
        </p:txBody>
      </p:sp>
      <p:grpSp>
        <p:nvGrpSpPr>
          <p:cNvPr id="37" name="Group 36"/>
          <p:cNvGrpSpPr/>
          <p:nvPr/>
        </p:nvGrpSpPr>
        <p:grpSpPr>
          <a:xfrm>
            <a:off x="6795969" y="1948286"/>
            <a:ext cx="888298" cy="850284"/>
            <a:chOff x="1785636" y="1768035"/>
            <a:chExt cx="609600" cy="594360"/>
          </a:xfrm>
        </p:grpSpPr>
        <p:sp>
          <p:nvSpPr>
            <p:cNvPr id="38" name="Oval 37"/>
            <p:cNvSpPr/>
            <p:nvPr/>
          </p:nvSpPr>
          <p:spPr bwMode="auto">
            <a:xfrm>
              <a:off x="1785636" y="1768035"/>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Freeform 58"/>
            <p:cNvSpPr>
              <a:spLocks noEditPoints="1"/>
            </p:cNvSpPr>
            <p:nvPr/>
          </p:nvSpPr>
          <p:spPr bwMode="black">
            <a:xfrm>
              <a:off x="1944132" y="1871523"/>
              <a:ext cx="292608" cy="384736"/>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a:solidFill>
                  <a:srgbClr val="FFFFFF"/>
                </a:solidFill>
              </a:endParaRPr>
            </a:p>
          </p:txBody>
        </p:sp>
      </p:grpSp>
      <p:grpSp>
        <p:nvGrpSpPr>
          <p:cNvPr id="40" name="Group 39"/>
          <p:cNvGrpSpPr/>
          <p:nvPr/>
        </p:nvGrpSpPr>
        <p:grpSpPr>
          <a:xfrm>
            <a:off x="951466" y="1961252"/>
            <a:ext cx="888298" cy="850284"/>
            <a:chOff x="1795746" y="3978504"/>
            <a:chExt cx="609600" cy="594360"/>
          </a:xfrm>
        </p:grpSpPr>
        <p:sp>
          <p:nvSpPr>
            <p:cNvPr id="41" name="Oval 40"/>
            <p:cNvSpPr/>
            <p:nvPr/>
          </p:nvSpPr>
          <p:spPr bwMode="auto">
            <a:xfrm>
              <a:off x="1795746" y="3978504"/>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Freeform 8"/>
            <p:cNvSpPr>
              <a:spLocks noEditPoints="1"/>
            </p:cNvSpPr>
            <p:nvPr/>
          </p:nvSpPr>
          <p:spPr bwMode="black">
            <a:xfrm>
              <a:off x="1894192" y="4082378"/>
              <a:ext cx="414835" cy="386612"/>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a:solidFill>
                  <a:srgbClr val="FFFFFF"/>
                </a:solidFill>
              </a:endParaRPr>
            </a:p>
          </p:txBody>
        </p:sp>
      </p:grpSp>
      <p:sp>
        <p:nvSpPr>
          <p:cNvPr id="31" name="Freeform 5"/>
          <p:cNvSpPr>
            <a:spLocks noEditPoints="1"/>
          </p:cNvSpPr>
          <p:nvPr/>
        </p:nvSpPr>
        <p:spPr bwMode="auto">
          <a:xfrm>
            <a:off x="4784301" y="5816061"/>
            <a:ext cx="878847" cy="837318"/>
          </a:xfrm>
          <a:custGeom>
            <a:avLst/>
            <a:gdLst>
              <a:gd name="T0" fmla="*/ 808 w 1605"/>
              <a:gd name="T1" fmla="*/ 1611 h 1611"/>
              <a:gd name="T2" fmla="*/ 1605 w 1605"/>
              <a:gd name="T3" fmla="*/ 798 h 1611"/>
              <a:gd name="T4" fmla="*/ 808 w 1605"/>
              <a:gd name="T5" fmla="*/ 0 h 1611"/>
              <a:gd name="T6" fmla="*/ 0 w 1605"/>
              <a:gd name="T7" fmla="*/ 798 h 1611"/>
              <a:gd name="T8" fmla="*/ 808 w 1605"/>
              <a:gd name="T9" fmla="*/ 1611 h 1611"/>
              <a:gd name="T10" fmla="*/ 808 w 1605"/>
              <a:gd name="T11" fmla="*/ 96 h 1611"/>
              <a:gd name="T12" fmla="*/ 1505 w 1605"/>
              <a:gd name="T13" fmla="*/ 798 h 1611"/>
              <a:gd name="T14" fmla="*/ 808 w 1605"/>
              <a:gd name="T15" fmla="*/ 1511 h 1611"/>
              <a:gd name="T16" fmla="*/ 96 w 1605"/>
              <a:gd name="T17" fmla="*/ 798 h 1611"/>
              <a:gd name="T18" fmla="*/ 808 w 1605"/>
              <a:gd name="T19" fmla="*/ 96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5" h="1611">
                <a:moveTo>
                  <a:pt x="808" y="1611"/>
                </a:moveTo>
                <a:cubicBezTo>
                  <a:pt x="1247" y="1611"/>
                  <a:pt x="1605" y="1252"/>
                  <a:pt x="1605" y="798"/>
                </a:cubicBezTo>
                <a:cubicBezTo>
                  <a:pt x="1605" y="354"/>
                  <a:pt x="1247" y="0"/>
                  <a:pt x="808" y="0"/>
                </a:cubicBezTo>
                <a:cubicBezTo>
                  <a:pt x="354" y="0"/>
                  <a:pt x="0" y="354"/>
                  <a:pt x="0" y="798"/>
                </a:cubicBezTo>
                <a:cubicBezTo>
                  <a:pt x="0" y="1252"/>
                  <a:pt x="354" y="1611"/>
                  <a:pt x="808" y="1611"/>
                </a:cubicBezTo>
                <a:close/>
                <a:moveTo>
                  <a:pt x="808" y="96"/>
                </a:moveTo>
                <a:cubicBezTo>
                  <a:pt x="1195" y="96"/>
                  <a:pt x="1505" y="410"/>
                  <a:pt x="1505" y="798"/>
                </a:cubicBezTo>
                <a:cubicBezTo>
                  <a:pt x="1505" y="1190"/>
                  <a:pt x="1195" y="1511"/>
                  <a:pt x="808" y="1511"/>
                </a:cubicBezTo>
                <a:cubicBezTo>
                  <a:pt x="420" y="1511"/>
                  <a:pt x="96" y="1190"/>
                  <a:pt x="96" y="798"/>
                </a:cubicBezTo>
                <a:cubicBezTo>
                  <a:pt x="96" y="410"/>
                  <a:pt x="420" y="96"/>
                  <a:pt x="808" y="9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35"/>
          <p:cNvSpPr>
            <a:spLocks/>
          </p:cNvSpPr>
          <p:nvPr/>
        </p:nvSpPr>
        <p:spPr bwMode="black">
          <a:xfrm>
            <a:off x="4940154" y="5951144"/>
            <a:ext cx="558982" cy="513267"/>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33" name="Rectangle 32"/>
          <p:cNvSpPr/>
          <p:nvPr/>
        </p:nvSpPr>
        <p:spPr>
          <a:xfrm>
            <a:off x="5765191" y="5850772"/>
            <a:ext cx="1155957" cy="769441"/>
          </a:xfrm>
          <a:prstGeom prst="rect">
            <a:avLst/>
          </a:prstGeom>
        </p:spPr>
        <p:txBody>
          <a:bodyPr wrap="none">
            <a:spAutoFit/>
          </a:bodyPr>
          <a:lstStyle/>
          <a:p>
            <a:r>
              <a:rPr lang="en-US" sz="4400" dirty="0" smtClean="0">
                <a:solidFill>
                  <a:srgbClr val="FFFFFF"/>
                </a:solidFill>
              </a:rPr>
              <a:t>Fast</a:t>
            </a:r>
          </a:p>
        </p:txBody>
      </p:sp>
    </p:spTree>
    <p:extLst>
      <p:ext uri="{BB962C8B-B14F-4D97-AF65-F5344CB8AC3E}">
        <p14:creationId xmlns:p14="http://schemas.microsoft.com/office/powerpoint/2010/main" val="275085163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Enabling the Modern Web and Cloud</a:t>
            </a:r>
            <a:endParaRPr lang="en-US" dirty="0"/>
          </a:p>
        </p:txBody>
      </p:sp>
      <p:sp>
        <p:nvSpPr>
          <p:cNvPr id="4" name="Rectangle 3"/>
          <p:cNvSpPr/>
          <p:nvPr/>
        </p:nvSpPr>
        <p:spPr>
          <a:xfrm>
            <a:off x="1925610" y="4098153"/>
            <a:ext cx="4026615" cy="523220"/>
          </a:xfrm>
          <a:prstGeom prst="rect">
            <a:avLst/>
          </a:prstGeom>
        </p:spPr>
        <p:txBody>
          <a:bodyPr wrap="none">
            <a:spAutoFit/>
          </a:bodyPr>
          <a:lstStyle/>
          <a:p>
            <a:r>
              <a:rPr lang="en-US" sz="2800" dirty="0" smtClean="0"/>
              <a:t>Common Improvements</a:t>
            </a:r>
          </a:p>
        </p:txBody>
      </p:sp>
      <p:sp>
        <p:nvSpPr>
          <p:cNvPr id="5" name="Content Placeholder 2"/>
          <p:cNvSpPr>
            <a:spLocks noGrp="1"/>
          </p:cNvSpPr>
          <p:nvPr>
            <p:ph type="body" sz="quarter" idx="4294967295"/>
          </p:nvPr>
        </p:nvSpPr>
        <p:spPr>
          <a:xfrm>
            <a:off x="1405801" y="4730258"/>
            <a:ext cx="4238844" cy="1735860"/>
          </a:xfrm>
          <a:prstGeom prst="rect">
            <a:avLst/>
          </a:prstGeom>
        </p:spPr>
        <p:txBody>
          <a:bodyPr/>
          <a:lstStyle/>
          <a:p>
            <a:r>
              <a:rPr lang="en-US" sz="2400" dirty="0">
                <a:latin typeface="+mn-lt"/>
              </a:rPr>
              <a:t>Consistency </a:t>
            </a:r>
          </a:p>
          <a:p>
            <a:r>
              <a:rPr lang="en-US" sz="2400" dirty="0">
                <a:latin typeface="+mn-lt"/>
              </a:rPr>
              <a:t>Modularization</a:t>
            </a:r>
          </a:p>
          <a:p>
            <a:r>
              <a:rPr lang="en-US" sz="2400" dirty="0">
                <a:latin typeface="+mn-lt"/>
              </a:rPr>
              <a:t>Tracing &amp; Diagnostics</a:t>
            </a:r>
          </a:p>
          <a:p>
            <a:r>
              <a:rPr lang="en-US" sz="2400" dirty="0">
                <a:latin typeface="+mn-lt"/>
              </a:rPr>
              <a:t>Dependency Injection</a:t>
            </a:r>
            <a:endParaRPr lang="en-US" sz="2400" dirty="0" smtClean="0">
              <a:latin typeface="+mn-lt"/>
            </a:endParaRPr>
          </a:p>
        </p:txBody>
      </p:sp>
      <p:sp>
        <p:nvSpPr>
          <p:cNvPr id="7" name="Freeform 11"/>
          <p:cNvSpPr>
            <a:spLocks noEditPoints="1"/>
          </p:cNvSpPr>
          <p:nvPr/>
        </p:nvSpPr>
        <p:spPr bwMode="black">
          <a:xfrm>
            <a:off x="1432249" y="4106862"/>
            <a:ext cx="377121" cy="376984"/>
          </a:xfrm>
          <a:custGeom>
            <a:avLst/>
            <a:gdLst>
              <a:gd name="T0" fmla="*/ 213 w 709"/>
              <a:gd name="T1" fmla="*/ 522 h 709"/>
              <a:gd name="T2" fmla="*/ 213 w 709"/>
              <a:gd name="T3" fmla="*/ 709 h 709"/>
              <a:gd name="T4" fmla="*/ 0 w 709"/>
              <a:gd name="T5" fmla="*/ 709 h 709"/>
              <a:gd name="T6" fmla="*/ 0 w 709"/>
              <a:gd name="T7" fmla="*/ 496 h 709"/>
              <a:gd name="T8" fmla="*/ 88 w 709"/>
              <a:gd name="T9" fmla="*/ 496 h 709"/>
              <a:gd name="T10" fmla="*/ 67 w 709"/>
              <a:gd name="T11" fmla="*/ 522 h 709"/>
              <a:gd name="T12" fmla="*/ 213 w 709"/>
              <a:gd name="T13" fmla="*/ 522 h 709"/>
              <a:gd name="T14" fmla="*/ 619 w 709"/>
              <a:gd name="T15" fmla="*/ 496 h 709"/>
              <a:gd name="T16" fmla="*/ 643 w 709"/>
              <a:gd name="T17" fmla="*/ 522 h 709"/>
              <a:gd name="T18" fmla="*/ 496 w 709"/>
              <a:gd name="T19" fmla="*/ 522 h 709"/>
              <a:gd name="T20" fmla="*/ 496 w 709"/>
              <a:gd name="T21" fmla="*/ 709 h 709"/>
              <a:gd name="T22" fmla="*/ 709 w 709"/>
              <a:gd name="T23" fmla="*/ 709 h 709"/>
              <a:gd name="T24" fmla="*/ 709 w 709"/>
              <a:gd name="T25" fmla="*/ 496 h 709"/>
              <a:gd name="T26" fmla="*/ 619 w 709"/>
              <a:gd name="T27" fmla="*/ 496 h 709"/>
              <a:gd name="T28" fmla="*/ 355 w 709"/>
              <a:gd name="T29" fmla="*/ 182 h 709"/>
              <a:gd name="T30" fmla="*/ 381 w 709"/>
              <a:gd name="T31" fmla="*/ 213 h 709"/>
              <a:gd name="T32" fmla="*/ 461 w 709"/>
              <a:gd name="T33" fmla="*/ 213 h 709"/>
              <a:gd name="T34" fmla="*/ 461 w 709"/>
              <a:gd name="T35" fmla="*/ 0 h 709"/>
              <a:gd name="T36" fmla="*/ 248 w 709"/>
              <a:gd name="T37" fmla="*/ 0 h 709"/>
              <a:gd name="T38" fmla="*/ 248 w 709"/>
              <a:gd name="T39" fmla="*/ 213 h 709"/>
              <a:gd name="T40" fmla="*/ 329 w 709"/>
              <a:gd name="T41" fmla="*/ 213 h 709"/>
              <a:gd name="T42" fmla="*/ 355 w 709"/>
              <a:gd name="T43" fmla="*/ 182 h 709"/>
              <a:gd name="T44" fmla="*/ 123 w 709"/>
              <a:gd name="T45" fmla="*/ 248 h 709"/>
              <a:gd name="T46" fmla="*/ 123 w 709"/>
              <a:gd name="T47" fmla="*/ 454 h 709"/>
              <a:gd name="T48" fmla="*/ 298 w 709"/>
              <a:gd name="T49" fmla="*/ 248 h 709"/>
              <a:gd name="T50" fmla="*/ 123 w 709"/>
              <a:gd name="T51" fmla="*/ 248 h 709"/>
              <a:gd name="T52" fmla="*/ 355 w 709"/>
              <a:gd name="T53" fmla="*/ 225 h 709"/>
              <a:gd name="T54" fmla="*/ 128 w 709"/>
              <a:gd name="T55" fmla="*/ 494 h 709"/>
              <a:gd name="T56" fmla="*/ 248 w 709"/>
              <a:gd name="T57" fmla="*/ 494 h 709"/>
              <a:gd name="T58" fmla="*/ 248 w 709"/>
              <a:gd name="T59" fmla="*/ 709 h 709"/>
              <a:gd name="T60" fmla="*/ 461 w 709"/>
              <a:gd name="T61" fmla="*/ 709 h 709"/>
              <a:gd name="T62" fmla="*/ 461 w 709"/>
              <a:gd name="T63" fmla="*/ 494 h 709"/>
              <a:gd name="T64" fmla="*/ 581 w 709"/>
              <a:gd name="T65" fmla="*/ 494 h 709"/>
              <a:gd name="T66" fmla="*/ 355 w 709"/>
              <a:gd name="T67" fmla="*/ 225 h 709"/>
              <a:gd name="T68" fmla="*/ 584 w 709"/>
              <a:gd name="T69" fmla="*/ 248 h 709"/>
              <a:gd name="T70" fmla="*/ 411 w 709"/>
              <a:gd name="T71" fmla="*/ 248 h 709"/>
              <a:gd name="T72" fmla="*/ 584 w 709"/>
              <a:gd name="T73" fmla="*/ 454 h 709"/>
              <a:gd name="T74" fmla="*/ 584 w 709"/>
              <a:gd name="T75" fmla="*/ 24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9" h="709">
                <a:moveTo>
                  <a:pt x="213" y="522"/>
                </a:moveTo>
                <a:lnTo>
                  <a:pt x="213" y="709"/>
                </a:lnTo>
                <a:lnTo>
                  <a:pt x="0" y="709"/>
                </a:lnTo>
                <a:lnTo>
                  <a:pt x="0" y="496"/>
                </a:lnTo>
                <a:lnTo>
                  <a:pt x="88" y="496"/>
                </a:lnTo>
                <a:lnTo>
                  <a:pt x="67" y="522"/>
                </a:lnTo>
                <a:lnTo>
                  <a:pt x="213" y="522"/>
                </a:lnTo>
                <a:close/>
                <a:moveTo>
                  <a:pt x="619" y="496"/>
                </a:moveTo>
                <a:lnTo>
                  <a:pt x="643" y="522"/>
                </a:lnTo>
                <a:lnTo>
                  <a:pt x="496" y="522"/>
                </a:lnTo>
                <a:lnTo>
                  <a:pt x="496" y="709"/>
                </a:lnTo>
                <a:lnTo>
                  <a:pt x="709" y="709"/>
                </a:lnTo>
                <a:lnTo>
                  <a:pt x="709" y="496"/>
                </a:lnTo>
                <a:lnTo>
                  <a:pt x="619" y="496"/>
                </a:lnTo>
                <a:close/>
                <a:moveTo>
                  <a:pt x="355" y="182"/>
                </a:moveTo>
                <a:lnTo>
                  <a:pt x="381" y="213"/>
                </a:lnTo>
                <a:lnTo>
                  <a:pt x="461" y="213"/>
                </a:lnTo>
                <a:lnTo>
                  <a:pt x="461" y="0"/>
                </a:lnTo>
                <a:lnTo>
                  <a:pt x="248" y="0"/>
                </a:lnTo>
                <a:lnTo>
                  <a:pt x="248" y="213"/>
                </a:lnTo>
                <a:lnTo>
                  <a:pt x="329" y="213"/>
                </a:lnTo>
                <a:lnTo>
                  <a:pt x="355" y="182"/>
                </a:lnTo>
                <a:close/>
                <a:moveTo>
                  <a:pt x="123" y="248"/>
                </a:moveTo>
                <a:lnTo>
                  <a:pt x="123" y="454"/>
                </a:lnTo>
                <a:lnTo>
                  <a:pt x="298" y="248"/>
                </a:lnTo>
                <a:lnTo>
                  <a:pt x="123" y="248"/>
                </a:lnTo>
                <a:close/>
                <a:moveTo>
                  <a:pt x="355" y="225"/>
                </a:moveTo>
                <a:lnTo>
                  <a:pt x="128" y="494"/>
                </a:lnTo>
                <a:lnTo>
                  <a:pt x="248" y="494"/>
                </a:lnTo>
                <a:lnTo>
                  <a:pt x="248" y="709"/>
                </a:lnTo>
                <a:lnTo>
                  <a:pt x="461" y="709"/>
                </a:lnTo>
                <a:lnTo>
                  <a:pt x="461" y="494"/>
                </a:lnTo>
                <a:lnTo>
                  <a:pt x="581" y="494"/>
                </a:lnTo>
                <a:lnTo>
                  <a:pt x="355" y="225"/>
                </a:lnTo>
                <a:close/>
                <a:moveTo>
                  <a:pt x="584" y="248"/>
                </a:moveTo>
                <a:lnTo>
                  <a:pt x="411" y="248"/>
                </a:lnTo>
                <a:lnTo>
                  <a:pt x="584" y="454"/>
                </a:lnTo>
                <a:lnTo>
                  <a:pt x="584" y="248"/>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8" name="Oval 7"/>
          <p:cNvSpPr/>
          <p:nvPr/>
        </p:nvSpPr>
        <p:spPr bwMode="auto">
          <a:xfrm>
            <a:off x="1316010" y="4027701"/>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a:xfrm>
            <a:off x="1874837" y="1650184"/>
            <a:ext cx="4639219" cy="523220"/>
          </a:xfrm>
          <a:prstGeom prst="rect">
            <a:avLst/>
          </a:prstGeom>
        </p:spPr>
        <p:txBody>
          <a:bodyPr wrap="none">
            <a:spAutoFit/>
          </a:bodyPr>
          <a:lstStyle/>
          <a:p>
            <a:r>
              <a:rPr lang="en-US" sz="2800" dirty="0" smtClean="0"/>
              <a:t>Extending Application Types</a:t>
            </a:r>
          </a:p>
        </p:txBody>
      </p:sp>
      <p:sp>
        <p:nvSpPr>
          <p:cNvPr id="10" name="Content Placeholder 2"/>
          <p:cNvSpPr>
            <a:spLocks noGrp="1"/>
          </p:cNvSpPr>
          <p:nvPr>
            <p:ph type="body" sz="quarter" idx="4294967295"/>
          </p:nvPr>
        </p:nvSpPr>
        <p:spPr>
          <a:xfrm>
            <a:off x="1355027" y="2282289"/>
            <a:ext cx="10044810" cy="1329595"/>
          </a:xfrm>
          <a:prstGeom prst="rect">
            <a:avLst/>
          </a:prstGeom>
        </p:spPr>
        <p:txBody>
          <a:bodyPr/>
          <a:lstStyle/>
          <a:p>
            <a:r>
              <a:rPr lang="en-US" sz="2400" dirty="0">
                <a:latin typeface="+mn-lt"/>
              </a:rPr>
              <a:t>Enterprise LOB </a:t>
            </a:r>
            <a:r>
              <a:rPr lang="en-US" sz="2400" dirty="0" smtClean="0">
                <a:latin typeface="+mn-lt"/>
              </a:rPr>
              <a:t>on Web</a:t>
            </a:r>
            <a:endParaRPr lang="en-US" sz="2400" dirty="0">
              <a:latin typeface="+mn-lt"/>
            </a:endParaRPr>
          </a:p>
          <a:p>
            <a:r>
              <a:rPr lang="en-US" sz="2400" dirty="0">
                <a:latin typeface="+mn-lt"/>
              </a:rPr>
              <a:t>Enterprise LOB desktop apps </a:t>
            </a:r>
            <a:r>
              <a:rPr lang="en-US" sz="2400" dirty="0" smtClean="0">
                <a:latin typeface="+mn-lt"/>
              </a:rPr>
              <a:t>with web backend</a:t>
            </a:r>
            <a:endParaRPr lang="en-US" sz="2400" dirty="0">
              <a:latin typeface="+mn-lt"/>
            </a:endParaRPr>
          </a:p>
          <a:p>
            <a:r>
              <a:rPr lang="en-US" sz="2400" dirty="0" smtClean="0">
                <a:latin typeface="+mn-lt"/>
              </a:rPr>
              <a:t>Modern Web applications</a:t>
            </a:r>
          </a:p>
        </p:txBody>
      </p:sp>
      <p:sp>
        <p:nvSpPr>
          <p:cNvPr id="12" name="Oval 11"/>
          <p:cNvSpPr/>
          <p:nvPr/>
        </p:nvSpPr>
        <p:spPr bwMode="auto">
          <a:xfrm>
            <a:off x="1265237" y="1579732"/>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48" descr="C:\Users\sakuu\Documents\Ballmer MGX 2011\Tile Icons\Calendar Engineerin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black">
          <a:xfrm>
            <a:off x="1406997" y="1647880"/>
            <a:ext cx="366355" cy="38687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stretch>
            <a:fillRect/>
          </a:stretch>
        </p:blipFill>
        <p:spPr>
          <a:xfrm>
            <a:off x="6424301" y="4240397"/>
            <a:ext cx="5002139" cy="2061950"/>
          </a:xfrm>
          <a:prstGeom prst="rect">
            <a:avLst/>
          </a:prstGeom>
        </p:spPr>
      </p:pic>
      <p:sp>
        <p:nvSpPr>
          <p:cNvPr id="6" name="Rectangle 5"/>
          <p:cNvSpPr/>
          <p:nvPr/>
        </p:nvSpPr>
        <p:spPr>
          <a:xfrm>
            <a:off x="7818175" y="6215434"/>
            <a:ext cx="2214389" cy="369332"/>
          </a:xfrm>
          <a:prstGeom prst="rect">
            <a:avLst/>
          </a:prstGeom>
        </p:spPr>
        <p:txBody>
          <a:bodyPr wrap="none">
            <a:spAutoFit/>
          </a:bodyPr>
          <a:lstStyle/>
          <a:p>
            <a:r>
              <a:rPr lang="en-US" dirty="0"/>
              <a:t>Familiar frameworks</a:t>
            </a:r>
          </a:p>
        </p:txBody>
      </p:sp>
    </p:spTree>
    <p:extLst>
      <p:ext uri="{BB962C8B-B14F-4D97-AF65-F5344CB8AC3E}">
        <p14:creationId xmlns:p14="http://schemas.microsoft.com/office/powerpoint/2010/main" val="291792083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Modern Web – Agility</a:t>
            </a:r>
            <a:endParaRPr lang="en-US" dirty="0"/>
          </a:p>
        </p:txBody>
      </p:sp>
      <p:sp>
        <p:nvSpPr>
          <p:cNvPr id="4" name="Rectangle 3"/>
          <p:cNvSpPr/>
          <p:nvPr/>
        </p:nvSpPr>
        <p:spPr>
          <a:xfrm>
            <a:off x="2395236" y="1838487"/>
            <a:ext cx="4268348" cy="523220"/>
          </a:xfrm>
          <a:prstGeom prst="rect">
            <a:avLst/>
          </a:prstGeom>
        </p:spPr>
        <p:txBody>
          <a:bodyPr wrap="none">
            <a:spAutoFit/>
          </a:bodyPr>
          <a:lstStyle/>
          <a:p>
            <a:r>
              <a:rPr lang="en-US" sz="2800" dirty="0" smtClean="0"/>
              <a:t>Faster Development Cycle</a:t>
            </a:r>
          </a:p>
        </p:txBody>
      </p:sp>
      <p:sp>
        <p:nvSpPr>
          <p:cNvPr id="5" name="Content Placeholder 2"/>
          <p:cNvSpPr>
            <a:spLocks noGrp="1"/>
          </p:cNvSpPr>
          <p:nvPr>
            <p:ph type="body" sz="quarter" idx="4294967295"/>
          </p:nvPr>
        </p:nvSpPr>
        <p:spPr>
          <a:xfrm>
            <a:off x="1875427" y="2470593"/>
            <a:ext cx="5704300" cy="1255728"/>
          </a:xfrm>
          <a:prstGeom prst="rect">
            <a:avLst/>
          </a:prstGeom>
        </p:spPr>
        <p:txBody>
          <a:bodyPr/>
          <a:lstStyle/>
          <a:p>
            <a:r>
              <a:rPr lang="en-US" sz="2400" dirty="0">
                <a:latin typeface="+mn-lt"/>
              </a:rPr>
              <a:t>Features are shipped as packages</a:t>
            </a:r>
          </a:p>
          <a:p>
            <a:r>
              <a:rPr lang="en-US" sz="2400" dirty="0">
                <a:latin typeface="+mn-lt"/>
              </a:rPr>
              <a:t>Framework ships as part of the application</a:t>
            </a:r>
            <a:endParaRPr lang="en-US" sz="2400" dirty="0" smtClean="0">
              <a:latin typeface="+mn-lt"/>
            </a:endParaRPr>
          </a:p>
        </p:txBody>
      </p:sp>
      <p:sp>
        <p:nvSpPr>
          <p:cNvPr id="8" name="Oval 7"/>
          <p:cNvSpPr/>
          <p:nvPr/>
        </p:nvSpPr>
        <p:spPr bwMode="auto">
          <a:xfrm>
            <a:off x="1785636" y="1768035"/>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a:xfrm>
            <a:off x="2405346" y="4048956"/>
            <a:ext cx="2297552" cy="523220"/>
          </a:xfrm>
          <a:prstGeom prst="rect">
            <a:avLst/>
          </a:prstGeom>
        </p:spPr>
        <p:txBody>
          <a:bodyPr wrap="none">
            <a:spAutoFit/>
          </a:bodyPr>
          <a:lstStyle/>
          <a:p>
            <a:r>
              <a:rPr lang="en-US" sz="2800" dirty="0" smtClean="0"/>
              <a:t>More Control</a:t>
            </a:r>
          </a:p>
        </p:txBody>
      </p:sp>
      <p:sp>
        <p:nvSpPr>
          <p:cNvPr id="10" name="Content Placeholder 2"/>
          <p:cNvSpPr>
            <a:spLocks noGrp="1"/>
          </p:cNvSpPr>
          <p:nvPr>
            <p:ph type="body" sz="quarter" idx="4294967295"/>
          </p:nvPr>
        </p:nvSpPr>
        <p:spPr>
          <a:xfrm>
            <a:off x="1885536" y="4681061"/>
            <a:ext cx="10044810" cy="1329595"/>
          </a:xfrm>
          <a:prstGeom prst="rect">
            <a:avLst/>
          </a:prstGeom>
        </p:spPr>
        <p:txBody>
          <a:bodyPr/>
          <a:lstStyle/>
          <a:p>
            <a:r>
              <a:rPr lang="en-US" sz="2400" dirty="0" smtClean="0">
                <a:latin typeface="+mn-lt"/>
              </a:rPr>
              <a:t>Zero </a:t>
            </a:r>
            <a:r>
              <a:rPr lang="en-US" sz="2400" dirty="0">
                <a:latin typeface="+mn-lt"/>
              </a:rPr>
              <a:t>day security bugs patched by Microsoft</a:t>
            </a:r>
          </a:p>
          <a:p>
            <a:r>
              <a:rPr lang="en-US" sz="2400" dirty="0">
                <a:latin typeface="+mn-lt"/>
              </a:rPr>
              <a:t>Same code runs in development and production</a:t>
            </a:r>
          </a:p>
          <a:p>
            <a:r>
              <a:rPr lang="en-US" sz="2400" dirty="0">
                <a:latin typeface="+mn-lt"/>
              </a:rPr>
              <a:t>Developer opts into new versions, allowing breaking </a:t>
            </a:r>
            <a:r>
              <a:rPr lang="en-US" sz="2400" dirty="0" smtClean="0">
                <a:latin typeface="+mn-lt"/>
              </a:rPr>
              <a:t>changes</a:t>
            </a:r>
            <a:endParaRPr lang="en-US" sz="1800" dirty="0" smtClean="0">
              <a:latin typeface="+mn-lt"/>
            </a:endParaRPr>
          </a:p>
        </p:txBody>
      </p:sp>
      <p:sp>
        <p:nvSpPr>
          <p:cNvPr id="12" name="Oval 11"/>
          <p:cNvSpPr/>
          <p:nvPr/>
        </p:nvSpPr>
        <p:spPr bwMode="auto">
          <a:xfrm>
            <a:off x="1795746" y="3978504"/>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58"/>
          <p:cNvSpPr>
            <a:spLocks noEditPoints="1"/>
          </p:cNvSpPr>
          <p:nvPr/>
        </p:nvSpPr>
        <p:spPr bwMode="black">
          <a:xfrm>
            <a:off x="1944132" y="1871523"/>
            <a:ext cx="292608" cy="384736"/>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14" name="Freeform 8"/>
          <p:cNvSpPr>
            <a:spLocks noEditPoints="1"/>
          </p:cNvSpPr>
          <p:nvPr/>
        </p:nvSpPr>
        <p:spPr bwMode="black">
          <a:xfrm>
            <a:off x="1894192" y="4082378"/>
            <a:ext cx="414835" cy="386612"/>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402687889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Modern Web - Fast</a:t>
            </a:r>
            <a:endParaRPr lang="en-US" dirty="0"/>
          </a:p>
        </p:txBody>
      </p:sp>
      <p:sp>
        <p:nvSpPr>
          <p:cNvPr id="4" name="Rectangle 3"/>
          <p:cNvSpPr/>
          <p:nvPr/>
        </p:nvSpPr>
        <p:spPr>
          <a:xfrm>
            <a:off x="2405346" y="1784966"/>
            <a:ext cx="3611117" cy="523220"/>
          </a:xfrm>
          <a:prstGeom prst="rect">
            <a:avLst/>
          </a:prstGeom>
        </p:spPr>
        <p:txBody>
          <a:bodyPr wrap="none">
            <a:spAutoFit/>
          </a:bodyPr>
          <a:lstStyle/>
          <a:p>
            <a:r>
              <a:rPr lang="en-US" sz="2800" dirty="0" smtClean="0"/>
              <a:t>Runtime Performance</a:t>
            </a:r>
          </a:p>
        </p:txBody>
      </p:sp>
      <p:sp>
        <p:nvSpPr>
          <p:cNvPr id="5" name="Content Placeholder 2"/>
          <p:cNvSpPr>
            <a:spLocks noGrp="1"/>
          </p:cNvSpPr>
          <p:nvPr>
            <p:ph type="body" sz="quarter" idx="4294967295"/>
          </p:nvPr>
        </p:nvSpPr>
        <p:spPr>
          <a:xfrm>
            <a:off x="1885537" y="2417071"/>
            <a:ext cx="7685500" cy="1735860"/>
          </a:xfrm>
          <a:prstGeom prst="rect">
            <a:avLst/>
          </a:prstGeom>
        </p:spPr>
        <p:txBody>
          <a:bodyPr/>
          <a:lstStyle/>
          <a:p>
            <a:r>
              <a:rPr lang="en-US" sz="2400" dirty="0">
                <a:latin typeface="+mn-lt"/>
              </a:rPr>
              <a:t>Faster startup times</a:t>
            </a:r>
          </a:p>
          <a:p>
            <a:r>
              <a:rPr lang="en-US" sz="2400" dirty="0">
                <a:latin typeface="+mn-lt"/>
              </a:rPr>
              <a:t>Lower memory / higher density (&gt; 90% reduction)</a:t>
            </a:r>
          </a:p>
          <a:p>
            <a:r>
              <a:rPr lang="en-US" sz="2400" dirty="0">
                <a:latin typeface="+mn-lt"/>
              </a:rPr>
              <a:t>Modular, opt into just features needed</a:t>
            </a:r>
          </a:p>
          <a:p>
            <a:r>
              <a:rPr lang="en-US" sz="2400" dirty="0">
                <a:latin typeface="+mn-lt"/>
              </a:rPr>
              <a:t>Use a raw socket, framework or both</a:t>
            </a:r>
            <a:endParaRPr lang="en-US" sz="2400" dirty="0" smtClean="0">
              <a:latin typeface="+mn-lt"/>
            </a:endParaRPr>
          </a:p>
        </p:txBody>
      </p:sp>
      <p:sp>
        <p:nvSpPr>
          <p:cNvPr id="8" name="Oval 7"/>
          <p:cNvSpPr/>
          <p:nvPr/>
        </p:nvSpPr>
        <p:spPr bwMode="auto">
          <a:xfrm>
            <a:off x="1795746" y="1714514"/>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a:xfrm>
            <a:off x="2405346" y="4342031"/>
            <a:ext cx="6851106" cy="523220"/>
          </a:xfrm>
          <a:prstGeom prst="rect">
            <a:avLst/>
          </a:prstGeom>
        </p:spPr>
        <p:txBody>
          <a:bodyPr wrap="none">
            <a:spAutoFit/>
          </a:bodyPr>
          <a:lstStyle/>
          <a:p>
            <a:r>
              <a:rPr lang="en-US" sz="2800" dirty="0" smtClean="0"/>
              <a:t>Development productivity and low friction</a:t>
            </a:r>
          </a:p>
        </p:txBody>
      </p:sp>
      <p:sp>
        <p:nvSpPr>
          <p:cNvPr id="10" name="Content Placeholder 2"/>
          <p:cNvSpPr>
            <a:spLocks noGrp="1"/>
          </p:cNvSpPr>
          <p:nvPr>
            <p:ph type="body" sz="quarter" idx="4294967295"/>
          </p:nvPr>
        </p:nvSpPr>
        <p:spPr>
          <a:xfrm>
            <a:off x="1885536" y="4974136"/>
            <a:ext cx="10044810" cy="1735860"/>
          </a:xfrm>
          <a:prstGeom prst="rect">
            <a:avLst/>
          </a:prstGeom>
        </p:spPr>
        <p:txBody>
          <a:bodyPr/>
          <a:lstStyle/>
          <a:p>
            <a:pPr lvl="1"/>
            <a:r>
              <a:rPr lang="en-US" dirty="0" smtClean="0"/>
              <a:t>Edit code and refresh browser</a:t>
            </a:r>
            <a:endParaRPr lang="en-US" dirty="0"/>
          </a:p>
          <a:p>
            <a:pPr lvl="1"/>
            <a:r>
              <a:rPr lang="en-US" dirty="0" smtClean="0"/>
              <a:t>Flexibility of dynamic environment with the power of .NET</a:t>
            </a:r>
          </a:p>
          <a:p>
            <a:pPr lvl="1"/>
            <a:r>
              <a:rPr lang="en-US" dirty="0" smtClean="0"/>
              <a:t>Develop </a:t>
            </a:r>
            <a:r>
              <a:rPr lang="en-US" dirty="0"/>
              <a:t>with Visual Studio, third party and cloud </a:t>
            </a:r>
            <a:r>
              <a:rPr lang="en-US" dirty="0" smtClean="0"/>
              <a:t>editors</a:t>
            </a:r>
          </a:p>
          <a:p>
            <a:pPr lvl="1"/>
            <a:endParaRPr lang="en-US" dirty="0"/>
          </a:p>
        </p:txBody>
      </p:sp>
      <p:sp>
        <p:nvSpPr>
          <p:cNvPr id="12" name="Oval 11"/>
          <p:cNvSpPr/>
          <p:nvPr/>
        </p:nvSpPr>
        <p:spPr bwMode="auto">
          <a:xfrm>
            <a:off x="1795746" y="4271579"/>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35"/>
          <p:cNvSpPr>
            <a:spLocks/>
          </p:cNvSpPr>
          <p:nvPr/>
        </p:nvSpPr>
        <p:spPr bwMode="black">
          <a:xfrm>
            <a:off x="1919737" y="1829065"/>
            <a:ext cx="364738" cy="35281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
        <p:nvSpPr>
          <p:cNvPr id="14" name="Freeform 124"/>
          <p:cNvSpPr>
            <a:spLocks/>
          </p:cNvSpPr>
          <p:nvPr/>
        </p:nvSpPr>
        <p:spPr bwMode="black">
          <a:xfrm>
            <a:off x="1935328" y="4413470"/>
            <a:ext cx="330437" cy="291267"/>
          </a:xfrm>
          <a:custGeom>
            <a:avLst/>
            <a:gdLst>
              <a:gd name="T0" fmla="*/ 313 w 315"/>
              <a:gd name="T1" fmla="*/ 135 h 236"/>
              <a:gd name="T2" fmla="*/ 300 w 315"/>
              <a:gd name="T3" fmla="*/ 125 h 236"/>
              <a:gd name="T4" fmla="*/ 294 w 315"/>
              <a:gd name="T5" fmla="*/ 122 h 236"/>
              <a:gd name="T6" fmla="*/ 124 w 315"/>
              <a:gd name="T7" fmla="*/ 58 h 236"/>
              <a:gd name="T8" fmla="*/ 125 w 315"/>
              <a:gd name="T9" fmla="*/ 56 h 236"/>
              <a:gd name="T10" fmla="*/ 100 w 315"/>
              <a:gd name="T11" fmla="*/ 39 h 236"/>
              <a:gd name="T12" fmla="*/ 153 w 315"/>
              <a:gd name="T13" fmla="*/ 11 h 236"/>
              <a:gd name="T14" fmla="*/ 103 w 315"/>
              <a:gd name="T15" fmla="*/ 8 h 236"/>
              <a:gd name="T16" fmla="*/ 61 w 315"/>
              <a:gd name="T17" fmla="*/ 44 h 236"/>
              <a:gd name="T18" fmla="*/ 54 w 315"/>
              <a:gd name="T19" fmla="*/ 85 h 236"/>
              <a:gd name="T20" fmla="*/ 37 w 315"/>
              <a:gd name="T21" fmla="*/ 112 h 236"/>
              <a:gd name="T22" fmla="*/ 56 w 315"/>
              <a:gd name="T23" fmla="*/ 133 h 236"/>
              <a:gd name="T24" fmla="*/ 63 w 315"/>
              <a:gd name="T25" fmla="*/ 135 h 236"/>
              <a:gd name="T26" fmla="*/ 35 w 315"/>
              <a:gd name="T27" fmla="*/ 135 h 236"/>
              <a:gd name="T28" fmla="*/ 31 w 315"/>
              <a:gd name="T29" fmla="*/ 141 h 236"/>
              <a:gd name="T30" fmla="*/ 35 w 315"/>
              <a:gd name="T31" fmla="*/ 147 h 236"/>
              <a:gd name="T32" fmla="*/ 50 w 315"/>
              <a:gd name="T33" fmla="*/ 147 h 236"/>
              <a:gd name="T34" fmla="*/ 50 w 315"/>
              <a:gd name="T35" fmla="*/ 176 h 236"/>
              <a:gd name="T36" fmla="*/ 0 w 315"/>
              <a:gd name="T37" fmla="*/ 176 h 236"/>
              <a:gd name="T38" fmla="*/ 0 w 315"/>
              <a:gd name="T39" fmla="*/ 236 h 236"/>
              <a:gd name="T40" fmla="*/ 227 w 315"/>
              <a:gd name="T41" fmla="*/ 236 h 236"/>
              <a:gd name="T42" fmla="*/ 227 w 315"/>
              <a:gd name="T43" fmla="*/ 176 h 236"/>
              <a:gd name="T44" fmla="*/ 61 w 315"/>
              <a:gd name="T45" fmla="*/ 176 h 236"/>
              <a:gd name="T46" fmla="*/ 61 w 315"/>
              <a:gd name="T47" fmla="*/ 147 h 236"/>
              <a:gd name="T48" fmla="*/ 75 w 315"/>
              <a:gd name="T49" fmla="*/ 147 h 236"/>
              <a:gd name="T50" fmla="*/ 79 w 315"/>
              <a:gd name="T51" fmla="*/ 141 h 236"/>
              <a:gd name="T52" fmla="*/ 75 w 315"/>
              <a:gd name="T53" fmla="*/ 135 h 236"/>
              <a:gd name="T54" fmla="*/ 70 w 315"/>
              <a:gd name="T55" fmla="*/ 135 h 236"/>
              <a:gd name="T56" fmla="*/ 77 w 315"/>
              <a:gd name="T57" fmla="*/ 127 h 236"/>
              <a:gd name="T58" fmla="*/ 84 w 315"/>
              <a:gd name="T59" fmla="*/ 93 h 236"/>
              <a:gd name="T60" fmla="*/ 112 w 315"/>
              <a:gd name="T61" fmla="*/ 93 h 236"/>
              <a:gd name="T62" fmla="*/ 113 w 315"/>
              <a:gd name="T63" fmla="*/ 90 h 236"/>
              <a:gd name="T64" fmla="*/ 282 w 315"/>
              <a:gd name="T65" fmla="*/ 154 h 236"/>
              <a:gd name="T66" fmla="*/ 289 w 315"/>
              <a:gd name="T67" fmla="*/ 156 h 236"/>
              <a:gd name="T68" fmla="*/ 305 w 315"/>
              <a:gd name="T69" fmla="*/ 156 h 236"/>
              <a:gd name="T70" fmla="*/ 314 w 315"/>
              <a:gd name="T71" fmla="*/ 145 h 236"/>
              <a:gd name="T72" fmla="*/ 313 w 315"/>
              <a:gd name="T73" fmla="*/ 13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236">
                <a:moveTo>
                  <a:pt x="313" y="135"/>
                </a:moveTo>
                <a:cubicBezTo>
                  <a:pt x="311" y="131"/>
                  <a:pt x="306" y="127"/>
                  <a:pt x="300" y="125"/>
                </a:cubicBezTo>
                <a:cubicBezTo>
                  <a:pt x="298" y="124"/>
                  <a:pt x="296" y="123"/>
                  <a:pt x="294" y="122"/>
                </a:cubicBezTo>
                <a:cubicBezTo>
                  <a:pt x="237" y="101"/>
                  <a:pt x="181" y="80"/>
                  <a:pt x="124" y="58"/>
                </a:cubicBezTo>
                <a:cubicBezTo>
                  <a:pt x="125" y="56"/>
                  <a:pt x="125" y="56"/>
                  <a:pt x="125" y="56"/>
                </a:cubicBezTo>
                <a:cubicBezTo>
                  <a:pt x="132" y="52"/>
                  <a:pt x="104" y="51"/>
                  <a:pt x="100" y="39"/>
                </a:cubicBezTo>
                <a:cubicBezTo>
                  <a:pt x="96" y="26"/>
                  <a:pt x="146" y="14"/>
                  <a:pt x="153" y="11"/>
                </a:cubicBezTo>
                <a:cubicBezTo>
                  <a:pt x="161" y="7"/>
                  <a:pt x="125" y="0"/>
                  <a:pt x="103" y="8"/>
                </a:cubicBezTo>
                <a:cubicBezTo>
                  <a:pt x="81" y="16"/>
                  <a:pt x="69" y="29"/>
                  <a:pt x="61" y="44"/>
                </a:cubicBezTo>
                <a:cubicBezTo>
                  <a:pt x="53" y="58"/>
                  <a:pt x="55" y="77"/>
                  <a:pt x="54" y="85"/>
                </a:cubicBezTo>
                <a:cubicBezTo>
                  <a:pt x="54" y="92"/>
                  <a:pt x="40" y="104"/>
                  <a:pt x="37" y="112"/>
                </a:cubicBezTo>
                <a:cubicBezTo>
                  <a:pt x="32" y="125"/>
                  <a:pt x="46" y="129"/>
                  <a:pt x="56" y="133"/>
                </a:cubicBezTo>
                <a:cubicBezTo>
                  <a:pt x="59" y="134"/>
                  <a:pt x="61" y="135"/>
                  <a:pt x="63" y="135"/>
                </a:cubicBezTo>
                <a:cubicBezTo>
                  <a:pt x="35" y="135"/>
                  <a:pt x="35" y="135"/>
                  <a:pt x="35" y="135"/>
                </a:cubicBezTo>
                <a:cubicBezTo>
                  <a:pt x="33" y="135"/>
                  <a:pt x="31" y="138"/>
                  <a:pt x="31" y="141"/>
                </a:cubicBezTo>
                <a:cubicBezTo>
                  <a:pt x="31" y="144"/>
                  <a:pt x="33" y="147"/>
                  <a:pt x="35" y="147"/>
                </a:cubicBezTo>
                <a:cubicBezTo>
                  <a:pt x="50" y="147"/>
                  <a:pt x="50" y="147"/>
                  <a:pt x="50" y="147"/>
                </a:cubicBezTo>
                <a:cubicBezTo>
                  <a:pt x="50" y="176"/>
                  <a:pt x="50" y="176"/>
                  <a:pt x="50" y="176"/>
                </a:cubicBezTo>
                <a:cubicBezTo>
                  <a:pt x="0" y="176"/>
                  <a:pt x="0" y="176"/>
                  <a:pt x="0" y="176"/>
                </a:cubicBezTo>
                <a:cubicBezTo>
                  <a:pt x="0" y="236"/>
                  <a:pt x="0" y="236"/>
                  <a:pt x="0" y="236"/>
                </a:cubicBezTo>
                <a:cubicBezTo>
                  <a:pt x="227" y="236"/>
                  <a:pt x="227" y="236"/>
                  <a:pt x="227" y="236"/>
                </a:cubicBezTo>
                <a:cubicBezTo>
                  <a:pt x="227" y="176"/>
                  <a:pt x="227" y="176"/>
                  <a:pt x="227" y="176"/>
                </a:cubicBezTo>
                <a:cubicBezTo>
                  <a:pt x="61" y="176"/>
                  <a:pt x="61" y="176"/>
                  <a:pt x="61" y="176"/>
                </a:cubicBezTo>
                <a:cubicBezTo>
                  <a:pt x="61" y="147"/>
                  <a:pt x="61" y="147"/>
                  <a:pt x="61" y="147"/>
                </a:cubicBezTo>
                <a:cubicBezTo>
                  <a:pt x="75" y="147"/>
                  <a:pt x="75" y="147"/>
                  <a:pt x="75" y="147"/>
                </a:cubicBezTo>
                <a:cubicBezTo>
                  <a:pt x="77" y="147"/>
                  <a:pt x="79" y="144"/>
                  <a:pt x="79" y="141"/>
                </a:cubicBezTo>
                <a:cubicBezTo>
                  <a:pt x="79" y="138"/>
                  <a:pt x="77" y="135"/>
                  <a:pt x="75" y="135"/>
                </a:cubicBezTo>
                <a:cubicBezTo>
                  <a:pt x="70" y="135"/>
                  <a:pt x="70" y="135"/>
                  <a:pt x="70" y="135"/>
                </a:cubicBezTo>
                <a:cubicBezTo>
                  <a:pt x="73" y="134"/>
                  <a:pt x="75" y="132"/>
                  <a:pt x="77" y="127"/>
                </a:cubicBezTo>
                <a:cubicBezTo>
                  <a:pt x="82" y="118"/>
                  <a:pt x="76" y="104"/>
                  <a:pt x="84" y="93"/>
                </a:cubicBezTo>
                <a:cubicBezTo>
                  <a:pt x="91" y="83"/>
                  <a:pt x="112" y="93"/>
                  <a:pt x="112" y="93"/>
                </a:cubicBezTo>
                <a:cubicBezTo>
                  <a:pt x="113" y="90"/>
                  <a:pt x="113" y="90"/>
                  <a:pt x="113" y="90"/>
                </a:cubicBezTo>
                <a:cubicBezTo>
                  <a:pt x="170" y="111"/>
                  <a:pt x="226" y="132"/>
                  <a:pt x="282" y="154"/>
                </a:cubicBezTo>
                <a:cubicBezTo>
                  <a:pt x="284" y="154"/>
                  <a:pt x="287" y="155"/>
                  <a:pt x="289" y="156"/>
                </a:cubicBezTo>
                <a:cubicBezTo>
                  <a:pt x="294" y="158"/>
                  <a:pt x="300" y="158"/>
                  <a:pt x="305" y="156"/>
                </a:cubicBezTo>
                <a:cubicBezTo>
                  <a:pt x="310" y="154"/>
                  <a:pt x="314" y="150"/>
                  <a:pt x="314" y="145"/>
                </a:cubicBezTo>
                <a:cubicBezTo>
                  <a:pt x="315" y="142"/>
                  <a:pt x="314" y="138"/>
                  <a:pt x="313" y="135"/>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278693452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Modern Web – Cloud</a:t>
            </a:r>
            <a:endParaRPr lang="en-US" dirty="0"/>
          </a:p>
        </p:txBody>
      </p:sp>
      <p:sp>
        <p:nvSpPr>
          <p:cNvPr id="4" name="Rectangle 3"/>
          <p:cNvSpPr/>
          <p:nvPr/>
        </p:nvSpPr>
        <p:spPr>
          <a:xfrm>
            <a:off x="2405346" y="2976166"/>
            <a:ext cx="2092304" cy="523220"/>
          </a:xfrm>
          <a:prstGeom prst="rect">
            <a:avLst/>
          </a:prstGeom>
        </p:spPr>
        <p:txBody>
          <a:bodyPr wrap="none">
            <a:spAutoFit/>
          </a:bodyPr>
          <a:lstStyle/>
          <a:p>
            <a:r>
              <a:rPr lang="en-US" sz="2800" dirty="0" smtClean="0"/>
              <a:t>Cloud ready</a:t>
            </a:r>
          </a:p>
        </p:txBody>
      </p:sp>
      <p:sp>
        <p:nvSpPr>
          <p:cNvPr id="5" name="Content Placeholder 2"/>
          <p:cNvSpPr>
            <a:spLocks noGrp="1"/>
          </p:cNvSpPr>
          <p:nvPr>
            <p:ph type="body" sz="quarter" idx="4294967295"/>
          </p:nvPr>
        </p:nvSpPr>
        <p:spPr>
          <a:xfrm>
            <a:off x="1885537" y="3497262"/>
            <a:ext cx="7685500" cy="1329595"/>
          </a:xfrm>
          <a:prstGeom prst="rect">
            <a:avLst/>
          </a:prstGeom>
        </p:spPr>
        <p:txBody>
          <a:bodyPr/>
          <a:lstStyle/>
          <a:p>
            <a:r>
              <a:rPr lang="en-US" sz="2400" dirty="0" smtClean="0">
                <a:latin typeface="+mn-lt"/>
              </a:rPr>
              <a:t>Configuration</a:t>
            </a:r>
          </a:p>
          <a:p>
            <a:r>
              <a:rPr lang="en-US" sz="2400" dirty="0" smtClean="0">
                <a:latin typeface="+mn-lt"/>
              </a:rPr>
              <a:t>Session</a:t>
            </a:r>
          </a:p>
          <a:p>
            <a:r>
              <a:rPr lang="en-US" sz="2400" dirty="0" smtClean="0">
                <a:latin typeface="+mn-lt"/>
              </a:rPr>
              <a:t>Cache</a:t>
            </a:r>
          </a:p>
        </p:txBody>
      </p:sp>
      <p:sp>
        <p:nvSpPr>
          <p:cNvPr id="9" name="Rectangle 8"/>
          <p:cNvSpPr/>
          <p:nvPr/>
        </p:nvSpPr>
        <p:spPr>
          <a:xfrm>
            <a:off x="2405346" y="5015514"/>
            <a:ext cx="2008883" cy="523220"/>
          </a:xfrm>
          <a:prstGeom prst="rect">
            <a:avLst/>
          </a:prstGeom>
        </p:spPr>
        <p:txBody>
          <a:bodyPr wrap="none">
            <a:spAutoFit/>
          </a:bodyPr>
          <a:lstStyle/>
          <a:p>
            <a:r>
              <a:rPr lang="en-US" sz="2800" dirty="0" smtClean="0"/>
              <a:t>Diagnostics</a:t>
            </a:r>
          </a:p>
        </p:txBody>
      </p:sp>
      <p:sp>
        <p:nvSpPr>
          <p:cNvPr id="10" name="Content Placeholder 2"/>
          <p:cNvSpPr>
            <a:spLocks noGrp="1"/>
          </p:cNvSpPr>
          <p:nvPr>
            <p:ph type="body" sz="quarter" idx="4294967295"/>
          </p:nvPr>
        </p:nvSpPr>
        <p:spPr>
          <a:xfrm>
            <a:off x="1885536" y="5554662"/>
            <a:ext cx="10044810" cy="923330"/>
          </a:xfrm>
          <a:prstGeom prst="rect">
            <a:avLst/>
          </a:prstGeom>
        </p:spPr>
        <p:txBody>
          <a:bodyPr/>
          <a:lstStyle/>
          <a:p>
            <a:pPr lvl="1"/>
            <a:r>
              <a:rPr lang="en-US" dirty="0" smtClean="0"/>
              <a:t>Run/Debug in Cloud</a:t>
            </a:r>
          </a:p>
          <a:p>
            <a:pPr lvl="1"/>
            <a:r>
              <a:rPr lang="en-US" dirty="0" smtClean="0"/>
              <a:t>Tracing/Logging without re-deploy</a:t>
            </a:r>
            <a:endParaRPr lang="en-US" dirty="0"/>
          </a:p>
        </p:txBody>
      </p:sp>
      <p:sp>
        <p:nvSpPr>
          <p:cNvPr id="12" name="Oval 11"/>
          <p:cNvSpPr/>
          <p:nvPr/>
        </p:nvSpPr>
        <p:spPr bwMode="auto">
          <a:xfrm>
            <a:off x="1795746" y="4945062"/>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a:xfrm>
            <a:off x="2412592" y="1817231"/>
            <a:ext cx="7539756" cy="523220"/>
          </a:xfrm>
          <a:prstGeom prst="rect">
            <a:avLst/>
          </a:prstGeom>
        </p:spPr>
        <p:txBody>
          <a:bodyPr wrap="none">
            <a:spAutoFit/>
          </a:bodyPr>
          <a:lstStyle/>
          <a:p>
            <a:r>
              <a:rPr lang="en-US" sz="2800" dirty="0" smtClean="0"/>
              <a:t>Seamless transition from on-premises to cloud</a:t>
            </a:r>
          </a:p>
        </p:txBody>
      </p:sp>
      <p:sp>
        <p:nvSpPr>
          <p:cNvPr id="16" name="Freeform 13"/>
          <p:cNvSpPr>
            <a:spLocks noChangeAspect="1" noEditPoints="1"/>
          </p:cNvSpPr>
          <p:nvPr/>
        </p:nvSpPr>
        <p:spPr bwMode="auto">
          <a:xfrm>
            <a:off x="1797487" y="1744662"/>
            <a:ext cx="616846" cy="619119"/>
          </a:xfrm>
          <a:custGeom>
            <a:avLst/>
            <a:gdLst>
              <a:gd name="T0" fmla="*/ 808 w 1605"/>
              <a:gd name="T1" fmla="*/ 1611 h 1611"/>
              <a:gd name="T2" fmla="*/ 1605 w 1605"/>
              <a:gd name="T3" fmla="*/ 798 h 1611"/>
              <a:gd name="T4" fmla="*/ 808 w 1605"/>
              <a:gd name="T5" fmla="*/ 0 h 1611"/>
              <a:gd name="T6" fmla="*/ 0 w 1605"/>
              <a:gd name="T7" fmla="*/ 798 h 1611"/>
              <a:gd name="T8" fmla="*/ 808 w 1605"/>
              <a:gd name="T9" fmla="*/ 1611 h 1611"/>
              <a:gd name="T10" fmla="*/ 808 w 1605"/>
              <a:gd name="T11" fmla="*/ 96 h 1611"/>
              <a:gd name="T12" fmla="*/ 1505 w 1605"/>
              <a:gd name="T13" fmla="*/ 798 h 1611"/>
              <a:gd name="T14" fmla="*/ 808 w 1605"/>
              <a:gd name="T15" fmla="*/ 1511 h 1611"/>
              <a:gd name="T16" fmla="*/ 96 w 1605"/>
              <a:gd name="T17" fmla="*/ 798 h 1611"/>
              <a:gd name="T18" fmla="*/ 808 w 1605"/>
              <a:gd name="T19" fmla="*/ 96 h 1611"/>
              <a:gd name="T20" fmla="*/ 1106 w 1605"/>
              <a:gd name="T21" fmla="*/ 1104 h 1611"/>
              <a:gd name="T22" fmla="*/ 382 w 1605"/>
              <a:gd name="T23" fmla="*/ 1104 h 1611"/>
              <a:gd name="T24" fmla="*/ 260 w 1605"/>
              <a:gd name="T25" fmla="*/ 982 h 1611"/>
              <a:gd name="T26" fmla="*/ 352 w 1605"/>
              <a:gd name="T27" fmla="*/ 863 h 1611"/>
              <a:gd name="T28" fmla="*/ 496 w 1605"/>
              <a:gd name="T29" fmla="*/ 754 h 1611"/>
              <a:gd name="T30" fmla="*/ 756 w 1605"/>
              <a:gd name="T31" fmla="*/ 507 h 1611"/>
              <a:gd name="T32" fmla="*/ 992 w 1605"/>
              <a:gd name="T33" fmla="*/ 657 h 1611"/>
              <a:gd name="T34" fmla="*/ 1106 w 1605"/>
              <a:gd name="T35" fmla="*/ 627 h 1611"/>
              <a:gd name="T36" fmla="*/ 1345 w 1605"/>
              <a:gd name="T37" fmla="*/ 865 h 1611"/>
              <a:gd name="T38" fmla="*/ 1106 w 1605"/>
              <a:gd name="T39" fmla="*/ 1104 h 1611"/>
              <a:gd name="T40" fmla="*/ 382 w 1605"/>
              <a:gd name="T41" fmla="*/ 944 h 1611"/>
              <a:gd name="T42" fmla="*/ 344 w 1605"/>
              <a:gd name="T43" fmla="*/ 982 h 1611"/>
              <a:gd name="T44" fmla="*/ 382 w 1605"/>
              <a:gd name="T45" fmla="*/ 1020 h 1611"/>
              <a:gd name="T46" fmla="*/ 1106 w 1605"/>
              <a:gd name="T47" fmla="*/ 1020 h 1611"/>
              <a:gd name="T48" fmla="*/ 1261 w 1605"/>
              <a:gd name="T49" fmla="*/ 865 h 1611"/>
              <a:gd name="T50" fmla="*/ 1106 w 1605"/>
              <a:gd name="T51" fmla="*/ 711 h 1611"/>
              <a:gd name="T52" fmla="*/ 998 w 1605"/>
              <a:gd name="T53" fmla="*/ 754 h 1611"/>
              <a:gd name="T54" fmla="*/ 944 w 1605"/>
              <a:gd name="T55" fmla="*/ 806 h 1611"/>
              <a:gd name="T56" fmla="*/ 927 w 1605"/>
              <a:gd name="T57" fmla="*/ 733 h 1611"/>
              <a:gd name="T58" fmla="*/ 756 w 1605"/>
              <a:gd name="T59" fmla="*/ 592 h 1611"/>
              <a:gd name="T60" fmla="*/ 580 w 1605"/>
              <a:gd name="T61" fmla="*/ 768 h 1611"/>
              <a:gd name="T62" fmla="*/ 580 w 1605"/>
              <a:gd name="T63" fmla="*/ 792 h 1611"/>
              <a:gd name="T64" fmla="*/ 588 w 1605"/>
              <a:gd name="T65" fmla="*/ 849 h 1611"/>
              <a:gd name="T66" fmla="*/ 531 w 1605"/>
              <a:gd name="T67" fmla="*/ 838 h 1611"/>
              <a:gd name="T68" fmla="*/ 515 w 1605"/>
              <a:gd name="T69" fmla="*/ 838 h 1611"/>
              <a:gd name="T70" fmla="*/ 425 w 1605"/>
              <a:gd name="T71" fmla="*/ 912 h 1611"/>
              <a:gd name="T72" fmla="*/ 420 w 1605"/>
              <a:gd name="T73" fmla="*/ 947 h 1611"/>
              <a:gd name="T74" fmla="*/ 384 w 1605"/>
              <a:gd name="T75" fmla="*/ 944 h 1611"/>
              <a:gd name="T76" fmla="*/ 382 w 1605"/>
              <a:gd name="T77" fmla="*/ 944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5" h="1611">
                <a:moveTo>
                  <a:pt x="808" y="1611"/>
                </a:moveTo>
                <a:cubicBezTo>
                  <a:pt x="1247" y="1611"/>
                  <a:pt x="1605" y="1253"/>
                  <a:pt x="1605" y="798"/>
                </a:cubicBezTo>
                <a:cubicBezTo>
                  <a:pt x="1605" y="355"/>
                  <a:pt x="1247" y="0"/>
                  <a:pt x="808" y="0"/>
                </a:cubicBezTo>
                <a:cubicBezTo>
                  <a:pt x="354" y="0"/>
                  <a:pt x="0" y="355"/>
                  <a:pt x="0" y="798"/>
                </a:cubicBezTo>
                <a:cubicBezTo>
                  <a:pt x="0" y="1253"/>
                  <a:pt x="354" y="1611"/>
                  <a:pt x="808" y="1611"/>
                </a:cubicBezTo>
                <a:close/>
                <a:moveTo>
                  <a:pt x="808" y="96"/>
                </a:moveTo>
                <a:cubicBezTo>
                  <a:pt x="1195" y="96"/>
                  <a:pt x="1505" y="410"/>
                  <a:pt x="1505" y="798"/>
                </a:cubicBezTo>
                <a:cubicBezTo>
                  <a:pt x="1505" y="1190"/>
                  <a:pt x="1195" y="1511"/>
                  <a:pt x="808" y="1511"/>
                </a:cubicBezTo>
                <a:cubicBezTo>
                  <a:pt x="420" y="1511"/>
                  <a:pt x="96" y="1190"/>
                  <a:pt x="96" y="798"/>
                </a:cubicBezTo>
                <a:cubicBezTo>
                  <a:pt x="96" y="410"/>
                  <a:pt x="420" y="96"/>
                  <a:pt x="808" y="96"/>
                </a:cubicBezTo>
                <a:close/>
                <a:moveTo>
                  <a:pt x="1106" y="1104"/>
                </a:moveTo>
                <a:cubicBezTo>
                  <a:pt x="382" y="1104"/>
                  <a:pt x="382" y="1104"/>
                  <a:pt x="382" y="1104"/>
                </a:cubicBezTo>
                <a:cubicBezTo>
                  <a:pt x="314" y="1104"/>
                  <a:pt x="260" y="1050"/>
                  <a:pt x="260" y="982"/>
                </a:cubicBezTo>
                <a:cubicBezTo>
                  <a:pt x="260" y="925"/>
                  <a:pt x="300" y="876"/>
                  <a:pt x="352" y="863"/>
                </a:cubicBezTo>
                <a:cubicBezTo>
                  <a:pt x="376" y="806"/>
                  <a:pt x="431" y="762"/>
                  <a:pt x="496" y="754"/>
                </a:cubicBezTo>
                <a:cubicBezTo>
                  <a:pt x="501" y="616"/>
                  <a:pt x="615" y="507"/>
                  <a:pt x="756" y="507"/>
                </a:cubicBezTo>
                <a:cubicBezTo>
                  <a:pt x="857" y="507"/>
                  <a:pt x="949" y="567"/>
                  <a:pt x="992" y="657"/>
                </a:cubicBezTo>
                <a:cubicBezTo>
                  <a:pt x="1025" y="638"/>
                  <a:pt x="1066" y="627"/>
                  <a:pt x="1106" y="627"/>
                </a:cubicBezTo>
                <a:cubicBezTo>
                  <a:pt x="1237" y="627"/>
                  <a:pt x="1345" y="735"/>
                  <a:pt x="1345" y="865"/>
                </a:cubicBezTo>
                <a:cubicBezTo>
                  <a:pt x="1345" y="998"/>
                  <a:pt x="1237" y="1104"/>
                  <a:pt x="1106" y="1104"/>
                </a:cubicBezTo>
                <a:close/>
                <a:moveTo>
                  <a:pt x="382" y="944"/>
                </a:moveTo>
                <a:cubicBezTo>
                  <a:pt x="360" y="944"/>
                  <a:pt x="344" y="963"/>
                  <a:pt x="344" y="982"/>
                </a:cubicBezTo>
                <a:cubicBezTo>
                  <a:pt x="344" y="1004"/>
                  <a:pt x="360" y="1020"/>
                  <a:pt x="382" y="1020"/>
                </a:cubicBezTo>
                <a:cubicBezTo>
                  <a:pt x="1106" y="1020"/>
                  <a:pt x="1106" y="1020"/>
                  <a:pt x="1106" y="1020"/>
                </a:cubicBezTo>
                <a:cubicBezTo>
                  <a:pt x="1191" y="1020"/>
                  <a:pt x="1261" y="952"/>
                  <a:pt x="1261" y="865"/>
                </a:cubicBezTo>
                <a:cubicBezTo>
                  <a:pt x="1261" y="781"/>
                  <a:pt x="1191" y="711"/>
                  <a:pt x="1106" y="711"/>
                </a:cubicBezTo>
                <a:cubicBezTo>
                  <a:pt x="1066" y="711"/>
                  <a:pt x="1028" y="727"/>
                  <a:pt x="998" y="754"/>
                </a:cubicBezTo>
                <a:cubicBezTo>
                  <a:pt x="944" y="806"/>
                  <a:pt x="944" y="806"/>
                  <a:pt x="944" y="806"/>
                </a:cubicBezTo>
                <a:cubicBezTo>
                  <a:pt x="927" y="733"/>
                  <a:pt x="927" y="733"/>
                  <a:pt x="927" y="733"/>
                </a:cubicBezTo>
                <a:cubicBezTo>
                  <a:pt x="911" y="651"/>
                  <a:pt x="840" y="592"/>
                  <a:pt x="756" y="592"/>
                </a:cubicBezTo>
                <a:cubicBezTo>
                  <a:pt x="659" y="592"/>
                  <a:pt x="580" y="670"/>
                  <a:pt x="580" y="768"/>
                </a:cubicBezTo>
                <a:cubicBezTo>
                  <a:pt x="580" y="776"/>
                  <a:pt x="580" y="784"/>
                  <a:pt x="580" y="792"/>
                </a:cubicBezTo>
                <a:cubicBezTo>
                  <a:pt x="588" y="849"/>
                  <a:pt x="588" y="849"/>
                  <a:pt x="588" y="849"/>
                </a:cubicBezTo>
                <a:cubicBezTo>
                  <a:pt x="531" y="838"/>
                  <a:pt x="531" y="838"/>
                  <a:pt x="531" y="838"/>
                </a:cubicBezTo>
                <a:cubicBezTo>
                  <a:pt x="526" y="838"/>
                  <a:pt x="520" y="838"/>
                  <a:pt x="515" y="838"/>
                </a:cubicBezTo>
                <a:cubicBezTo>
                  <a:pt x="471" y="838"/>
                  <a:pt x="436" y="868"/>
                  <a:pt x="425" y="912"/>
                </a:cubicBezTo>
                <a:cubicBezTo>
                  <a:pt x="420" y="947"/>
                  <a:pt x="420" y="947"/>
                  <a:pt x="420" y="947"/>
                </a:cubicBezTo>
                <a:cubicBezTo>
                  <a:pt x="384" y="944"/>
                  <a:pt x="384" y="944"/>
                  <a:pt x="384" y="944"/>
                </a:cubicBezTo>
                <a:cubicBezTo>
                  <a:pt x="382" y="944"/>
                  <a:pt x="382" y="944"/>
                  <a:pt x="382" y="94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3"/>
          <p:cNvSpPr>
            <a:spLocks noChangeAspect="1" noEditPoints="1"/>
          </p:cNvSpPr>
          <p:nvPr/>
        </p:nvSpPr>
        <p:spPr bwMode="auto">
          <a:xfrm>
            <a:off x="1792123" y="2880955"/>
            <a:ext cx="616846" cy="619119"/>
          </a:xfrm>
          <a:custGeom>
            <a:avLst/>
            <a:gdLst>
              <a:gd name="T0" fmla="*/ 808 w 1605"/>
              <a:gd name="T1" fmla="*/ 1611 h 1611"/>
              <a:gd name="T2" fmla="*/ 1605 w 1605"/>
              <a:gd name="T3" fmla="*/ 798 h 1611"/>
              <a:gd name="T4" fmla="*/ 808 w 1605"/>
              <a:gd name="T5" fmla="*/ 0 h 1611"/>
              <a:gd name="T6" fmla="*/ 0 w 1605"/>
              <a:gd name="T7" fmla="*/ 798 h 1611"/>
              <a:gd name="T8" fmla="*/ 808 w 1605"/>
              <a:gd name="T9" fmla="*/ 1611 h 1611"/>
              <a:gd name="T10" fmla="*/ 808 w 1605"/>
              <a:gd name="T11" fmla="*/ 96 h 1611"/>
              <a:gd name="T12" fmla="*/ 1505 w 1605"/>
              <a:gd name="T13" fmla="*/ 798 h 1611"/>
              <a:gd name="T14" fmla="*/ 808 w 1605"/>
              <a:gd name="T15" fmla="*/ 1511 h 1611"/>
              <a:gd name="T16" fmla="*/ 96 w 1605"/>
              <a:gd name="T17" fmla="*/ 798 h 1611"/>
              <a:gd name="T18" fmla="*/ 808 w 1605"/>
              <a:gd name="T19" fmla="*/ 96 h 1611"/>
              <a:gd name="T20" fmla="*/ 1106 w 1605"/>
              <a:gd name="T21" fmla="*/ 1104 h 1611"/>
              <a:gd name="T22" fmla="*/ 382 w 1605"/>
              <a:gd name="T23" fmla="*/ 1104 h 1611"/>
              <a:gd name="T24" fmla="*/ 260 w 1605"/>
              <a:gd name="T25" fmla="*/ 982 h 1611"/>
              <a:gd name="T26" fmla="*/ 352 w 1605"/>
              <a:gd name="T27" fmla="*/ 863 h 1611"/>
              <a:gd name="T28" fmla="*/ 496 w 1605"/>
              <a:gd name="T29" fmla="*/ 754 h 1611"/>
              <a:gd name="T30" fmla="*/ 756 w 1605"/>
              <a:gd name="T31" fmla="*/ 507 h 1611"/>
              <a:gd name="T32" fmla="*/ 992 w 1605"/>
              <a:gd name="T33" fmla="*/ 657 h 1611"/>
              <a:gd name="T34" fmla="*/ 1106 w 1605"/>
              <a:gd name="T35" fmla="*/ 627 h 1611"/>
              <a:gd name="T36" fmla="*/ 1345 w 1605"/>
              <a:gd name="T37" fmla="*/ 865 h 1611"/>
              <a:gd name="T38" fmla="*/ 1106 w 1605"/>
              <a:gd name="T39" fmla="*/ 1104 h 1611"/>
              <a:gd name="T40" fmla="*/ 382 w 1605"/>
              <a:gd name="T41" fmla="*/ 944 h 1611"/>
              <a:gd name="T42" fmla="*/ 344 w 1605"/>
              <a:gd name="T43" fmla="*/ 982 h 1611"/>
              <a:gd name="T44" fmla="*/ 382 w 1605"/>
              <a:gd name="T45" fmla="*/ 1020 h 1611"/>
              <a:gd name="T46" fmla="*/ 1106 w 1605"/>
              <a:gd name="T47" fmla="*/ 1020 h 1611"/>
              <a:gd name="T48" fmla="*/ 1261 w 1605"/>
              <a:gd name="T49" fmla="*/ 865 h 1611"/>
              <a:gd name="T50" fmla="*/ 1106 w 1605"/>
              <a:gd name="T51" fmla="*/ 711 h 1611"/>
              <a:gd name="T52" fmla="*/ 998 w 1605"/>
              <a:gd name="T53" fmla="*/ 754 h 1611"/>
              <a:gd name="T54" fmla="*/ 944 w 1605"/>
              <a:gd name="T55" fmla="*/ 806 h 1611"/>
              <a:gd name="T56" fmla="*/ 927 w 1605"/>
              <a:gd name="T57" fmla="*/ 733 h 1611"/>
              <a:gd name="T58" fmla="*/ 756 w 1605"/>
              <a:gd name="T59" fmla="*/ 592 h 1611"/>
              <a:gd name="T60" fmla="*/ 580 w 1605"/>
              <a:gd name="T61" fmla="*/ 768 h 1611"/>
              <a:gd name="T62" fmla="*/ 580 w 1605"/>
              <a:gd name="T63" fmla="*/ 792 h 1611"/>
              <a:gd name="T64" fmla="*/ 588 w 1605"/>
              <a:gd name="T65" fmla="*/ 849 h 1611"/>
              <a:gd name="T66" fmla="*/ 531 w 1605"/>
              <a:gd name="T67" fmla="*/ 838 h 1611"/>
              <a:gd name="T68" fmla="*/ 515 w 1605"/>
              <a:gd name="T69" fmla="*/ 838 h 1611"/>
              <a:gd name="T70" fmla="*/ 425 w 1605"/>
              <a:gd name="T71" fmla="*/ 912 h 1611"/>
              <a:gd name="T72" fmla="*/ 420 w 1605"/>
              <a:gd name="T73" fmla="*/ 947 h 1611"/>
              <a:gd name="T74" fmla="*/ 384 w 1605"/>
              <a:gd name="T75" fmla="*/ 944 h 1611"/>
              <a:gd name="T76" fmla="*/ 382 w 1605"/>
              <a:gd name="T77" fmla="*/ 944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5" h="1611">
                <a:moveTo>
                  <a:pt x="808" y="1611"/>
                </a:moveTo>
                <a:cubicBezTo>
                  <a:pt x="1247" y="1611"/>
                  <a:pt x="1605" y="1253"/>
                  <a:pt x="1605" y="798"/>
                </a:cubicBezTo>
                <a:cubicBezTo>
                  <a:pt x="1605" y="355"/>
                  <a:pt x="1247" y="0"/>
                  <a:pt x="808" y="0"/>
                </a:cubicBezTo>
                <a:cubicBezTo>
                  <a:pt x="354" y="0"/>
                  <a:pt x="0" y="355"/>
                  <a:pt x="0" y="798"/>
                </a:cubicBezTo>
                <a:cubicBezTo>
                  <a:pt x="0" y="1253"/>
                  <a:pt x="354" y="1611"/>
                  <a:pt x="808" y="1611"/>
                </a:cubicBezTo>
                <a:close/>
                <a:moveTo>
                  <a:pt x="808" y="96"/>
                </a:moveTo>
                <a:cubicBezTo>
                  <a:pt x="1195" y="96"/>
                  <a:pt x="1505" y="410"/>
                  <a:pt x="1505" y="798"/>
                </a:cubicBezTo>
                <a:cubicBezTo>
                  <a:pt x="1505" y="1190"/>
                  <a:pt x="1195" y="1511"/>
                  <a:pt x="808" y="1511"/>
                </a:cubicBezTo>
                <a:cubicBezTo>
                  <a:pt x="420" y="1511"/>
                  <a:pt x="96" y="1190"/>
                  <a:pt x="96" y="798"/>
                </a:cubicBezTo>
                <a:cubicBezTo>
                  <a:pt x="96" y="410"/>
                  <a:pt x="420" y="96"/>
                  <a:pt x="808" y="96"/>
                </a:cubicBezTo>
                <a:close/>
                <a:moveTo>
                  <a:pt x="1106" y="1104"/>
                </a:moveTo>
                <a:cubicBezTo>
                  <a:pt x="382" y="1104"/>
                  <a:pt x="382" y="1104"/>
                  <a:pt x="382" y="1104"/>
                </a:cubicBezTo>
                <a:cubicBezTo>
                  <a:pt x="314" y="1104"/>
                  <a:pt x="260" y="1050"/>
                  <a:pt x="260" y="982"/>
                </a:cubicBezTo>
                <a:cubicBezTo>
                  <a:pt x="260" y="925"/>
                  <a:pt x="300" y="876"/>
                  <a:pt x="352" y="863"/>
                </a:cubicBezTo>
                <a:cubicBezTo>
                  <a:pt x="376" y="806"/>
                  <a:pt x="431" y="762"/>
                  <a:pt x="496" y="754"/>
                </a:cubicBezTo>
                <a:cubicBezTo>
                  <a:pt x="501" y="616"/>
                  <a:pt x="615" y="507"/>
                  <a:pt x="756" y="507"/>
                </a:cubicBezTo>
                <a:cubicBezTo>
                  <a:pt x="857" y="507"/>
                  <a:pt x="949" y="567"/>
                  <a:pt x="992" y="657"/>
                </a:cubicBezTo>
                <a:cubicBezTo>
                  <a:pt x="1025" y="638"/>
                  <a:pt x="1066" y="627"/>
                  <a:pt x="1106" y="627"/>
                </a:cubicBezTo>
                <a:cubicBezTo>
                  <a:pt x="1237" y="627"/>
                  <a:pt x="1345" y="735"/>
                  <a:pt x="1345" y="865"/>
                </a:cubicBezTo>
                <a:cubicBezTo>
                  <a:pt x="1345" y="998"/>
                  <a:pt x="1237" y="1104"/>
                  <a:pt x="1106" y="1104"/>
                </a:cubicBezTo>
                <a:close/>
                <a:moveTo>
                  <a:pt x="382" y="944"/>
                </a:moveTo>
                <a:cubicBezTo>
                  <a:pt x="360" y="944"/>
                  <a:pt x="344" y="963"/>
                  <a:pt x="344" y="982"/>
                </a:cubicBezTo>
                <a:cubicBezTo>
                  <a:pt x="344" y="1004"/>
                  <a:pt x="360" y="1020"/>
                  <a:pt x="382" y="1020"/>
                </a:cubicBezTo>
                <a:cubicBezTo>
                  <a:pt x="1106" y="1020"/>
                  <a:pt x="1106" y="1020"/>
                  <a:pt x="1106" y="1020"/>
                </a:cubicBezTo>
                <a:cubicBezTo>
                  <a:pt x="1191" y="1020"/>
                  <a:pt x="1261" y="952"/>
                  <a:pt x="1261" y="865"/>
                </a:cubicBezTo>
                <a:cubicBezTo>
                  <a:pt x="1261" y="781"/>
                  <a:pt x="1191" y="711"/>
                  <a:pt x="1106" y="711"/>
                </a:cubicBezTo>
                <a:cubicBezTo>
                  <a:pt x="1066" y="711"/>
                  <a:pt x="1028" y="727"/>
                  <a:pt x="998" y="754"/>
                </a:cubicBezTo>
                <a:cubicBezTo>
                  <a:pt x="944" y="806"/>
                  <a:pt x="944" y="806"/>
                  <a:pt x="944" y="806"/>
                </a:cubicBezTo>
                <a:cubicBezTo>
                  <a:pt x="927" y="733"/>
                  <a:pt x="927" y="733"/>
                  <a:pt x="927" y="733"/>
                </a:cubicBezTo>
                <a:cubicBezTo>
                  <a:pt x="911" y="651"/>
                  <a:pt x="840" y="592"/>
                  <a:pt x="756" y="592"/>
                </a:cubicBezTo>
                <a:cubicBezTo>
                  <a:pt x="659" y="592"/>
                  <a:pt x="580" y="670"/>
                  <a:pt x="580" y="768"/>
                </a:cubicBezTo>
                <a:cubicBezTo>
                  <a:pt x="580" y="776"/>
                  <a:pt x="580" y="784"/>
                  <a:pt x="580" y="792"/>
                </a:cubicBezTo>
                <a:cubicBezTo>
                  <a:pt x="588" y="849"/>
                  <a:pt x="588" y="849"/>
                  <a:pt x="588" y="849"/>
                </a:cubicBezTo>
                <a:cubicBezTo>
                  <a:pt x="531" y="838"/>
                  <a:pt x="531" y="838"/>
                  <a:pt x="531" y="838"/>
                </a:cubicBezTo>
                <a:cubicBezTo>
                  <a:pt x="526" y="838"/>
                  <a:pt x="520" y="838"/>
                  <a:pt x="515" y="838"/>
                </a:cubicBezTo>
                <a:cubicBezTo>
                  <a:pt x="471" y="838"/>
                  <a:pt x="436" y="868"/>
                  <a:pt x="425" y="912"/>
                </a:cubicBezTo>
                <a:cubicBezTo>
                  <a:pt x="420" y="947"/>
                  <a:pt x="420" y="947"/>
                  <a:pt x="420" y="947"/>
                </a:cubicBezTo>
                <a:cubicBezTo>
                  <a:pt x="384" y="944"/>
                  <a:pt x="384" y="944"/>
                  <a:pt x="384" y="944"/>
                </a:cubicBezTo>
                <a:cubicBezTo>
                  <a:pt x="382" y="944"/>
                  <a:pt x="382" y="944"/>
                  <a:pt x="382" y="94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7"/>
          <p:cNvSpPr>
            <a:spLocks noEditPoints="1"/>
          </p:cNvSpPr>
          <p:nvPr/>
        </p:nvSpPr>
        <p:spPr bwMode="black">
          <a:xfrm>
            <a:off x="1917922" y="5069937"/>
            <a:ext cx="365248" cy="344610"/>
          </a:xfrm>
          <a:custGeom>
            <a:avLst/>
            <a:gdLst>
              <a:gd name="T0" fmla="*/ 52 w 300"/>
              <a:gd name="T1" fmla="*/ 268 h 300"/>
              <a:gd name="T2" fmla="*/ 62 w 300"/>
              <a:gd name="T3" fmla="*/ 255 h 300"/>
              <a:gd name="T4" fmla="*/ 77 w 300"/>
              <a:gd name="T5" fmla="*/ 230 h 300"/>
              <a:gd name="T6" fmla="*/ 46 w 300"/>
              <a:gd name="T7" fmla="*/ 204 h 300"/>
              <a:gd name="T8" fmla="*/ 15 w 300"/>
              <a:gd name="T9" fmla="*/ 233 h 300"/>
              <a:gd name="T10" fmla="*/ 33 w 300"/>
              <a:gd name="T11" fmla="*/ 219 h 300"/>
              <a:gd name="T12" fmla="*/ 60 w 300"/>
              <a:gd name="T13" fmla="*/ 219 h 300"/>
              <a:gd name="T14" fmla="*/ 63 w 300"/>
              <a:gd name="T15" fmla="*/ 238 h 300"/>
              <a:gd name="T16" fmla="*/ 46 w 300"/>
              <a:gd name="T17" fmla="*/ 255 h 300"/>
              <a:gd name="T18" fmla="*/ 39 w 300"/>
              <a:gd name="T19" fmla="*/ 275 h 300"/>
              <a:gd name="T20" fmla="*/ 51 w 300"/>
              <a:gd name="T21" fmla="*/ 279 h 300"/>
              <a:gd name="T22" fmla="*/ 51 w 300"/>
              <a:gd name="T23" fmla="*/ 288 h 300"/>
              <a:gd name="T24" fmla="*/ 39 w 300"/>
              <a:gd name="T25" fmla="*/ 300 h 300"/>
              <a:gd name="T26" fmla="*/ 300 w 300"/>
              <a:gd name="T27" fmla="*/ 216 h 300"/>
              <a:gd name="T28" fmla="*/ 218 w 300"/>
              <a:gd name="T29" fmla="*/ 300 h 300"/>
              <a:gd name="T30" fmla="*/ 220 w 300"/>
              <a:gd name="T31" fmla="*/ 263 h 300"/>
              <a:gd name="T32" fmla="*/ 277 w 300"/>
              <a:gd name="T33" fmla="*/ 216 h 300"/>
              <a:gd name="T34" fmla="*/ 149 w 300"/>
              <a:gd name="T35" fmla="*/ 228 h 300"/>
              <a:gd name="T36" fmla="*/ 119 w 300"/>
              <a:gd name="T37" fmla="*/ 242 h 300"/>
              <a:gd name="T38" fmla="*/ 149 w 300"/>
              <a:gd name="T39" fmla="*/ 262 h 300"/>
              <a:gd name="T40" fmla="*/ 177 w 300"/>
              <a:gd name="T41" fmla="*/ 252 h 300"/>
              <a:gd name="T42" fmla="*/ 255 w 300"/>
              <a:gd name="T43" fmla="*/ 75 h 300"/>
              <a:gd name="T44" fmla="*/ 259 w 300"/>
              <a:gd name="T45" fmla="*/ 59 h 300"/>
              <a:gd name="T46" fmla="*/ 278 w 300"/>
              <a:gd name="T47" fmla="*/ 38 h 300"/>
              <a:gd name="T48" fmla="*/ 272 w 300"/>
              <a:gd name="T49" fmla="*/ 8 h 300"/>
              <a:gd name="T50" fmla="*/ 228 w 300"/>
              <a:gd name="T51" fmla="*/ 7 h 300"/>
              <a:gd name="T52" fmla="*/ 231 w 300"/>
              <a:gd name="T53" fmla="*/ 29 h 300"/>
              <a:gd name="T54" fmla="*/ 250 w 300"/>
              <a:gd name="T55" fmla="*/ 10 h 300"/>
              <a:gd name="T56" fmla="*/ 269 w 300"/>
              <a:gd name="T57" fmla="*/ 26 h 300"/>
              <a:gd name="T58" fmla="*/ 259 w 300"/>
              <a:gd name="T59" fmla="*/ 43 h 300"/>
              <a:gd name="T60" fmla="*/ 245 w 300"/>
              <a:gd name="T61" fmla="*/ 59 h 300"/>
              <a:gd name="T62" fmla="*/ 243 w 300"/>
              <a:gd name="T63" fmla="*/ 75 h 300"/>
              <a:gd name="T64" fmla="*/ 255 w 300"/>
              <a:gd name="T65" fmla="*/ 96 h 300"/>
              <a:gd name="T66" fmla="*/ 243 w 300"/>
              <a:gd name="T67" fmla="*/ 84 h 300"/>
              <a:gd name="T68" fmla="*/ 255 w 300"/>
              <a:gd name="T69" fmla="*/ 96 h 300"/>
              <a:gd name="T70" fmla="*/ 49 w 300"/>
              <a:gd name="T71" fmla="*/ 84 h 300"/>
              <a:gd name="T72" fmla="*/ 0 w 300"/>
              <a:gd name="T73" fmla="*/ 47 h 300"/>
              <a:gd name="T74" fmla="*/ 35 w 300"/>
              <a:gd name="T75" fmla="*/ 68 h 300"/>
              <a:gd name="T76" fmla="*/ 102 w 300"/>
              <a:gd name="T77" fmla="*/ 0 h 300"/>
              <a:gd name="T78" fmla="*/ 147 w 300"/>
              <a:gd name="T79" fmla="*/ 58 h 300"/>
              <a:gd name="T80" fmla="*/ 177 w 300"/>
              <a:gd name="T81" fmla="*/ 38 h 300"/>
              <a:gd name="T82" fmla="*/ 147 w 300"/>
              <a:gd name="T83" fmla="*/ 24 h 300"/>
              <a:gd name="T84" fmla="*/ 147 w 300"/>
              <a:gd name="T85" fmla="*/ 72 h 300"/>
              <a:gd name="T86" fmla="*/ 56 w 300"/>
              <a:gd name="T87" fmla="*/ 151 h 300"/>
              <a:gd name="T88" fmla="*/ 36 w 300"/>
              <a:gd name="T89" fmla="*/ 121 h 300"/>
              <a:gd name="T90" fmla="*/ 22 w 300"/>
              <a:gd name="T91" fmla="*/ 151 h 300"/>
              <a:gd name="T92" fmla="*/ 70 w 300"/>
              <a:gd name="T93" fmla="*/ 151 h 300"/>
              <a:gd name="T94" fmla="*/ 240 w 300"/>
              <a:gd name="T95" fmla="*/ 149 h 300"/>
              <a:gd name="T96" fmla="*/ 260 w 300"/>
              <a:gd name="T97" fmla="*/ 179 h 300"/>
              <a:gd name="T98" fmla="*/ 274 w 300"/>
              <a:gd name="T99" fmla="*/ 149 h 300"/>
              <a:gd name="T100" fmla="*/ 226 w 300"/>
              <a:gd name="T101"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0" h="300">
                <a:moveTo>
                  <a:pt x="51" y="279"/>
                </a:moveTo>
                <a:cubicBezTo>
                  <a:pt x="51" y="274"/>
                  <a:pt x="51" y="270"/>
                  <a:pt x="52" y="268"/>
                </a:cubicBezTo>
                <a:cubicBezTo>
                  <a:pt x="52" y="266"/>
                  <a:pt x="53" y="264"/>
                  <a:pt x="55" y="263"/>
                </a:cubicBezTo>
                <a:cubicBezTo>
                  <a:pt x="56" y="261"/>
                  <a:pt x="58" y="259"/>
                  <a:pt x="62" y="255"/>
                </a:cubicBezTo>
                <a:cubicBezTo>
                  <a:pt x="68" y="250"/>
                  <a:pt x="72" y="246"/>
                  <a:pt x="74" y="242"/>
                </a:cubicBezTo>
                <a:cubicBezTo>
                  <a:pt x="76" y="239"/>
                  <a:pt x="77" y="235"/>
                  <a:pt x="77" y="230"/>
                </a:cubicBezTo>
                <a:cubicBezTo>
                  <a:pt x="77" y="223"/>
                  <a:pt x="74" y="217"/>
                  <a:pt x="68" y="212"/>
                </a:cubicBezTo>
                <a:cubicBezTo>
                  <a:pt x="63" y="207"/>
                  <a:pt x="55" y="204"/>
                  <a:pt x="46" y="204"/>
                </a:cubicBezTo>
                <a:cubicBezTo>
                  <a:pt x="37" y="204"/>
                  <a:pt x="30" y="206"/>
                  <a:pt x="24" y="211"/>
                </a:cubicBezTo>
                <a:cubicBezTo>
                  <a:pt x="18" y="217"/>
                  <a:pt x="15" y="225"/>
                  <a:pt x="15" y="233"/>
                </a:cubicBezTo>
                <a:cubicBezTo>
                  <a:pt x="27" y="233"/>
                  <a:pt x="27" y="233"/>
                  <a:pt x="27" y="233"/>
                </a:cubicBezTo>
                <a:cubicBezTo>
                  <a:pt x="28" y="227"/>
                  <a:pt x="28" y="223"/>
                  <a:pt x="33" y="219"/>
                </a:cubicBezTo>
                <a:cubicBezTo>
                  <a:pt x="37" y="216"/>
                  <a:pt x="41" y="214"/>
                  <a:pt x="46" y="214"/>
                </a:cubicBezTo>
                <a:cubicBezTo>
                  <a:pt x="51" y="214"/>
                  <a:pt x="57" y="216"/>
                  <a:pt x="60" y="219"/>
                </a:cubicBezTo>
                <a:cubicBezTo>
                  <a:pt x="64" y="223"/>
                  <a:pt x="65" y="226"/>
                  <a:pt x="65" y="230"/>
                </a:cubicBezTo>
                <a:cubicBezTo>
                  <a:pt x="65" y="233"/>
                  <a:pt x="64" y="236"/>
                  <a:pt x="63" y="238"/>
                </a:cubicBezTo>
                <a:cubicBezTo>
                  <a:pt x="61" y="240"/>
                  <a:pt x="59" y="243"/>
                  <a:pt x="55" y="247"/>
                </a:cubicBezTo>
                <a:cubicBezTo>
                  <a:pt x="51" y="251"/>
                  <a:pt x="48" y="253"/>
                  <a:pt x="46" y="255"/>
                </a:cubicBezTo>
                <a:cubicBezTo>
                  <a:pt x="44" y="258"/>
                  <a:pt x="42" y="260"/>
                  <a:pt x="41" y="263"/>
                </a:cubicBezTo>
                <a:cubicBezTo>
                  <a:pt x="40" y="266"/>
                  <a:pt x="39" y="270"/>
                  <a:pt x="39" y="275"/>
                </a:cubicBezTo>
                <a:cubicBezTo>
                  <a:pt x="39" y="276"/>
                  <a:pt x="39" y="277"/>
                  <a:pt x="39" y="279"/>
                </a:cubicBezTo>
                <a:lnTo>
                  <a:pt x="51" y="279"/>
                </a:lnTo>
                <a:close/>
                <a:moveTo>
                  <a:pt x="51" y="300"/>
                </a:moveTo>
                <a:cubicBezTo>
                  <a:pt x="51" y="288"/>
                  <a:pt x="51" y="288"/>
                  <a:pt x="51" y="288"/>
                </a:cubicBezTo>
                <a:cubicBezTo>
                  <a:pt x="39" y="288"/>
                  <a:pt x="39" y="288"/>
                  <a:pt x="39" y="288"/>
                </a:cubicBezTo>
                <a:cubicBezTo>
                  <a:pt x="39" y="300"/>
                  <a:pt x="39" y="300"/>
                  <a:pt x="39" y="300"/>
                </a:cubicBezTo>
                <a:lnTo>
                  <a:pt x="51" y="300"/>
                </a:lnTo>
                <a:close/>
                <a:moveTo>
                  <a:pt x="300" y="216"/>
                </a:moveTo>
                <a:cubicBezTo>
                  <a:pt x="247" y="300"/>
                  <a:pt x="247" y="300"/>
                  <a:pt x="247" y="300"/>
                </a:cubicBezTo>
                <a:cubicBezTo>
                  <a:pt x="218" y="300"/>
                  <a:pt x="218" y="300"/>
                  <a:pt x="218" y="300"/>
                </a:cubicBezTo>
                <a:cubicBezTo>
                  <a:pt x="198" y="263"/>
                  <a:pt x="198" y="263"/>
                  <a:pt x="198" y="263"/>
                </a:cubicBezTo>
                <a:cubicBezTo>
                  <a:pt x="220" y="263"/>
                  <a:pt x="220" y="263"/>
                  <a:pt x="220" y="263"/>
                </a:cubicBezTo>
                <a:cubicBezTo>
                  <a:pt x="233" y="285"/>
                  <a:pt x="233" y="285"/>
                  <a:pt x="233" y="285"/>
                </a:cubicBezTo>
                <a:cubicBezTo>
                  <a:pt x="277" y="216"/>
                  <a:pt x="277" y="216"/>
                  <a:pt x="277" y="216"/>
                </a:cubicBezTo>
                <a:lnTo>
                  <a:pt x="300" y="216"/>
                </a:lnTo>
                <a:close/>
                <a:moveTo>
                  <a:pt x="149" y="228"/>
                </a:moveTo>
                <a:cubicBezTo>
                  <a:pt x="149" y="242"/>
                  <a:pt x="149" y="242"/>
                  <a:pt x="149" y="242"/>
                </a:cubicBezTo>
                <a:cubicBezTo>
                  <a:pt x="119" y="242"/>
                  <a:pt x="119" y="242"/>
                  <a:pt x="119" y="242"/>
                </a:cubicBezTo>
                <a:cubicBezTo>
                  <a:pt x="119" y="262"/>
                  <a:pt x="119" y="262"/>
                  <a:pt x="119" y="262"/>
                </a:cubicBezTo>
                <a:cubicBezTo>
                  <a:pt x="149" y="262"/>
                  <a:pt x="149" y="262"/>
                  <a:pt x="149" y="262"/>
                </a:cubicBezTo>
                <a:cubicBezTo>
                  <a:pt x="149" y="276"/>
                  <a:pt x="149" y="276"/>
                  <a:pt x="149" y="276"/>
                </a:cubicBezTo>
                <a:cubicBezTo>
                  <a:pt x="177" y="252"/>
                  <a:pt x="177" y="252"/>
                  <a:pt x="177" y="252"/>
                </a:cubicBezTo>
                <a:lnTo>
                  <a:pt x="149" y="228"/>
                </a:lnTo>
                <a:close/>
                <a:moveTo>
                  <a:pt x="255" y="75"/>
                </a:moveTo>
                <a:cubicBezTo>
                  <a:pt x="255" y="70"/>
                  <a:pt x="255" y="66"/>
                  <a:pt x="256" y="64"/>
                </a:cubicBezTo>
                <a:cubicBezTo>
                  <a:pt x="256" y="62"/>
                  <a:pt x="257" y="60"/>
                  <a:pt x="259" y="59"/>
                </a:cubicBezTo>
                <a:cubicBezTo>
                  <a:pt x="260" y="57"/>
                  <a:pt x="262" y="55"/>
                  <a:pt x="266" y="51"/>
                </a:cubicBezTo>
                <a:cubicBezTo>
                  <a:pt x="272" y="46"/>
                  <a:pt x="276" y="42"/>
                  <a:pt x="278" y="38"/>
                </a:cubicBezTo>
                <a:cubicBezTo>
                  <a:pt x="280" y="35"/>
                  <a:pt x="281" y="31"/>
                  <a:pt x="281" y="26"/>
                </a:cubicBezTo>
                <a:cubicBezTo>
                  <a:pt x="281" y="19"/>
                  <a:pt x="278" y="13"/>
                  <a:pt x="272" y="8"/>
                </a:cubicBezTo>
                <a:cubicBezTo>
                  <a:pt x="267" y="3"/>
                  <a:pt x="259" y="0"/>
                  <a:pt x="250" y="0"/>
                </a:cubicBezTo>
                <a:cubicBezTo>
                  <a:pt x="241" y="0"/>
                  <a:pt x="234" y="2"/>
                  <a:pt x="228" y="7"/>
                </a:cubicBezTo>
                <a:cubicBezTo>
                  <a:pt x="222" y="13"/>
                  <a:pt x="219" y="21"/>
                  <a:pt x="219" y="29"/>
                </a:cubicBezTo>
                <a:cubicBezTo>
                  <a:pt x="231" y="29"/>
                  <a:pt x="231" y="29"/>
                  <a:pt x="231" y="29"/>
                </a:cubicBezTo>
                <a:cubicBezTo>
                  <a:pt x="232" y="23"/>
                  <a:pt x="232" y="19"/>
                  <a:pt x="237" y="15"/>
                </a:cubicBezTo>
                <a:cubicBezTo>
                  <a:pt x="241" y="12"/>
                  <a:pt x="245" y="10"/>
                  <a:pt x="250" y="10"/>
                </a:cubicBezTo>
                <a:cubicBezTo>
                  <a:pt x="255" y="10"/>
                  <a:pt x="261" y="12"/>
                  <a:pt x="264" y="15"/>
                </a:cubicBezTo>
                <a:cubicBezTo>
                  <a:pt x="268" y="19"/>
                  <a:pt x="269" y="22"/>
                  <a:pt x="269" y="26"/>
                </a:cubicBezTo>
                <a:cubicBezTo>
                  <a:pt x="269" y="29"/>
                  <a:pt x="268" y="32"/>
                  <a:pt x="267" y="34"/>
                </a:cubicBezTo>
                <a:cubicBezTo>
                  <a:pt x="265" y="36"/>
                  <a:pt x="263" y="39"/>
                  <a:pt x="259" y="43"/>
                </a:cubicBezTo>
                <a:cubicBezTo>
                  <a:pt x="255" y="47"/>
                  <a:pt x="252" y="49"/>
                  <a:pt x="250" y="51"/>
                </a:cubicBezTo>
                <a:cubicBezTo>
                  <a:pt x="248" y="54"/>
                  <a:pt x="246" y="56"/>
                  <a:pt x="245" y="59"/>
                </a:cubicBezTo>
                <a:cubicBezTo>
                  <a:pt x="244" y="62"/>
                  <a:pt x="243" y="66"/>
                  <a:pt x="243" y="71"/>
                </a:cubicBezTo>
                <a:cubicBezTo>
                  <a:pt x="243" y="72"/>
                  <a:pt x="243" y="73"/>
                  <a:pt x="243" y="75"/>
                </a:cubicBezTo>
                <a:lnTo>
                  <a:pt x="255" y="75"/>
                </a:lnTo>
                <a:close/>
                <a:moveTo>
                  <a:pt x="255" y="96"/>
                </a:moveTo>
                <a:cubicBezTo>
                  <a:pt x="255" y="84"/>
                  <a:pt x="255" y="84"/>
                  <a:pt x="255" y="84"/>
                </a:cubicBezTo>
                <a:cubicBezTo>
                  <a:pt x="243" y="84"/>
                  <a:pt x="243" y="84"/>
                  <a:pt x="243" y="84"/>
                </a:cubicBezTo>
                <a:cubicBezTo>
                  <a:pt x="243" y="96"/>
                  <a:pt x="243" y="96"/>
                  <a:pt x="243" y="96"/>
                </a:cubicBezTo>
                <a:lnTo>
                  <a:pt x="255" y="96"/>
                </a:lnTo>
                <a:close/>
                <a:moveTo>
                  <a:pt x="102" y="0"/>
                </a:moveTo>
                <a:cubicBezTo>
                  <a:pt x="49" y="84"/>
                  <a:pt x="49" y="84"/>
                  <a:pt x="49" y="84"/>
                </a:cubicBezTo>
                <a:cubicBezTo>
                  <a:pt x="20" y="84"/>
                  <a:pt x="20" y="84"/>
                  <a:pt x="20" y="84"/>
                </a:cubicBezTo>
                <a:cubicBezTo>
                  <a:pt x="0" y="47"/>
                  <a:pt x="0" y="47"/>
                  <a:pt x="0" y="47"/>
                </a:cubicBezTo>
                <a:cubicBezTo>
                  <a:pt x="22" y="47"/>
                  <a:pt x="22" y="47"/>
                  <a:pt x="22" y="47"/>
                </a:cubicBezTo>
                <a:cubicBezTo>
                  <a:pt x="35" y="68"/>
                  <a:pt x="35" y="68"/>
                  <a:pt x="35" y="68"/>
                </a:cubicBezTo>
                <a:cubicBezTo>
                  <a:pt x="79" y="0"/>
                  <a:pt x="79" y="0"/>
                  <a:pt x="79" y="0"/>
                </a:cubicBezTo>
                <a:lnTo>
                  <a:pt x="102" y="0"/>
                </a:lnTo>
                <a:close/>
                <a:moveTo>
                  <a:pt x="147" y="72"/>
                </a:moveTo>
                <a:cubicBezTo>
                  <a:pt x="147" y="58"/>
                  <a:pt x="147" y="58"/>
                  <a:pt x="147" y="58"/>
                </a:cubicBezTo>
                <a:cubicBezTo>
                  <a:pt x="177" y="58"/>
                  <a:pt x="177" y="58"/>
                  <a:pt x="177" y="58"/>
                </a:cubicBezTo>
                <a:cubicBezTo>
                  <a:pt x="177" y="38"/>
                  <a:pt x="177" y="38"/>
                  <a:pt x="177" y="38"/>
                </a:cubicBezTo>
                <a:cubicBezTo>
                  <a:pt x="147" y="38"/>
                  <a:pt x="147" y="38"/>
                  <a:pt x="147" y="38"/>
                </a:cubicBezTo>
                <a:cubicBezTo>
                  <a:pt x="147" y="24"/>
                  <a:pt x="147" y="24"/>
                  <a:pt x="147" y="24"/>
                </a:cubicBezTo>
                <a:cubicBezTo>
                  <a:pt x="119" y="48"/>
                  <a:pt x="119" y="48"/>
                  <a:pt x="119" y="48"/>
                </a:cubicBezTo>
                <a:lnTo>
                  <a:pt x="147" y="72"/>
                </a:lnTo>
                <a:close/>
                <a:moveTo>
                  <a:pt x="70" y="151"/>
                </a:moveTo>
                <a:cubicBezTo>
                  <a:pt x="56" y="151"/>
                  <a:pt x="56" y="151"/>
                  <a:pt x="56" y="151"/>
                </a:cubicBezTo>
                <a:cubicBezTo>
                  <a:pt x="56" y="121"/>
                  <a:pt x="56" y="121"/>
                  <a:pt x="56" y="121"/>
                </a:cubicBezTo>
                <a:cubicBezTo>
                  <a:pt x="36" y="121"/>
                  <a:pt x="36" y="121"/>
                  <a:pt x="36" y="121"/>
                </a:cubicBezTo>
                <a:cubicBezTo>
                  <a:pt x="36" y="151"/>
                  <a:pt x="36" y="151"/>
                  <a:pt x="36" y="151"/>
                </a:cubicBezTo>
                <a:cubicBezTo>
                  <a:pt x="22" y="151"/>
                  <a:pt x="22" y="151"/>
                  <a:pt x="22" y="151"/>
                </a:cubicBezTo>
                <a:cubicBezTo>
                  <a:pt x="46" y="179"/>
                  <a:pt x="46" y="179"/>
                  <a:pt x="46" y="179"/>
                </a:cubicBezTo>
                <a:lnTo>
                  <a:pt x="70" y="151"/>
                </a:lnTo>
                <a:close/>
                <a:moveTo>
                  <a:pt x="226" y="149"/>
                </a:moveTo>
                <a:cubicBezTo>
                  <a:pt x="240" y="149"/>
                  <a:pt x="240" y="149"/>
                  <a:pt x="240" y="149"/>
                </a:cubicBezTo>
                <a:cubicBezTo>
                  <a:pt x="240" y="179"/>
                  <a:pt x="240" y="179"/>
                  <a:pt x="240" y="179"/>
                </a:cubicBezTo>
                <a:cubicBezTo>
                  <a:pt x="260" y="179"/>
                  <a:pt x="260" y="179"/>
                  <a:pt x="260" y="179"/>
                </a:cubicBezTo>
                <a:cubicBezTo>
                  <a:pt x="260" y="149"/>
                  <a:pt x="260" y="149"/>
                  <a:pt x="260" y="149"/>
                </a:cubicBezTo>
                <a:cubicBezTo>
                  <a:pt x="274" y="149"/>
                  <a:pt x="274" y="149"/>
                  <a:pt x="274" y="149"/>
                </a:cubicBezTo>
                <a:cubicBezTo>
                  <a:pt x="250" y="121"/>
                  <a:pt x="250" y="121"/>
                  <a:pt x="250" y="121"/>
                </a:cubicBezTo>
                <a:lnTo>
                  <a:pt x="226" y="149"/>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spTree>
    <p:extLst>
      <p:ext uri="{BB962C8B-B14F-4D97-AF65-F5344CB8AC3E}">
        <p14:creationId xmlns:p14="http://schemas.microsoft.com/office/powerpoint/2010/main" val="48013639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chEd 2014 Dk Blue">
  <a:themeElements>
    <a:clrScheme name="TechEd 2014 Dark template">
      <a:dk1>
        <a:srgbClr val="000000"/>
      </a:dk1>
      <a:lt1>
        <a:srgbClr val="FFFFFF"/>
      </a:lt1>
      <a:dk2>
        <a:srgbClr val="002050"/>
      </a:dk2>
      <a:lt2>
        <a:srgbClr val="00BCF2"/>
      </a:lt2>
      <a:accent1>
        <a:srgbClr val="0072C6"/>
      </a:accent1>
      <a:accent2>
        <a:srgbClr val="7FBA00"/>
      </a:accent2>
      <a:accent3>
        <a:srgbClr val="DC3C00"/>
      </a:accent3>
      <a:accent4>
        <a:srgbClr val="68217A"/>
      </a:accent4>
      <a:accent5>
        <a:srgbClr val="009E49"/>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4_Template.potx" id="{95E3EB79-C98D-48EC-837A-72F77512253C}" vid="{482A9A90-448C-4DC9-8D68-B61A5FDF0B46}"/>
    </a:ext>
  </a:extLst>
</a:theme>
</file>

<file path=ppt/theme/theme2.xml><?xml version="1.0" encoding="utf-8"?>
<a:theme xmlns:a="http://schemas.openxmlformats.org/drawingml/2006/main" name="1_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A4136940-2F30-4F5C-9ED6-88F2C49C1AE1}"/>
    </a:ext>
  </a:extLst>
</a:theme>
</file>

<file path=ppt/theme/theme3.xml><?xml version="1.0" encoding="utf-8"?>
<a:theme xmlns:a="http://schemas.openxmlformats.org/drawingml/2006/main" name="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TechEd 2014 Dk Blue">
  <a:themeElements>
    <a:clrScheme name="TechEd 2014 Dark template">
      <a:dk1>
        <a:srgbClr val="000000"/>
      </a:dk1>
      <a:lt1>
        <a:srgbClr val="FFFFFF"/>
      </a:lt1>
      <a:dk2>
        <a:srgbClr val="002050"/>
      </a:dk2>
      <a:lt2>
        <a:srgbClr val="00BCF2"/>
      </a:lt2>
      <a:accent1>
        <a:srgbClr val="0072C6"/>
      </a:accent1>
      <a:accent2>
        <a:srgbClr val="7FBA00"/>
      </a:accent2>
      <a:accent3>
        <a:srgbClr val="DC3C00"/>
      </a:accent3>
      <a:accent4>
        <a:srgbClr val="68217A"/>
      </a:accent4>
      <a:accent5>
        <a:srgbClr val="009E49"/>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4_Template.potx" id="{95E3EB79-C98D-48EC-837A-72F77512253C}" vid="{482A9A90-448C-4DC9-8D68-B61A5FDF0B46}"/>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35B4BB1089DA94C9F508D2D93FC9DAD" ma:contentTypeVersion="1" ma:contentTypeDescription="Create a new document." ma:contentTypeScope="" ma:versionID="869e23db1303c9fcf08195ce3753a3f6">
  <xsd:schema xmlns:xsd="http://www.w3.org/2001/XMLSchema" xmlns:xs="http://www.w3.org/2001/XMLSchema" xmlns:p="http://schemas.microsoft.com/office/2006/metadata/properties" xmlns:ns2="ad90d6ae-6ab5-4117-afbf-3588906a4066" targetNamespace="http://schemas.microsoft.com/office/2006/metadata/properties" ma:root="true" ma:fieldsID="843b700ffcf03155fc56397bbbacf444" ns2:_="">
    <xsd:import namespace="ad90d6ae-6ab5-4117-afbf-3588906a4066"/>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d90d6ae-6ab5-4117-afbf-3588906a406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ad90d6ae-6ab5-4117-afbf-3588906a4066"/>
    <ds:schemaRef ds:uri="http://www.w3.org/XML/1998/namespace"/>
    <ds:schemaRef ds:uri="http://purl.org/dc/dcmityp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A9478B8F-4458-4C53-A614-4A1E1C4941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d90d6ae-6ab5-4117-afbf-3588906a40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TENA</Template>
  <TotalTime>326</TotalTime>
  <Words>1685</Words>
  <Application>Microsoft Office PowerPoint</Application>
  <PresentationFormat>Custom</PresentationFormat>
  <Paragraphs>222</Paragraphs>
  <Slides>15</Slides>
  <Notes>6</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15</vt:i4>
      </vt:variant>
    </vt:vector>
  </HeadingPairs>
  <TitlesOfParts>
    <vt:vector size="27" baseType="lpstr">
      <vt:lpstr>ＭＳ Ｐゴシック</vt:lpstr>
      <vt:lpstr>Arial</vt:lpstr>
      <vt:lpstr>Avenir LT Pro 45 Book</vt:lpstr>
      <vt:lpstr>Calibri</vt:lpstr>
      <vt:lpstr>Consolas</vt:lpstr>
      <vt:lpstr>Segoe UI</vt:lpstr>
      <vt:lpstr>Segoe UI Light</vt:lpstr>
      <vt:lpstr>Wingdings</vt:lpstr>
      <vt:lpstr>TechEd 2014 Dk Blue</vt:lpstr>
      <vt:lpstr>1_5-30536_Build_2014_Breakout_Template_White_16x9</vt:lpstr>
      <vt:lpstr>MSVID_White_16x9_2012-08-18</vt:lpstr>
      <vt:lpstr>1_TechEd 2014 Dk Blue</vt:lpstr>
      <vt:lpstr>ASP.NET Today and Tomorrow</vt:lpstr>
      <vt:lpstr>dotnetConf</vt:lpstr>
      <vt:lpstr>History of ASP (18 years)</vt:lpstr>
      <vt:lpstr>What is Modern Web?</vt:lpstr>
      <vt:lpstr>ASP.NET vNext and the Modern Web</vt:lpstr>
      <vt:lpstr>Enabling the Modern Web and Cloud</vt:lpstr>
      <vt:lpstr>Modern Web – Agility</vt:lpstr>
      <vt:lpstr>Modern Web - Fast</vt:lpstr>
      <vt:lpstr>Modern Web – Cloud</vt:lpstr>
      <vt:lpstr>Modern Web – Cross Platform</vt:lpstr>
      <vt:lpstr>ASP.NET vNext - Summary</vt:lpstr>
      <vt:lpstr>ASP.NET vNext - Compatibility</vt:lpstr>
      <vt:lpstr>Future of .NET</vt:lpstr>
      <vt:lpstr>Summary</vt:lpstr>
      <vt:lpstr>dotnetConf Day 2 - Web</vt:lpstr>
    </vt:vector>
  </TitlesOfParts>
  <Manager>&lt;Speech writer name goes here&gt;</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TechEd 2014</dc:subject>
  <dc:creator>Scott Hanselman</dc:creator>
  <cp:keywords/>
  <dc:description>Template: Jordan Cayabyab, Artitudes Design
Formatting: 
Audience Type:</dc:description>
  <cp:lastModifiedBy>Scott Hunter</cp:lastModifiedBy>
  <cp:revision>20</cp:revision>
  <dcterms:created xsi:type="dcterms:W3CDTF">2014-05-06T07:05:45Z</dcterms:created>
  <dcterms:modified xsi:type="dcterms:W3CDTF">2014-06-26T15:31:11Z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0x010100235B4BB1089DA94C9F508D2D93FC9DAD</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18;#George R. Brown Convention Center|6c33c07d-d6c4-4c5e-b5d0-7afd8a7a4e7d</vt:lpwstr>
  </property>
  <property fmtid="{D5CDD505-2E9C-101B-9397-08002B2CF9AE}" pid="7" name="Track">
    <vt:lpwstr/>
  </property>
  <property fmtid="{D5CDD505-2E9C-101B-9397-08002B2CF9AE}" pid="8" name="Event Location">
    <vt:lpwstr>17;#Houston|b97448fd-4b6d-4055-9328-60bf1c4ceb26</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16;#Microsoft Tech Ed|30c8c6b6-2916-412b-8e18-b132d138380c</vt:lpwstr>
  </property>
  <property fmtid="{D5CDD505-2E9C-101B-9397-08002B2CF9AE}" pid="12" name="TaxKeyword">
    <vt:lpwstr/>
  </property>
</Properties>
</file>